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94" r:id="rId3"/>
    <p:sldId id="271" r:id="rId4"/>
    <p:sldId id="272" r:id="rId5"/>
    <p:sldId id="295" r:id="rId6"/>
    <p:sldId id="302" r:id="rId7"/>
    <p:sldId id="298" r:id="rId8"/>
    <p:sldId id="303" r:id="rId9"/>
    <p:sldId id="307" r:id="rId10"/>
    <p:sldId id="321" r:id="rId11"/>
    <p:sldId id="317" r:id="rId12"/>
    <p:sldId id="309" r:id="rId13"/>
    <p:sldId id="320" r:id="rId14"/>
    <p:sldId id="313" r:id="rId15"/>
    <p:sldId id="315" r:id="rId16"/>
    <p:sldId id="322" r:id="rId17"/>
    <p:sldId id="316" r:id="rId18"/>
    <p:sldId id="265" r:id="rId19"/>
    <p:sldId id="289" r:id="rId20"/>
    <p:sldId id="269" r:id="rId21"/>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FFFF99"/>
    <a:srgbClr val="65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2" autoAdjust="0"/>
    <p:restoredTop sz="92391" autoAdjust="0"/>
  </p:normalViewPr>
  <p:slideViewPr>
    <p:cSldViewPr snapToGrid="0" snapToObjects="1">
      <p:cViewPr varScale="1">
        <p:scale>
          <a:sx n="159" d="100"/>
          <a:sy n="159" d="100"/>
        </p:scale>
        <p:origin x="-104" y="-20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BED759-2088-074B-9BD6-61B1C18650C8}" type="datetimeFigureOut">
              <a:rPr kumimoji="1" lang="ja-JP" altLang="en-US" smtClean="0"/>
              <a:t>2015/04/21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D8D220-1588-D24A-8EF5-6A6DF2F6FACC}" type="slidenum">
              <a:rPr kumimoji="1" lang="ja-JP" altLang="en-US" smtClean="0"/>
              <a:t>‹#›</a:t>
            </a:fld>
            <a:endParaRPr kumimoji="1" lang="ja-JP" altLang="en-US"/>
          </a:p>
        </p:txBody>
      </p:sp>
    </p:spTree>
    <p:extLst>
      <p:ext uri="{BB962C8B-B14F-4D97-AF65-F5344CB8AC3E}">
        <p14:creationId xmlns:p14="http://schemas.microsoft.com/office/powerpoint/2010/main" val="2665298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85159-23D1-7B46-B336-5E6EF4C71034}" type="datetimeFigureOut">
              <a:rPr lang="ja-JP" altLang="en-US" smtClean="0"/>
              <a:pPr/>
              <a:t>2015/04/21</a:t>
            </a:fld>
            <a:endParaRPr lang="ja-JP" altLang="en-US"/>
          </a:p>
        </p:txBody>
      </p:sp>
      <p:sp>
        <p:nvSpPr>
          <p:cNvPr id="4" name="スライド イメージ プレースホルダ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7138A-43EE-E047-86F8-97D026541666}" type="slidenum">
              <a:rPr lang="ja-JP" altLang="en-US" smtClean="0"/>
              <a:pPr/>
              <a:t>‹#›</a:t>
            </a:fld>
            <a:endParaRPr lang="ja-JP" altLang="en-US"/>
          </a:p>
        </p:txBody>
      </p:sp>
    </p:spTree>
    <p:extLst>
      <p:ext uri="{BB962C8B-B14F-4D97-AF65-F5344CB8AC3E}">
        <p14:creationId xmlns:p14="http://schemas.microsoft.com/office/powerpoint/2010/main" val="21935334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a:t>
            </a:r>
            <a:r>
              <a:rPr kumimoji="1" lang="en-US" altLang="ja-JP" baseline="0" dirty="0" smtClean="0"/>
              <a:t> you chairman.</a:t>
            </a:r>
          </a:p>
          <a:p>
            <a:r>
              <a:rPr kumimoji="1" lang="en-US" altLang="ja-JP" dirty="0" smtClean="0"/>
              <a:t>I would like</a:t>
            </a:r>
            <a:r>
              <a:rPr kumimoji="1" lang="en-US" altLang="ja-JP" baseline="0" dirty="0" smtClean="0"/>
              <a:t> to present “</a:t>
            </a:r>
            <a:r>
              <a:rPr lang="en-US" altLang="ja-JP" b="1" dirty="0" smtClean="0"/>
              <a:t>Progress on ITER remote experimentation Center”.</a:t>
            </a:r>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1</a:t>
            </a:fld>
            <a:endParaRPr lang="ja-JP" altLang="en-US"/>
          </a:p>
        </p:txBody>
      </p:sp>
    </p:spTree>
    <p:extLst>
      <p:ext uri="{BB962C8B-B14F-4D97-AF65-F5344CB8AC3E}">
        <p14:creationId xmlns:p14="http://schemas.microsoft.com/office/powerpoint/2010/main" val="20397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Important</a:t>
            </a:r>
            <a:r>
              <a:rPr kumimoji="1" lang="en-US" altLang="ja-JP" baseline="0" dirty="0" smtClean="0"/>
              <a:t> f</a:t>
            </a:r>
            <a:r>
              <a:rPr kumimoji="1" lang="en-US" altLang="ja-JP" dirty="0" smtClean="0"/>
              <a:t>unction of the remote experiment, that is </a:t>
            </a:r>
            <a:r>
              <a:rPr kumimoji="1" lang="en-US" altLang="ja-JP" sz="1200" b="1" i="0" u="none" strike="noStrike" kern="1200" cap="none" spc="0" normalizeH="0" baseline="0" noProof="0" dirty="0" smtClean="0">
                <a:ln>
                  <a:noFill/>
                </a:ln>
                <a:solidFill>
                  <a:schemeClr val="tx1"/>
                </a:solidFill>
                <a:effectLst/>
                <a:uLnTx/>
                <a:uFillTx/>
                <a:latin typeface="+mn-lt"/>
                <a:ea typeface="+mn-ea"/>
                <a:cs typeface="+mn-cs"/>
              </a:rPr>
              <a:t>Setting and validating the discharge</a:t>
            </a:r>
            <a:r>
              <a:rPr kumimoji="1" lang="en-US" altLang="ja-JP" sz="1200" b="1" i="0" u="none" strike="noStrike" kern="1200" cap="none" spc="0" normalizeH="0" noProof="0" dirty="0" smtClean="0">
                <a:ln>
                  <a:noFill/>
                </a:ln>
                <a:solidFill>
                  <a:schemeClr val="tx1"/>
                </a:solidFill>
                <a:effectLst/>
                <a:uLnTx/>
                <a:uFillTx/>
                <a:latin typeface="+mn-lt"/>
                <a:ea typeface="+mn-ea"/>
                <a:cs typeface="+mn-cs"/>
              </a:rPr>
              <a:t> parameter, </a:t>
            </a:r>
            <a:r>
              <a:rPr kumimoji="1" lang="en-US" altLang="ja-JP" dirty="0" smtClean="0"/>
              <a:t> is shown here,</a:t>
            </a:r>
          </a:p>
          <a:p>
            <a:pPr marL="266700" indent="-266700" algn="just">
              <a:spcAft>
                <a:spcPts val="600"/>
              </a:spcAft>
              <a:buFont typeface="Wingdings" pitchFamily="2" charset="2"/>
              <a:buChar char="l"/>
              <a:tabLst>
                <a:tab pos="180975" algn="l"/>
              </a:tabLst>
            </a:pPr>
            <a:r>
              <a:rPr lang="en-US" altLang="ja-JP" dirty="0" smtClean="0">
                <a:solidFill>
                  <a:srgbClr val="000000"/>
                </a:solidFill>
                <a:cs typeface="Arial" pitchFamily="34" charset="0"/>
              </a:rPr>
              <a:t>The function of </a:t>
            </a:r>
            <a:r>
              <a:rPr lang="en-US" altLang="ja-JP" b="1" dirty="0" smtClean="0">
                <a:solidFill>
                  <a:srgbClr val="000000"/>
                </a:solidFill>
                <a:cs typeface="Arial" pitchFamily="34" charset="0"/>
              </a:rPr>
              <a:t>HMPC</a:t>
            </a:r>
            <a:r>
              <a:rPr lang="en-US" altLang="ja-JP" dirty="0" smtClean="0">
                <a:solidFill>
                  <a:srgbClr val="000000"/>
                </a:solidFill>
                <a:cs typeface="Arial" pitchFamily="34" charset="0"/>
              </a:rPr>
              <a:t> becomes available by downloading the Java-Applet from the remote experiment server(</a:t>
            </a:r>
            <a:r>
              <a:rPr lang="en-US" altLang="ja-JP" b="1" dirty="0" smtClean="0">
                <a:solidFill>
                  <a:srgbClr val="000000"/>
                </a:solidFill>
                <a:cs typeface="Arial" pitchFamily="34" charset="0"/>
              </a:rPr>
              <a:t>RESV</a:t>
            </a:r>
            <a:r>
              <a:rPr lang="en-US" altLang="ja-JP" dirty="0" smtClean="0">
                <a:solidFill>
                  <a:srgbClr val="000000"/>
                </a:solidFill>
                <a:cs typeface="Arial" pitchFamily="34" charset="0"/>
              </a:rPr>
              <a:t>). Setting of the discharge parameter starts from the receiving the previous discharge file stored in </a:t>
            </a:r>
            <a:r>
              <a:rPr lang="en-US" altLang="ja-JP" b="1" dirty="0" smtClean="0">
                <a:solidFill>
                  <a:srgbClr val="000000"/>
                </a:solidFill>
                <a:cs typeface="Arial" pitchFamily="34" charset="0"/>
              </a:rPr>
              <a:t>RESV</a:t>
            </a:r>
            <a:r>
              <a:rPr lang="en-US" altLang="ja-JP" dirty="0" smtClean="0">
                <a:solidFill>
                  <a:srgbClr val="000000"/>
                </a:solidFill>
                <a:cs typeface="Arial" pitchFamily="34" charset="0"/>
              </a:rPr>
              <a:t>. </a:t>
            </a:r>
          </a:p>
          <a:p>
            <a:pPr marL="266700" indent="-266700" algn="just">
              <a:spcAft>
                <a:spcPts val="600"/>
              </a:spcAft>
              <a:buFont typeface="Wingdings" pitchFamily="2" charset="2"/>
              <a:buChar char="l"/>
              <a:tabLst>
                <a:tab pos="180975" algn="l"/>
              </a:tabLst>
            </a:pPr>
            <a:r>
              <a:rPr lang="en-US" altLang="ja-JP" dirty="0" smtClean="0">
                <a:solidFill>
                  <a:srgbClr val="000000"/>
                </a:solidFill>
                <a:cs typeface="Arial" pitchFamily="34" charset="0"/>
              </a:rPr>
              <a:t>The discharge parameter can be changed for the next discharge in </a:t>
            </a:r>
            <a:r>
              <a:rPr lang="en-US" altLang="ja-JP" b="1" dirty="0" smtClean="0">
                <a:solidFill>
                  <a:srgbClr val="000000"/>
                </a:solidFill>
                <a:cs typeface="Arial" pitchFamily="34" charset="0"/>
              </a:rPr>
              <a:t>HMPC</a:t>
            </a:r>
            <a:r>
              <a:rPr lang="en-US" altLang="ja-JP" dirty="0" smtClean="0">
                <a:solidFill>
                  <a:srgbClr val="000000"/>
                </a:solidFill>
                <a:cs typeface="Arial" pitchFamily="34" charset="0"/>
              </a:rPr>
              <a:t>, and the changed parameter is transferred to </a:t>
            </a:r>
            <a:r>
              <a:rPr lang="en-US" altLang="ja-JP" b="1" dirty="0" smtClean="0">
                <a:solidFill>
                  <a:srgbClr val="000000"/>
                </a:solidFill>
                <a:cs typeface="Arial" pitchFamily="34" charset="0"/>
              </a:rPr>
              <a:t>RESV</a:t>
            </a:r>
            <a:r>
              <a:rPr lang="en-US" altLang="ja-JP" dirty="0" smtClean="0">
                <a:solidFill>
                  <a:srgbClr val="000000"/>
                </a:solidFill>
                <a:cs typeface="Arial" pitchFamily="34" charset="0"/>
              </a:rPr>
              <a:t> and the consistency to the limitation of the facility is validated.</a:t>
            </a:r>
          </a:p>
          <a:p>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10</a:t>
            </a:fld>
            <a:endParaRPr lang="ja-JP" altLang="en-US"/>
          </a:p>
        </p:txBody>
      </p:sp>
    </p:spTree>
    <p:extLst>
      <p:ext uri="{BB962C8B-B14F-4D97-AF65-F5344CB8AC3E}">
        <p14:creationId xmlns:p14="http://schemas.microsoft.com/office/powerpoint/2010/main" val="4187351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mn-lt"/>
                <a:ea typeface="+mn-ea"/>
                <a:cs typeface="+mn-cs"/>
              </a:rPr>
              <a:t>Sequence of setting</a:t>
            </a:r>
            <a:r>
              <a:rPr kumimoji="1" lang="en-US" altLang="ja-JP" sz="1200" b="1" i="0" u="none" strike="noStrike" kern="1200" cap="none" spc="0" normalizeH="0" noProof="0" dirty="0" smtClean="0">
                <a:ln>
                  <a:noFill/>
                </a:ln>
                <a:solidFill>
                  <a:schemeClr val="tx1"/>
                </a:solidFill>
                <a:effectLst/>
                <a:uLnTx/>
                <a:uFillTx/>
                <a:latin typeface="+mn-lt"/>
                <a:ea typeface="+mn-ea"/>
                <a:cs typeface="+mn-cs"/>
              </a:rPr>
              <a:t> and monitoring the discharge is shown here.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0000"/>
                </a:solidFill>
                <a:ea typeface="ＭＳ 明朝" pitchFamily="17" charset="-128"/>
                <a:cs typeface="Arial" pitchFamily="34" charset="0"/>
              </a:rPr>
              <a:t>In accordance with  the sequence of JT-60SA control system, the remote site can receive the plant status, set the discharge parameters, monitor the discharge sequence and plasma parameter in real time, and view acquired data after the plasma discharge.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0000"/>
              </a:solidFill>
              <a:ea typeface="ＭＳ 明朝" pitchFamily="17"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0000"/>
                </a:solidFill>
                <a:ea typeface="ＭＳ 明朝" pitchFamily="17" charset="-128"/>
                <a:cs typeface="Arial" pitchFamily="34" charset="0"/>
              </a:rPr>
              <a:t>Development of the above software is going 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schemeClr val="tx1"/>
              </a:solidFill>
              <a:effectLst/>
              <a:uLnTx/>
              <a:uFillTx/>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11</a:t>
            </a:fld>
            <a:endParaRPr lang="ja-JP" altLang="en-US"/>
          </a:p>
        </p:txBody>
      </p:sp>
    </p:spTree>
    <p:extLst>
      <p:ext uri="{BB962C8B-B14F-4D97-AF65-F5344CB8AC3E}">
        <p14:creationId xmlns:p14="http://schemas.microsoft.com/office/powerpoint/2010/main" val="155578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indent="0">
              <a:buNone/>
            </a:pPr>
            <a:r>
              <a:rPr lang="en-US" altLang="ja-JP" sz="1200" dirty="0" smtClean="0"/>
              <a:t>The network system is the crucial issue for the remote experiment system. </a:t>
            </a:r>
          </a:p>
          <a:p>
            <a:pPr marL="0" indent="0">
              <a:buNone/>
            </a:pPr>
            <a:endParaRPr lang="en-US" altLang="ja-JP" sz="1200" dirty="0" smtClean="0"/>
          </a:p>
          <a:p>
            <a:pPr marL="0" indent="0">
              <a:buNone/>
            </a:pPr>
            <a:r>
              <a:rPr lang="en-US" altLang="ja-JP" sz="1200" dirty="0" smtClean="0"/>
              <a:t>The broad band network from </a:t>
            </a:r>
            <a:r>
              <a:rPr lang="en-US" altLang="ja-JP" sz="1200" dirty="0" err="1" smtClean="0"/>
              <a:t>Rokkaho</a:t>
            </a:r>
            <a:r>
              <a:rPr lang="en-US" altLang="ja-JP" sz="1200" dirty="0" smtClean="0"/>
              <a:t>, SINET Japan to GEANT EU was established with the collaboration with </a:t>
            </a:r>
            <a:r>
              <a:rPr lang="en-US" altLang="ja-JP" sz="1200" dirty="0" smtClean="0">
                <a:latin typeface="Helvetica"/>
                <a:cs typeface="Helvetica"/>
              </a:rPr>
              <a:t>National Institute of Informatics (NII) as follows:</a:t>
            </a:r>
            <a:endParaRPr lang="en-US" altLang="ja-JP" sz="1200" dirty="0" smtClean="0"/>
          </a:p>
          <a:p>
            <a:pPr marL="342900" lvl="1" indent="-342900">
              <a:buFontTx/>
              <a:buChar char="-"/>
            </a:pPr>
            <a:r>
              <a:rPr lang="en-US" altLang="ja-JP" sz="1200" dirty="0" smtClean="0"/>
              <a:t>10 </a:t>
            </a:r>
            <a:r>
              <a:rPr lang="en-US" altLang="ja-JP" sz="1200" dirty="0" err="1" smtClean="0"/>
              <a:t>Gbps</a:t>
            </a:r>
            <a:r>
              <a:rPr lang="en-US" altLang="ja-JP" sz="1200" dirty="0" smtClean="0"/>
              <a:t> link (SINET 4) has been established between </a:t>
            </a:r>
            <a:r>
              <a:rPr lang="en-US" altLang="ja-JP" sz="1200" dirty="0" err="1" smtClean="0"/>
              <a:t>Rokkasho</a:t>
            </a:r>
            <a:r>
              <a:rPr lang="en-US" altLang="ja-JP" sz="1200" dirty="0" smtClean="0"/>
              <a:t> and Tokyo, and also between Osaka DC of SINET 4 and Geneva of GEANT with 10 </a:t>
            </a:r>
            <a:r>
              <a:rPr lang="en-US" altLang="ja-JP" sz="1200" dirty="0" err="1" smtClean="0"/>
              <a:t>Gbps</a:t>
            </a:r>
            <a:r>
              <a:rPr lang="en-US" altLang="ja-JP" sz="1200" dirty="0" smtClean="0"/>
              <a:t> link, via Washington (US) DC of SINET 4 .</a:t>
            </a:r>
          </a:p>
          <a:p>
            <a:pPr marL="342900" lvl="1" indent="-342900">
              <a:buFontTx/>
              <a:buChar char="-"/>
            </a:pPr>
            <a:endParaRPr lang="en-US" altLang="ja-JP" sz="1200" dirty="0" smtClean="0"/>
          </a:p>
          <a:p>
            <a:pPr marL="0" indent="0">
              <a:buNone/>
            </a:pPr>
            <a:r>
              <a:rPr lang="en-US" altLang="ja-JP" sz="1200" dirty="0" smtClean="0"/>
              <a:t>The network system in </a:t>
            </a:r>
            <a:r>
              <a:rPr lang="en-US" altLang="ja-JP" sz="1200" dirty="0" err="1" smtClean="0"/>
              <a:t>Rokkasho</a:t>
            </a:r>
            <a:r>
              <a:rPr lang="en-US" altLang="ja-JP" sz="1200" dirty="0" smtClean="0"/>
              <a:t> site will be produced to test and demonstrate the remote experiment with JT-60SA and EU </a:t>
            </a:r>
            <a:r>
              <a:rPr lang="en-US" altLang="ja-JP" sz="1200" dirty="0" err="1" smtClean="0"/>
              <a:t>tokamak</a:t>
            </a:r>
            <a:r>
              <a:rPr lang="en-US" altLang="ja-JP" sz="1200" dirty="0" smtClean="0"/>
              <a:t>, and to test the fast data transfer of the large experiment data, using the port of the L2VPN connection.  </a:t>
            </a:r>
          </a:p>
          <a:p>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12</a:t>
            </a:fld>
            <a:endParaRPr lang="ja-JP" altLang="en-US"/>
          </a:p>
        </p:txBody>
      </p:sp>
    </p:spTree>
    <p:extLst>
      <p:ext uri="{BB962C8B-B14F-4D97-AF65-F5344CB8AC3E}">
        <p14:creationId xmlns:p14="http://schemas.microsoft.com/office/powerpoint/2010/main" val="2978958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a:buNone/>
            </a:pPr>
            <a:r>
              <a:rPr lang="en-US" altLang="ja-JP" sz="1200" dirty="0" smtClean="0"/>
              <a:t>The fast data transfer method is also the crucial issue for the remote experiment system. </a:t>
            </a:r>
          </a:p>
          <a:p>
            <a:pPr marL="0" indent="0">
              <a:buFont typeface="Arial"/>
              <a:buNone/>
            </a:pPr>
            <a:endParaRPr lang="en-US" altLang="ja-JP" sz="1200" dirty="0" smtClean="0"/>
          </a:p>
          <a:p>
            <a:pPr marL="0" indent="0">
              <a:buNone/>
            </a:pPr>
            <a:r>
              <a:rPr lang="en-US" altLang="ja-JP" sz="1200" dirty="0" smtClean="0"/>
              <a:t>Because TCP has a limitation on performance when it is used for data transfer over long distance network, we need efficient methods to transfer huge data between ITER and IFERC.</a:t>
            </a:r>
          </a:p>
          <a:p>
            <a:pPr marL="0" indent="0">
              <a:buNone/>
            </a:pPr>
            <a:r>
              <a:rPr lang="en-US" altLang="ja-JP" sz="1200" dirty="0" smtClean="0"/>
              <a:t>Our target speeds between ITER and IFERC are the following:</a:t>
            </a:r>
          </a:p>
          <a:p>
            <a:pPr marL="0" indent="0">
              <a:buNone/>
            </a:pPr>
            <a:r>
              <a:rPr lang="en-US" altLang="ja-JP" sz="1200" dirty="0" smtClean="0"/>
              <a:t>- Over 8 </a:t>
            </a:r>
            <a:r>
              <a:rPr lang="en-US" altLang="ja-JP" sz="1200" dirty="0" err="1" smtClean="0"/>
              <a:t>Gbps</a:t>
            </a:r>
            <a:r>
              <a:rPr lang="en-US" altLang="ja-JP" sz="1200" dirty="0" smtClean="0"/>
              <a:t> until BA end (2017),</a:t>
            </a:r>
          </a:p>
          <a:p>
            <a:pPr marL="0" indent="0">
              <a:buNone/>
            </a:pPr>
            <a:r>
              <a:rPr lang="en-US" altLang="ja-JP" sz="1200" dirty="0" smtClean="0"/>
              <a:t>- Over 80 </a:t>
            </a:r>
            <a:r>
              <a:rPr lang="en-US" altLang="ja-JP" sz="1200" dirty="0" err="1" smtClean="0"/>
              <a:t>Gbps</a:t>
            </a:r>
            <a:r>
              <a:rPr lang="en-US" altLang="ja-JP" sz="1200" dirty="0" smtClean="0"/>
              <a:t> until ITER start (2020). </a:t>
            </a:r>
          </a:p>
          <a:p>
            <a:pPr marL="0" indent="0">
              <a:buNone/>
            </a:pPr>
            <a:r>
              <a:rPr lang="en-US" altLang="ja-JP" sz="1200" dirty="0" smtClean="0"/>
              <a:t>Two methods are evaluated in network in the figure.</a:t>
            </a:r>
          </a:p>
          <a:p>
            <a:pPr marL="266700" indent="-266700" algn="just">
              <a:spcAft>
                <a:spcPts val="600"/>
              </a:spcAft>
              <a:buFont typeface="Wingdings" pitchFamily="2" charset="2"/>
              <a:buChar char="l"/>
              <a:tabLst>
                <a:tab pos="180975" algn="l"/>
              </a:tabLst>
            </a:pPr>
            <a:r>
              <a:rPr lang="en-US" altLang="ja-JP" sz="1200" dirty="0" smtClean="0">
                <a:solidFill>
                  <a:srgbClr val="000000"/>
                </a:solidFill>
                <a:cs typeface="Arial" pitchFamily="34" charset="0"/>
              </a:rPr>
              <a:t>Pacing method</a:t>
            </a:r>
          </a:p>
          <a:p>
            <a:pPr marL="266700" indent="-266700" algn="just">
              <a:spcAft>
                <a:spcPts val="600"/>
              </a:spcAft>
              <a:buFont typeface="Wingdings" pitchFamily="2" charset="2"/>
              <a:buChar char="l"/>
              <a:tabLst>
                <a:tab pos="180975" algn="l"/>
              </a:tabLst>
            </a:pPr>
            <a:r>
              <a:rPr lang="en-US" altLang="ja-JP" sz="1200" dirty="0" smtClean="0">
                <a:solidFill>
                  <a:srgbClr val="000000"/>
                </a:solidFill>
                <a:cs typeface="Arial" pitchFamily="34" charset="0"/>
              </a:rPr>
              <a:t>MMCFTP</a:t>
            </a:r>
          </a:p>
          <a:p>
            <a:pPr marL="0" indent="0">
              <a:spcAft>
                <a:spcPts val="600"/>
              </a:spcAft>
              <a:buNone/>
              <a:tabLst>
                <a:tab pos="180975" algn="l"/>
              </a:tabLst>
            </a:pPr>
            <a:r>
              <a:rPr lang="en-US" altLang="ja-JP" sz="1200" dirty="0" smtClean="0"/>
              <a:t>Results up on now are shown in the table.</a:t>
            </a:r>
          </a:p>
          <a:p>
            <a:pPr marL="0" indent="0">
              <a:spcAft>
                <a:spcPts val="600"/>
              </a:spcAft>
              <a:buNone/>
              <a:tabLst>
                <a:tab pos="180975" algn="l"/>
              </a:tabLst>
            </a:pPr>
            <a:endParaRPr lang="en-US" altLang="ja-JP" sz="1200" dirty="0" smtClean="0"/>
          </a:p>
          <a:p>
            <a:pPr marL="0" indent="0">
              <a:spcAft>
                <a:spcPts val="600"/>
              </a:spcAft>
              <a:buNone/>
              <a:tabLst>
                <a:tab pos="180975" algn="l"/>
              </a:tabLst>
            </a:pPr>
            <a:r>
              <a:rPr lang="en-US" altLang="ja-JP" sz="1200" dirty="0" smtClean="0"/>
              <a:t>Details will be presented by Yamanaka-san in the first session on Friday.</a:t>
            </a:r>
          </a:p>
          <a:p>
            <a:pPr marL="0" indent="0">
              <a:spcAft>
                <a:spcPts val="600"/>
              </a:spcAft>
              <a:buNone/>
              <a:tabLst>
                <a:tab pos="180975" algn="l"/>
              </a:tabLst>
            </a:pPr>
            <a:r>
              <a:rPr lang="en-US" altLang="ja-JP" sz="1200" dirty="0" smtClean="0"/>
              <a:t>Don’t miss</a:t>
            </a:r>
            <a:r>
              <a:rPr lang="en-US" altLang="ja-JP" sz="1200" baseline="0" dirty="0" smtClean="0"/>
              <a:t> this presentation.</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13</a:t>
            </a:fld>
            <a:endParaRPr lang="ja-JP" altLang="en-US"/>
          </a:p>
        </p:txBody>
      </p:sp>
    </p:spTree>
    <p:extLst>
      <p:ext uri="{BB962C8B-B14F-4D97-AF65-F5344CB8AC3E}">
        <p14:creationId xmlns:p14="http://schemas.microsoft.com/office/powerpoint/2010/main" val="1010755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sz="1200" dirty="0" smtClean="0">
                <a:latin typeface="Arial" panose="020B0604020202020204" pitchFamily="34" charset="0"/>
                <a:cs typeface="Arial" panose="020B0604020202020204" pitchFamily="34" charset="0"/>
              </a:rPr>
              <a:t>The software of the experimental data analysis is being developed</a:t>
            </a:r>
            <a:r>
              <a:rPr lang="en-US" altLang="ja-JP" sz="1200" baseline="0" dirty="0" smtClean="0">
                <a:latin typeface="Arial" panose="020B0604020202020204" pitchFamily="34" charset="0"/>
                <a:cs typeface="Arial" panose="020B0604020202020204" pitchFamily="34" charset="0"/>
              </a:rPr>
              <a:t> as the task 7.</a:t>
            </a:r>
          </a:p>
          <a:p>
            <a:pPr marL="0" indent="0">
              <a:buNone/>
            </a:pPr>
            <a:endParaRPr lang="en-US" altLang="ja-JP" sz="1200" dirty="0" smtClean="0">
              <a:latin typeface="Arial" panose="020B0604020202020204" pitchFamily="34" charset="0"/>
              <a:cs typeface="Arial" panose="020B0604020202020204" pitchFamily="34" charset="0"/>
            </a:endParaRPr>
          </a:p>
          <a:p>
            <a:pPr marL="0" indent="0">
              <a:buNone/>
            </a:pPr>
            <a:r>
              <a:rPr lang="en-US" altLang="ja-JP" sz="1200" dirty="0" smtClean="0">
                <a:latin typeface="Arial" panose="020B0604020202020204" pitchFamily="34" charset="0"/>
                <a:cs typeface="Arial" panose="020B0604020202020204" pitchFamily="34" charset="0"/>
              </a:rPr>
              <a:t>To participate to JT-60SA experimental data analysis from on-site and remote site in the same way, the </a:t>
            </a:r>
            <a:r>
              <a:rPr lang="en-US" altLang="ja-JP" sz="1200" dirty="0" smtClean="0">
                <a:solidFill>
                  <a:srgbClr val="000000"/>
                </a:solidFill>
                <a:latin typeface="Arial" panose="020B0604020202020204" pitchFamily="34" charset="0"/>
                <a:cs typeface="Arial" panose="020B0604020202020204" pitchFamily="34" charset="0"/>
              </a:rPr>
              <a:t>following functions will be available;</a:t>
            </a:r>
          </a:p>
          <a:p>
            <a:r>
              <a:rPr lang="en-US" altLang="ja-JP" sz="1200" dirty="0" smtClean="0">
                <a:solidFill>
                  <a:srgbClr val="000000"/>
                </a:solidFill>
                <a:latin typeface="Arial" panose="020B0604020202020204" pitchFamily="34" charset="0"/>
                <a:cs typeface="Arial" panose="020B0604020202020204" pitchFamily="34" charset="0"/>
              </a:rPr>
              <a:t>Identical access regardless of their geographic proximity to device’s physical location</a:t>
            </a:r>
          </a:p>
          <a:p>
            <a:r>
              <a:rPr lang="en-US" altLang="ja-JP" sz="1200" dirty="0" smtClean="0">
                <a:solidFill>
                  <a:srgbClr val="000000"/>
                </a:solidFill>
                <a:latin typeface="Arial" panose="020B0604020202020204" pitchFamily="34" charset="0"/>
                <a:cs typeface="Arial" panose="020B0604020202020204" pitchFamily="34" charset="0"/>
              </a:rPr>
              <a:t>Equivalent functionality with as equivalent efficiency as possible to all participating researchers</a:t>
            </a:r>
          </a:p>
          <a:p>
            <a:r>
              <a:rPr lang="en-US" altLang="ja-JP" sz="1200" dirty="0" smtClean="0">
                <a:solidFill>
                  <a:srgbClr val="000000"/>
                </a:solidFill>
                <a:latin typeface="Arial" panose="020B0604020202020204" pitchFamily="34" charset="0"/>
                <a:cs typeface="Arial" panose="020B0604020202020204" pitchFamily="34" charset="0"/>
              </a:rPr>
              <a:t>Same remote data retrieval of local and remote APIs</a:t>
            </a:r>
          </a:p>
          <a:p>
            <a:endParaRPr kumimoji="1" lang="en-US" altLang="ja-JP" dirty="0" smtClean="0"/>
          </a:p>
          <a:p>
            <a:r>
              <a:rPr lang="en-US" altLang="ja-JP" i="1" dirty="0" smtClean="0">
                <a:solidFill>
                  <a:schemeClr val="accent6"/>
                </a:solidFill>
              </a:rPr>
              <a:t>3 basic tools in EDAS</a:t>
            </a:r>
            <a:r>
              <a:rPr lang="en-US" altLang="ja-JP" i="1" baseline="0" dirty="0" smtClean="0">
                <a:solidFill>
                  <a:schemeClr val="accent6"/>
                </a:solidFill>
              </a:rPr>
              <a:t> are being </a:t>
            </a:r>
            <a:r>
              <a:rPr lang="en-US" altLang="ja-JP" i="1" baseline="0" dirty="0" err="1" smtClean="0">
                <a:solidFill>
                  <a:schemeClr val="accent6"/>
                </a:solidFill>
              </a:rPr>
              <a:t>developted</a:t>
            </a:r>
            <a:endParaRPr lang="en-US" altLang="ja-JP" i="1" dirty="0" smtClean="0">
              <a:solidFill>
                <a:schemeClr val="accent6"/>
              </a:solidFill>
            </a:endParaRPr>
          </a:p>
          <a:p>
            <a:pPr marL="342900" indent="-342900">
              <a:buAutoNum type="arabicParenBoth"/>
            </a:pPr>
            <a:r>
              <a:rPr lang="ja-JP" altLang="ja-JP" i="1" dirty="0" smtClean="0">
                <a:solidFill>
                  <a:srgbClr val="2D2D8A"/>
                </a:solidFill>
              </a:rPr>
              <a:t>W</a:t>
            </a:r>
            <a:r>
              <a:rPr lang="en-US" altLang="ja-JP" i="1" dirty="0" err="1" smtClean="0">
                <a:solidFill>
                  <a:srgbClr val="2D2D8A"/>
                </a:solidFill>
              </a:rPr>
              <a:t>aveform</a:t>
            </a:r>
            <a:r>
              <a:rPr lang="ja-JP" altLang="en-US" i="1" dirty="0" smtClean="0">
                <a:solidFill>
                  <a:srgbClr val="2D2D8A"/>
                </a:solidFill>
              </a:rPr>
              <a:t> </a:t>
            </a:r>
            <a:r>
              <a:rPr lang="ja-JP" altLang="ja-JP" i="1" dirty="0" smtClean="0">
                <a:solidFill>
                  <a:srgbClr val="2D2D8A"/>
                </a:solidFill>
              </a:rPr>
              <a:t>v</a:t>
            </a:r>
            <a:r>
              <a:rPr lang="en-US" altLang="ja-JP" i="1" dirty="0" err="1" smtClean="0">
                <a:solidFill>
                  <a:srgbClr val="2D2D8A"/>
                </a:solidFill>
              </a:rPr>
              <a:t>isualizer</a:t>
            </a:r>
            <a:r>
              <a:rPr lang="en-US" altLang="ja-JP" i="1" dirty="0" smtClean="0">
                <a:solidFill>
                  <a:srgbClr val="2D2D8A"/>
                </a:solidFill>
              </a:rPr>
              <a:t>( </a:t>
            </a:r>
            <a:r>
              <a:rPr lang="en-US" altLang="ja-JP" i="1" dirty="0" err="1" smtClean="0">
                <a:solidFill>
                  <a:srgbClr val="FF0000"/>
                </a:solidFill>
              </a:rPr>
              <a:t>eGis</a:t>
            </a:r>
            <a:r>
              <a:rPr lang="en-US" altLang="ja-JP" i="1" dirty="0" smtClean="0">
                <a:solidFill>
                  <a:srgbClr val="2D2D8A"/>
                </a:solidFill>
              </a:rPr>
              <a:t> )</a:t>
            </a:r>
          </a:p>
          <a:p>
            <a:r>
              <a:rPr kumimoji="1" lang="en-US" altLang="ja-JP" i="1" dirty="0" smtClean="0">
                <a:solidFill>
                  <a:srgbClr val="2D2D8A"/>
                </a:solidFill>
                <a:latin typeface="+mn-lt"/>
              </a:rPr>
              <a:t>(2)</a:t>
            </a:r>
            <a:r>
              <a:rPr kumimoji="1" lang="ja-JP" altLang="en-US" i="1" dirty="0" smtClean="0">
                <a:solidFill>
                  <a:srgbClr val="2D2D8A"/>
                </a:solidFill>
                <a:latin typeface="+mn-lt"/>
              </a:rPr>
              <a:t> </a:t>
            </a:r>
            <a:r>
              <a:rPr kumimoji="1" lang="en-US" altLang="ja-JP" i="1" dirty="0" smtClean="0">
                <a:solidFill>
                  <a:srgbClr val="2D2D8A"/>
                </a:solidFill>
                <a:latin typeface="+mn-lt"/>
              </a:rPr>
              <a:t>Plasma</a:t>
            </a:r>
            <a:r>
              <a:rPr kumimoji="1" lang="ja-JP" altLang="en-US" i="1" dirty="0" smtClean="0">
                <a:solidFill>
                  <a:srgbClr val="2D2D8A"/>
                </a:solidFill>
                <a:latin typeface="+mn-lt"/>
              </a:rPr>
              <a:t> </a:t>
            </a:r>
            <a:r>
              <a:rPr kumimoji="1" lang="en-US" altLang="ja-JP" i="1" dirty="0" smtClean="0">
                <a:solidFill>
                  <a:srgbClr val="2D2D8A"/>
                </a:solidFill>
                <a:latin typeface="+mn-lt"/>
              </a:rPr>
              <a:t>boundary</a:t>
            </a:r>
            <a:r>
              <a:rPr kumimoji="1" lang="ja-JP" altLang="en-US" i="1" dirty="0" smtClean="0">
                <a:solidFill>
                  <a:srgbClr val="2D2D8A"/>
                </a:solidFill>
                <a:latin typeface="+mn-lt"/>
              </a:rPr>
              <a:t> </a:t>
            </a:r>
            <a:r>
              <a:rPr kumimoji="1" lang="en-US" altLang="ja-JP" i="1" dirty="0" smtClean="0">
                <a:solidFill>
                  <a:srgbClr val="2D2D8A"/>
                </a:solidFill>
                <a:latin typeface="+mn-lt"/>
              </a:rPr>
              <a:t>&amp;</a:t>
            </a:r>
            <a:r>
              <a:rPr kumimoji="1" lang="ja-JP" altLang="en-US" i="1" dirty="0" smtClean="0">
                <a:solidFill>
                  <a:srgbClr val="2D2D8A"/>
                </a:solidFill>
                <a:latin typeface="+mn-lt"/>
              </a:rPr>
              <a:t> </a:t>
            </a:r>
            <a:r>
              <a:rPr kumimoji="1" lang="en-US" altLang="ja-JP" i="1" dirty="0" smtClean="0">
                <a:solidFill>
                  <a:srgbClr val="2D2D8A"/>
                </a:solidFill>
                <a:latin typeface="+mn-lt"/>
              </a:rPr>
              <a:t>equilibrium</a:t>
            </a:r>
            <a:r>
              <a:rPr kumimoji="1" lang="ja-JP" altLang="en-US" i="1" dirty="0" smtClean="0">
                <a:solidFill>
                  <a:srgbClr val="2D2D8A"/>
                </a:solidFill>
                <a:latin typeface="+mn-lt"/>
              </a:rPr>
              <a:t> </a:t>
            </a:r>
            <a:r>
              <a:rPr kumimoji="1" lang="en-US" altLang="ja-JP" i="1" dirty="0" smtClean="0">
                <a:solidFill>
                  <a:srgbClr val="2D2D8A"/>
                </a:solidFill>
                <a:latin typeface="+mn-lt"/>
              </a:rPr>
              <a:t>viewer</a:t>
            </a:r>
            <a:r>
              <a:rPr lang="en-US" altLang="ja-JP" i="1" dirty="0" smtClean="0">
                <a:solidFill>
                  <a:srgbClr val="2D2D8A"/>
                </a:solidFill>
              </a:rPr>
              <a:t>( </a:t>
            </a:r>
            <a:r>
              <a:rPr lang="en-US" altLang="ja-JP" i="1" dirty="0" err="1" smtClean="0">
                <a:solidFill>
                  <a:srgbClr val="FF0000"/>
                </a:solidFill>
              </a:rPr>
              <a:t>eSurf</a:t>
            </a:r>
            <a:r>
              <a:rPr lang="en-US" altLang="ja-JP" i="1" dirty="0" smtClean="0">
                <a:solidFill>
                  <a:srgbClr val="FF0000"/>
                </a:solidFill>
              </a:rPr>
              <a:t> </a:t>
            </a:r>
            <a:r>
              <a:rPr lang="en-US" altLang="ja-JP" i="1" dirty="0" smtClean="0">
                <a:solidFill>
                  <a:srgbClr val="2D2D8A"/>
                </a:solidFill>
              </a:rPr>
              <a:t>)</a:t>
            </a:r>
            <a:endParaRPr kumimoji="1" lang="en-US" altLang="ja-JP" i="1" dirty="0" smtClean="0">
              <a:solidFill>
                <a:srgbClr val="2D2D8A"/>
              </a:solidFill>
            </a:endParaRPr>
          </a:p>
          <a:p>
            <a:r>
              <a:rPr lang="ja-JP" altLang="ja-JP" i="1" dirty="0" smtClean="0">
                <a:solidFill>
                  <a:srgbClr val="2D2D8A"/>
                </a:solidFill>
              </a:rPr>
              <a:t>(</a:t>
            </a:r>
            <a:r>
              <a:rPr lang="en-US" altLang="ja-JP" i="1" dirty="0" smtClean="0">
                <a:solidFill>
                  <a:srgbClr val="2D2D8A"/>
                </a:solidFill>
              </a:rPr>
              <a:t>3)</a:t>
            </a:r>
            <a:r>
              <a:rPr lang="ja-JP" altLang="en-US" i="1" dirty="0" smtClean="0">
                <a:solidFill>
                  <a:srgbClr val="2D2D8A"/>
                </a:solidFill>
              </a:rPr>
              <a:t> </a:t>
            </a:r>
            <a:r>
              <a:rPr lang="en-US" altLang="ja-JP" i="1" dirty="0" smtClean="0">
                <a:solidFill>
                  <a:srgbClr val="2D2D8A"/>
                </a:solidFill>
              </a:rPr>
              <a:t>Spatial</a:t>
            </a:r>
            <a:r>
              <a:rPr lang="ja-JP" altLang="en-US" i="1" dirty="0" smtClean="0">
                <a:solidFill>
                  <a:srgbClr val="2D2D8A"/>
                </a:solidFill>
              </a:rPr>
              <a:t> </a:t>
            </a:r>
            <a:r>
              <a:rPr lang="en-US" altLang="ja-JP" i="1" dirty="0" smtClean="0">
                <a:solidFill>
                  <a:srgbClr val="2D2D8A"/>
                </a:solidFill>
              </a:rPr>
              <a:t>profile</a:t>
            </a:r>
            <a:r>
              <a:rPr lang="ja-JP" altLang="en-US" i="1" dirty="0" smtClean="0">
                <a:solidFill>
                  <a:srgbClr val="2D2D8A"/>
                </a:solidFill>
              </a:rPr>
              <a:t> </a:t>
            </a:r>
            <a:r>
              <a:rPr lang="en-US" altLang="ja-JP" i="1" dirty="0" smtClean="0">
                <a:solidFill>
                  <a:srgbClr val="2D2D8A"/>
                </a:solidFill>
              </a:rPr>
              <a:t>analyzer</a:t>
            </a:r>
            <a:r>
              <a:rPr kumimoji="1" lang="en-US" altLang="ja-JP" i="1" dirty="0" smtClean="0">
                <a:solidFill>
                  <a:srgbClr val="2D2D8A"/>
                </a:solidFill>
                <a:latin typeface="+mn-lt"/>
              </a:rPr>
              <a:t>( </a:t>
            </a:r>
            <a:r>
              <a:rPr kumimoji="1" lang="en-US" altLang="ja-JP" i="1" dirty="0" err="1" smtClean="0">
                <a:solidFill>
                  <a:srgbClr val="FF0000"/>
                </a:solidFill>
                <a:latin typeface="+mn-lt"/>
              </a:rPr>
              <a:t>eSlice</a:t>
            </a:r>
            <a:r>
              <a:rPr kumimoji="1" lang="en-US" altLang="ja-JP" i="1" dirty="0" smtClean="0">
                <a:solidFill>
                  <a:srgbClr val="2D2D8A"/>
                </a:solidFill>
                <a:latin typeface="+mn-lt"/>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14</a:t>
            </a:fld>
            <a:endParaRPr lang="ja-JP" altLang="en-US"/>
          </a:p>
        </p:txBody>
      </p:sp>
    </p:spTree>
    <p:extLst>
      <p:ext uri="{BB962C8B-B14F-4D97-AF65-F5344CB8AC3E}">
        <p14:creationId xmlns:p14="http://schemas.microsoft.com/office/powerpoint/2010/main" val="335779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i="1" dirty="0" smtClean="0">
                <a:solidFill>
                  <a:schemeClr val="accent6"/>
                </a:solidFill>
              </a:rPr>
              <a:t>3 basic tools in EDAS</a:t>
            </a:r>
            <a:r>
              <a:rPr lang="en-US" altLang="ja-JP" i="1" baseline="0" dirty="0" smtClean="0">
                <a:solidFill>
                  <a:schemeClr val="accent6"/>
                </a:solidFill>
              </a:rPr>
              <a:t> are as follows;</a:t>
            </a:r>
            <a:endParaRPr lang="en-US" altLang="ja-JP" i="1" dirty="0" smtClean="0">
              <a:solidFill>
                <a:schemeClr val="accent6"/>
              </a:solidFill>
            </a:endParaRPr>
          </a:p>
          <a:p>
            <a:endParaRPr kumimoji="1" lang="en-US" altLang="ja-JP" dirty="0" smtClean="0"/>
          </a:p>
          <a:p>
            <a:r>
              <a:rPr kumimoji="1" lang="en-US" altLang="ja-JP" dirty="0" smtClean="0"/>
              <a:t>“</a:t>
            </a:r>
            <a:r>
              <a:rPr kumimoji="1" lang="en-US" altLang="ja-JP" dirty="0" err="1" smtClean="0"/>
              <a:t>eGis</a:t>
            </a:r>
            <a:r>
              <a:rPr kumimoji="1" lang="en-US" altLang="ja-JP" dirty="0" smtClean="0"/>
              <a:t>” visualizes time dependent experimental data in discharges and also results of transport simulations.</a:t>
            </a:r>
          </a:p>
          <a:p>
            <a:r>
              <a:rPr kumimoji="1" lang="en-US" altLang="ja-JP" dirty="0" smtClean="0"/>
              <a:t>“</a:t>
            </a:r>
            <a:r>
              <a:rPr kumimoji="1" lang="en-US" altLang="ja-JP" dirty="0" err="1" smtClean="0"/>
              <a:t>eSurf</a:t>
            </a:r>
            <a:r>
              <a:rPr kumimoji="1" lang="en-US" altLang="ja-JP" dirty="0" smtClean="0"/>
              <a:t>” visualizes plasma boundary / equilibrium together with diagnostic viewing chords and resonance locations.</a:t>
            </a:r>
          </a:p>
          <a:p>
            <a:r>
              <a:rPr kumimoji="1" lang="en-US" altLang="ja-JP" dirty="0" smtClean="0"/>
              <a:t>“</a:t>
            </a:r>
            <a:r>
              <a:rPr kumimoji="1" lang="en-US" altLang="ja-JP" dirty="0" err="1" smtClean="0"/>
              <a:t>eSlice</a:t>
            </a:r>
            <a:r>
              <a:rPr kumimoji="1" lang="en-US" altLang="ja-JP" dirty="0" smtClean="0"/>
              <a:t>” visualizes spatial profiles from diagnostics and equilibrium. It also enables users to make 1D analysis, and to pass the saved data to a next stage of analysis or to transport code, MHD code, etc.</a:t>
            </a:r>
          </a:p>
          <a:p>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15</a:t>
            </a:fld>
            <a:endParaRPr lang="ja-JP" altLang="en-US"/>
          </a:p>
        </p:txBody>
      </p:sp>
    </p:spTree>
    <p:extLst>
      <p:ext uri="{BB962C8B-B14F-4D97-AF65-F5344CB8AC3E}">
        <p14:creationId xmlns:p14="http://schemas.microsoft.com/office/powerpoint/2010/main" val="392773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Simulation is also important to assist the remote experiment. </a:t>
            </a:r>
            <a:endParaRPr kumimoji="1" lang="en-US" altLang="ja-JP" baseline="0" dirty="0" smtClean="0"/>
          </a:p>
          <a:p>
            <a:r>
              <a:rPr kumimoji="1" lang="en-US" altLang="ja-JP" baseline="0" dirty="0" smtClean="0"/>
              <a:t>T</a:t>
            </a:r>
            <a:r>
              <a:rPr lang="en-US" altLang="ja-JP" dirty="0" smtClean="0"/>
              <a:t>he objective of this task was set to analyze plasma shots and to support decision process of shot parameters for later shots.  </a:t>
            </a:r>
          </a:p>
          <a:p>
            <a:endParaRPr lang="en-US" altLang="ja-JP" dirty="0" smtClean="0"/>
          </a:p>
          <a:p>
            <a:pPr marL="0" indent="0">
              <a:buNone/>
            </a:pPr>
            <a:r>
              <a:rPr lang="en-US" altLang="ja-JP" sz="1200" dirty="0" err="1" smtClean="0"/>
              <a:t>T</a:t>
            </a:r>
            <a:r>
              <a:rPr kumimoji="1" lang="en-US" altLang="ja-JP" sz="1200" dirty="0" err="1" smtClean="0"/>
              <a:t>okamak</a:t>
            </a:r>
            <a:r>
              <a:rPr kumimoji="1" lang="en-US" altLang="ja-JP" sz="1200" dirty="0" smtClean="0"/>
              <a:t> simulator based on MECS</a:t>
            </a:r>
            <a:r>
              <a:rPr lang="en-US" altLang="ja-JP" sz="1200" dirty="0" smtClean="0"/>
              <a:t> code</a:t>
            </a:r>
            <a:r>
              <a:rPr kumimoji="1" lang="en-US" altLang="ja-JP" sz="1200" dirty="0" smtClean="0"/>
              <a:t> to be developed;</a:t>
            </a:r>
            <a:endParaRPr lang="en-US" altLang="ja-JP" sz="1200" dirty="0" smtClean="0"/>
          </a:p>
          <a:p>
            <a:r>
              <a:rPr kumimoji="1" lang="en-US" altLang="ja-JP" sz="1200" dirty="0" smtClean="0"/>
              <a:t>- To simulate evolution of plasma shape consistent with discharge parameters</a:t>
            </a:r>
          </a:p>
          <a:p>
            <a:r>
              <a:rPr lang="en-US" altLang="ja-JP" sz="1200" dirty="0" smtClean="0"/>
              <a:t>- Evaluate temporal evolution of current</a:t>
            </a:r>
            <a:r>
              <a:rPr lang="ja-JP" altLang="en-US" sz="1200" dirty="0" smtClean="0"/>
              <a:t> </a:t>
            </a:r>
            <a:r>
              <a:rPr lang="en-US" altLang="ja-JP" sz="1200" dirty="0" smtClean="0"/>
              <a:t>/</a:t>
            </a:r>
            <a:r>
              <a:rPr lang="ja-JP" altLang="en-US" sz="1200" dirty="0" smtClean="0"/>
              <a:t> </a:t>
            </a:r>
            <a:r>
              <a:rPr lang="en-US" altLang="ja-JP" sz="1200" dirty="0" smtClean="0"/>
              <a:t>voltage in each PF coil</a:t>
            </a:r>
            <a:endParaRPr kumimoji="1" lang="en-US" altLang="ja-JP" sz="1200" dirty="0" smtClean="0"/>
          </a:p>
          <a:p>
            <a:r>
              <a:rPr lang="en-US" altLang="ja-JP" sz="1200" dirty="0" smtClean="0"/>
              <a:t>use</a:t>
            </a:r>
            <a:r>
              <a:rPr lang="ja-JP" altLang="en-US" sz="1200" dirty="0" smtClean="0"/>
              <a:t> </a:t>
            </a:r>
            <a:r>
              <a:rPr lang="en-US" altLang="ja-JP" sz="1200" dirty="0" smtClean="0"/>
              <a:t>evolution of </a:t>
            </a:r>
            <a:r>
              <a:rPr lang="en-US" altLang="ja-JP" sz="1200" dirty="0" smtClean="0">
                <a:cs typeface="Symbol" charset="2"/>
              </a:rPr>
              <a:t>β</a:t>
            </a:r>
            <a:r>
              <a:rPr lang="en-US" altLang="ja-JP" sz="1200" baseline="-25000" dirty="0" smtClean="0"/>
              <a:t>p</a:t>
            </a:r>
            <a:r>
              <a:rPr lang="en-US" altLang="ja-JP" sz="1200" dirty="0" smtClean="0"/>
              <a:t> and l</a:t>
            </a:r>
            <a:r>
              <a:rPr lang="en-US" altLang="ja-JP" sz="1200" baseline="-25000" dirty="0" smtClean="0"/>
              <a:t>i</a:t>
            </a:r>
            <a:r>
              <a:rPr lang="en-US" altLang="ja-JP" sz="1200" dirty="0" smtClean="0"/>
              <a:t> evaluated from a simple scaling or more detailed evolution imported from a plasma</a:t>
            </a:r>
            <a:r>
              <a:rPr lang="ja-JP" altLang="en-US" sz="1200" dirty="0" smtClean="0"/>
              <a:t> </a:t>
            </a:r>
            <a:r>
              <a:rPr lang="en-US" altLang="ja-JP" sz="1200" dirty="0" smtClean="0"/>
              <a:t>integrated code TOPICS</a:t>
            </a:r>
          </a:p>
          <a:p>
            <a:endParaRPr lang="en-US" altLang="ja-JP" dirty="0" smtClean="0"/>
          </a:p>
          <a:p>
            <a:endParaRPr kumimoji="1" lang="ja-JP" altLang="en-US" dirty="0"/>
          </a:p>
        </p:txBody>
      </p:sp>
    </p:spTree>
    <p:extLst>
      <p:ext uri="{BB962C8B-B14F-4D97-AF65-F5344CB8AC3E}">
        <p14:creationId xmlns:p14="http://schemas.microsoft.com/office/powerpoint/2010/main" val="185269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kern="1200" dirty="0" smtClean="0">
                <a:solidFill>
                  <a:schemeClr val="tx1"/>
                </a:solidFill>
                <a:latin typeface="+mn-lt"/>
                <a:ea typeface="+mn-ea"/>
                <a:cs typeface="+mn-cs"/>
              </a:rPr>
              <a:t>Equipment and environment for remote experimentation system at </a:t>
            </a:r>
            <a:r>
              <a:rPr kumimoji="1" lang="en-US" altLang="ja-JP" sz="1200" b="1" kern="1200" dirty="0" err="1" smtClean="0">
                <a:solidFill>
                  <a:schemeClr val="tx1"/>
                </a:solidFill>
                <a:latin typeface="+mn-lt"/>
                <a:ea typeface="+mn-ea"/>
                <a:cs typeface="+mn-cs"/>
              </a:rPr>
              <a:t>Rokkasho</a:t>
            </a:r>
            <a:r>
              <a:rPr kumimoji="1" lang="en-US" altLang="ja-JP" sz="1200" b="1" kern="1200" dirty="0" smtClean="0">
                <a:solidFill>
                  <a:schemeClr val="tx1"/>
                </a:solidFill>
                <a:latin typeface="+mn-lt"/>
                <a:ea typeface="+mn-ea"/>
                <a:cs typeface="+mn-cs"/>
              </a:rPr>
              <a:t> site</a:t>
            </a:r>
            <a:r>
              <a:rPr kumimoji="1" lang="en-US" altLang="ja-JP" sz="1200" b="1" kern="1200" baseline="0" dirty="0" smtClean="0">
                <a:solidFill>
                  <a:schemeClr val="tx1"/>
                </a:solidFill>
                <a:latin typeface="+mn-lt"/>
                <a:ea typeface="+mn-ea"/>
                <a:cs typeface="+mn-cs"/>
              </a:rPr>
              <a:t>, as </a:t>
            </a:r>
            <a:r>
              <a:rPr kumimoji="1" lang="en-US" altLang="ja-JP" sz="1200" b="1" kern="1200" dirty="0" smtClean="0">
                <a:solidFill>
                  <a:schemeClr val="tx1"/>
                </a:solidFill>
                <a:latin typeface="+mn-lt"/>
                <a:ea typeface="+mn-ea"/>
                <a:cs typeface="+mn-cs"/>
              </a:rPr>
              <a:t>Task 1</a:t>
            </a:r>
          </a:p>
          <a:p>
            <a:endParaRPr kumimoji="1" lang="en-US" altLang="ja-JP" sz="1200" b="0" kern="1200" dirty="0" smtClean="0">
              <a:solidFill>
                <a:schemeClr val="tx1"/>
              </a:solidFill>
              <a:latin typeface="+mn-lt"/>
              <a:ea typeface="+mn-ea"/>
              <a:cs typeface="+mn-cs"/>
            </a:endParaRPr>
          </a:p>
          <a:p>
            <a:r>
              <a:rPr kumimoji="1" lang="en-US" altLang="ja-JP" sz="1200" b="0" kern="1200" dirty="0" smtClean="0">
                <a:solidFill>
                  <a:schemeClr val="tx1"/>
                </a:solidFill>
                <a:latin typeface="+mn-lt"/>
                <a:ea typeface="+mn-ea"/>
                <a:cs typeface="+mn-cs"/>
              </a:rPr>
              <a:t>This is an aerial photograph in </a:t>
            </a:r>
            <a:r>
              <a:rPr kumimoji="1" lang="en-US" altLang="ja-JP" sz="1200" b="0" kern="1200" dirty="0" err="1" smtClean="0">
                <a:solidFill>
                  <a:schemeClr val="tx1"/>
                </a:solidFill>
                <a:latin typeface="+mn-lt"/>
                <a:ea typeface="+mn-ea"/>
                <a:cs typeface="+mn-cs"/>
              </a:rPr>
              <a:t>Rokkasho</a:t>
            </a:r>
            <a:r>
              <a:rPr kumimoji="1" lang="en-US" altLang="ja-JP" sz="1200" b="0" kern="1200" dirty="0" smtClean="0">
                <a:solidFill>
                  <a:schemeClr val="tx1"/>
                </a:solidFill>
                <a:latin typeface="+mn-lt"/>
                <a:ea typeface="+mn-ea"/>
                <a:cs typeface="+mn-cs"/>
              </a:rPr>
              <a:t> area,</a:t>
            </a:r>
            <a:r>
              <a:rPr kumimoji="1" lang="en-US" altLang="ja-JP" sz="1200" b="0" kern="1200" baseline="0" dirty="0" smtClean="0">
                <a:solidFill>
                  <a:schemeClr val="tx1"/>
                </a:solidFill>
                <a:latin typeface="+mn-lt"/>
                <a:ea typeface="+mn-ea"/>
                <a:cs typeface="+mn-cs"/>
              </a:rPr>
              <a:t> the north area in Japan. (left figure)</a:t>
            </a:r>
          </a:p>
          <a:p>
            <a:r>
              <a:rPr lang="en-US" altLang="ja-JP" sz="1200" b="0" dirty="0" smtClean="0">
                <a:cs typeface="Arial"/>
              </a:rPr>
              <a:t>The remote experimentation </a:t>
            </a:r>
            <a:r>
              <a:rPr lang="en-US" altLang="ja-JP" sz="1200" b="0" dirty="0" err="1" smtClean="0">
                <a:cs typeface="Arial"/>
              </a:rPr>
              <a:t>centre</a:t>
            </a:r>
            <a:r>
              <a:rPr lang="en-US" altLang="ja-JP" sz="1200" b="0" dirty="0" smtClean="0">
                <a:cs typeface="Arial"/>
              </a:rPr>
              <a:t> will be made in </a:t>
            </a:r>
            <a:r>
              <a:rPr lang="en-US" altLang="ja-JP" sz="1200" b="0" dirty="0" err="1" smtClean="0">
                <a:cs typeface="Arial"/>
              </a:rPr>
              <a:t>Rokkasho</a:t>
            </a:r>
            <a:r>
              <a:rPr lang="en-US" altLang="ja-JP" sz="1200" b="0" dirty="0" smtClean="0">
                <a:cs typeface="Arial"/>
              </a:rPr>
              <a:t>.</a:t>
            </a:r>
          </a:p>
          <a:p>
            <a:endParaRPr kumimoji="1" lang="en-US" altLang="ja-JP" sz="1200" b="0" dirty="0" smtClean="0">
              <a:cs typeface="Arial"/>
            </a:endParaRPr>
          </a:p>
          <a:p>
            <a:r>
              <a:rPr kumimoji="1" lang="en-US" altLang="ja-JP" sz="1200" b="0" dirty="0" smtClean="0">
                <a:cs typeface="Arial"/>
              </a:rPr>
              <a:t>This is the </a:t>
            </a:r>
            <a:r>
              <a:rPr kumimoji="1" lang="en-US" altLang="ja-JP" sz="1200" b="0" dirty="0" err="1" smtClean="0">
                <a:cs typeface="Arial"/>
              </a:rPr>
              <a:t>Rokaksho</a:t>
            </a:r>
            <a:r>
              <a:rPr kumimoji="1" lang="en-US" altLang="ja-JP" sz="1200" b="0" baseline="0" dirty="0" smtClean="0">
                <a:cs typeface="Arial"/>
              </a:rPr>
              <a:t> site of JAEA. (right figure)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t>Research buildings, including the remote experimentation center, have been made in March 2010 and utilities have been constructed during 2011 – 2012. Supercomputer of 1.2 </a:t>
            </a:r>
            <a:r>
              <a:rPr lang="en-US" altLang="ja-JP" sz="1200" dirty="0" err="1" smtClean="0"/>
              <a:t>Peta</a:t>
            </a:r>
            <a:r>
              <a:rPr lang="en-US" altLang="ja-JP" sz="1200" dirty="0" smtClean="0"/>
              <a:t> flops class is in full operation since April 2012.</a:t>
            </a:r>
          </a:p>
          <a:p>
            <a:endParaRPr kumimoji="1" lang="en-US" altLang="ja-JP" sz="1200" b="0" dirty="0" smtClean="0"/>
          </a:p>
          <a:p>
            <a:pPr marL="0" marR="0" lvl="3"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cs typeface="Arial"/>
              </a:rPr>
              <a:t>Equipment and environment for the remote experimentation system will be prepared from 2015.</a:t>
            </a:r>
          </a:p>
          <a:p>
            <a:endParaRPr kumimoji="1" lang="ja-JP" altLang="en-US" sz="1200" b="0"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18</a:t>
            </a:fld>
            <a:endParaRPr lang="ja-JP" altLang="en-US"/>
          </a:p>
        </p:txBody>
      </p:sp>
    </p:spTree>
    <p:extLst>
      <p:ext uri="{BB962C8B-B14F-4D97-AF65-F5344CB8AC3E}">
        <p14:creationId xmlns:p14="http://schemas.microsoft.com/office/powerpoint/2010/main" val="1570594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 CG image of the remote experiment </a:t>
            </a:r>
            <a:r>
              <a:rPr kumimoji="1" lang="en-US" altLang="ja-JP" dirty="0" err="1" smtClean="0"/>
              <a:t>centre</a:t>
            </a:r>
            <a:endParaRPr kumimoji="1" lang="en-US" altLang="ja-JP" dirty="0" smtClean="0"/>
          </a:p>
          <a:p>
            <a:endParaRPr kumimoji="1" lang="en-US" altLang="ja-JP" dirty="0" smtClean="0"/>
          </a:p>
          <a:p>
            <a:r>
              <a:rPr kumimoji="1" lang="en-US" altLang="ja-JP" dirty="0" smtClean="0"/>
              <a:t>The IT equipment of the PCs for RES, servers for simulation, video conference system, and large screen will be prepared for the remote experiment. </a:t>
            </a:r>
          </a:p>
          <a:p>
            <a:r>
              <a:rPr kumimoji="1" lang="en-US" altLang="ja-JP" dirty="0" smtClean="0"/>
              <a:t>Separated rooms by  appropriate zoning are also prepared to enable the various kinds of missions/ works expected for “Remote Experiment” and related works.</a:t>
            </a:r>
          </a:p>
          <a:p>
            <a:r>
              <a:rPr kumimoji="1" lang="en-US" altLang="ja-JP" dirty="0" smtClean="0"/>
              <a:t>REC room are used for multipurpose arrangements in the main zone, such as Remote Experiment, Seminar, and Big formal meeting.</a:t>
            </a:r>
          </a:p>
          <a:p>
            <a:r>
              <a:rPr kumimoji="1" lang="en-US" altLang="ja-JP" dirty="0" smtClean="0"/>
              <a:t>The REC room will have a position as a </a:t>
            </a:r>
            <a:r>
              <a:rPr kumimoji="1" lang="en-US" altLang="ja-JP" dirty="0" err="1" smtClean="0"/>
              <a:t>centre</a:t>
            </a:r>
            <a:r>
              <a:rPr kumimoji="1" lang="en-US" altLang="ja-JP" dirty="0" smtClean="0"/>
              <a:t> of remote collaborative activities and the information. </a:t>
            </a:r>
          </a:p>
          <a:p>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19</a:t>
            </a:fld>
            <a:endParaRPr lang="ja-JP" altLang="en-US"/>
          </a:p>
        </p:txBody>
      </p:sp>
    </p:spTree>
    <p:extLst>
      <p:ext uri="{BB962C8B-B14F-4D97-AF65-F5344CB8AC3E}">
        <p14:creationId xmlns:p14="http://schemas.microsoft.com/office/powerpoint/2010/main" val="175803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sz="1200" b="0" dirty="0" smtClean="0">
                <a:latin typeface="+mn-lt"/>
                <a:cs typeface="Arial"/>
              </a:rPr>
              <a:t>In summary,</a:t>
            </a:r>
          </a:p>
          <a:p>
            <a:endParaRPr lang="en-US" altLang="ja-JP" sz="1200" b="0" dirty="0" smtClean="0">
              <a:latin typeface="+mn-lt"/>
              <a:cs typeface="Arial"/>
            </a:endParaRPr>
          </a:p>
          <a:p>
            <a:r>
              <a:rPr lang="en-US" altLang="ja-JP" sz="1200" b="0" dirty="0" smtClean="0">
                <a:latin typeface="+mn-lt"/>
                <a:cs typeface="Arial"/>
              </a:rPr>
              <a:t>To realize the remote experimentation center, eight tasks were set by the experts of EU and Japan and the specification of each task was determined.</a:t>
            </a:r>
          </a:p>
          <a:p>
            <a:pPr lvl="0"/>
            <a:r>
              <a:rPr lang="en-US" altLang="ja-JP" sz="1200" b="0" dirty="0" smtClean="0">
                <a:latin typeface="+mn-lt"/>
                <a:cs typeface="Arial"/>
              </a:rPr>
              <a:t>The development of the software using the JT-60SA has been started, which includes the remote experiment system(RES), the data analysis software(EDAS), </a:t>
            </a:r>
            <a:r>
              <a:rPr lang="en-GB" altLang="ja-JP" sz="1200" b="0" dirty="0" smtClean="0">
                <a:latin typeface="+mn-lt"/>
              </a:rPr>
              <a:t>Remote Data Access </a:t>
            </a:r>
            <a:r>
              <a:rPr lang="en-US" altLang="ja-JP" sz="1200" b="0" dirty="0" smtClean="0">
                <a:latin typeface="+mn-lt"/>
              </a:rPr>
              <a:t>(</a:t>
            </a:r>
            <a:r>
              <a:rPr lang="en-GB" altLang="ja-JP" sz="1200" b="0" dirty="0" smtClean="0">
                <a:latin typeface="+mn-lt"/>
              </a:rPr>
              <a:t>RDA</a:t>
            </a:r>
            <a:r>
              <a:rPr lang="en-US" altLang="ja-JP" sz="1200" b="0" dirty="0" smtClean="0">
                <a:latin typeface="+mn-lt"/>
              </a:rPr>
              <a:t>) </a:t>
            </a:r>
            <a:r>
              <a:rPr lang="en-GB" altLang="ja-JP" sz="1200" b="0" dirty="0" smtClean="0">
                <a:latin typeface="+mn-lt"/>
              </a:rPr>
              <a:t>Software Framework and the Integrated Software Platform for Documentation and Experiment Management (</a:t>
            </a:r>
            <a:r>
              <a:rPr lang="en-GB" altLang="ja-JP" sz="1200" b="0" dirty="0" err="1" smtClean="0">
                <a:latin typeface="+mn-lt"/>
              </a:rPr>
              <a:t>DocMs</a:t>
            </a:r>
            <a:r>
              <a:rPr lang="en-US" altLang="ja-JP" sz="1200" b="0" dirty="0" smtClean="0">
                <a:latin typeface="+mn-lt"/>
              </a:rPr>
              <a:t>).</a:t>
            </a:r>
          </a:p>
          <a:p>
            <a:pPr lvl="0"/>
            <a:r>
              <a:rPr lang="en-US" altLang="ja-JP" sz="1200" b="0" dirty="0" smtClean="0">
                <a:latin typeface="+mn-lt"/>
                <a:cs typeface="Arial"/>
              </a:rPr>
              <a:t>The investigation of the fast data transfer method is going on.</a:t>
            </a:r>
          </a:p>
          <a:p>
            <a:pPr lvl="0"/>
            <a:r>
              <a:rPr lang="en-US" altLang="ja-JP" sz="1200" b="0" dirty="0" smtClean="0">
                <a:latin typeface="+mn-lt"/>
                <a:cs typeface="Arial"/>
              </a:rPr>
              <a:t>The preparation of the network system and the equipment in the the remote experiment room in </a:t>
            </a:r>
            <a:r>
              <a:rPr lang="en-US" altLang="ja-JP" sz="1200" b="0" dirty="0" err="1" smtClean="0">
                <a:latin typeface="+mn-lt"/>
                <a:cs typeface="Arial"/>
              </a:rPr>
              <a:t>Rokkasho</a:t>
            </a:r>
            <a:r>
              <a:rPr lang="en-US" altLang="ja-JP" sz="1200" b="0" dirty="0" smtClean="0">
                <a:latin typeface="+mn-lt"/>
                <a:cs typeface="Arial"/>
              </a:rPr>
              <a:t> site will start in 2015.</a:t>
            </a:r>
          </a:p>
          <a:p>
            <a:r>
              <a:rPr lang="en-US" altLang="ja-JP" sz="1200" b="0" dirty="0" smtClean="0">
                <a:latin typeface="+mn-lt"/>
                <a:cs typeface="Arial"/>
              </a:rPr>
              <a:t>The activity of the REC is on schedule. The function of REC will be tested and the operation of the total system will be demonstrated.</a:t>
            </a:r>
          </a:p>
          <a:p>
            <a:pPr marL="342900" lvl="1" indent="-342900" algn="l">
              <a:buNone/>
            </a:pPr>
            <a:endParaRPr lang="en-US" altLang="ja-JP" sz="1200" b="0" dirty="0" smtClean="0">
              <a:latin typeface="+mn-lt"/>
              <a:cs typeface="Arial"/>
            </a:endParaRPr>
          </a:p>
          <a:p>
            <a:pPr marL="342900" lvl="1" indent="-342900" algn="l">
              <a:buNone/>
            </a:pPr>
            <a:endParaRPr lang="en-US" altLang="ja-JP" sz="1200" b="0" dirty="0" smtClean="0">
              <a:latin typeface="+mn-lt"/>
              <a:cs typeface="Arial"/>
            </a:endParaRPr>
          </a:p>
          <a:p>
            <a:pPr marL="342900" lvl="1" indent="-342900" algn="l">
              <a:buNone/>
            </a:pPr>
            <a:r>
              <a:rPr lang="en-US" altLang="ja-JP" sz="1200" b="0" dirty="0" smtClean="0">
                <a:latin typeface="+mn-lt"/>
                <a:cs typeface="Arial"/>
              </a:rPr>
              <a:t>Thank you for your attention.</a:t>
            </a:r>
            <a:endParaRPr lang="en-US" altLang="ja-JP" sz="1200" b="0" dirty="0" smtClean="0">
              <a:solidFill>
                <a:srgbClr val="FF0000"/>
              </a:solidFill>
              <a:latin typeface="+mn-lt"/>
              <a:cs typeface="Arial"/>
            </a:endParaRPr>
          </a:p>
          <a:p>
            <a:endParaRPr kumimoji="1" lang="ja-JP" altLang="en-US" sz="1200"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20</a:t>
            </a:fld>
            <a:endParaRPr lang="ja-JP" altLang="en-US"/>
          </a:p>
        </p:txBody>
      </p:sp>
    </p:spTree>
    <p:extLst>
      <p:ext uri="{BB962C8B-B14F-4D97-AF65-F5344CB8AC3E}">
        <p14:creationId xmlns:p14="http://schemas.microsoft.com/office/powerpoint/2010/main" val="393158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activities</a:t>
            </a:r>
            <a:r>
              <a:rPr kumimoji="1" lang="en-US" altLang="ja-JP" baseline="0" dirty="0" smtClean="0"/>
              <a:t> is carried out by the project leader of IFERC project with the collaboration to the satellite </a:t>
            </a:r>
            <a:r>
              <a:rPr kumimoji="1" lang="en-US" altLang="ja-JP" baseline="0" dirty="0" err="1" smtClean="0"/>
              <a:t>tokamak</a:t>
            </a:r>
            <a:r>
              <a:rPr kumimoji="1" lang="en-US" altLang="ja-JP" baseline="0" dirty="0" smtClean="0"/>
              <a:t> project.</a:t>
            </a:r>
          </a:p>
          <a:p>
            <a:r>
              <a:rPr kumimoji="1" lang="en-US" altLang="ja-JP" baseline="0" dirty="0" smtClean="0"/>
              <a:t>And implementation agencies and experts of both side </a:t>
            </a:r>
            <a:r>
              <a:rPr kumimoji="1" lang="en-US" altLang="ja-JP" b="0" baseline="0" dirty="0" smtClean="0"/>
              <a:t>of EU and Japan</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2</a:t>
            </a:fld>
            <a:endParaRPr lang="ja-JP" altLang="en-US"/>
          </a:p>
        </p:txBody>
      </p:sp>
    </p:spTree>
    <p:extLst>
      <p:ext uri="{BB962C8B-B14F-4D97-AF65-F5344CB8AC3E}">
        <p14:creationId xmlns:p14="http://schemas.microsoft.com/office/powerpoint/2010/main" val="414303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52500" y="685800"/>
            <a:ext cx="4953000" cy="3429000"/>
          </a:xfrm>
        </p:spPr>
      </p:sp>
      <p:sp>
        <p:nvSpPr>
          <p:cNvPr id="24579" name="Rectangle 3"/>
          <p:cNvSpPr>
            <a:spLocks noGrp="1" noRot="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smtClean="0"/>
              <a:t>ITER remote experimentation center is carried out as</a:t>
            </a:r>
            <a:r>
              <a:rPr lang="en-US" altLang="ja-JP" baseline="0" dirty="0" smtClean="0"/>
              <a:t> </a:t>
            </a:r>
            <a:r>
              <a:rPr lang="en-US" altLang="ja-JP" dirty="0" smtClean="0"/>
              <a:t>one of  Broader Approach Activities.</a:t>
            </a:r>
          </a:p>
          <a:p>
            <a:endParaRPr lang="en-US" altLang="ja-JP" dirty="0" smtClean="0"/>
          </a:p>
          <a:p>
            <a:r>
              <a:rPr lang="en-US" altLang="ja-JP" dirty="0" smtClean="0"/>
              <a:t>Broader Approach Activities is  the joint</a:t>
            </a:r>
            <a:r>
              <a:rPr lang="en-US" altLang="ja-JP" baseline="0" dirty="0" smtClean="0"/>
              <a:t> </a:t>
            </a:r>
            <a:r>
              <a:rPr lang="en-US" altLang="ja-JP" dirty="0" smtClean="0"/>
              <a:t>implementation based on the agreement between the Government of Japan and the</a:t>
            </a:r>
          </a:p>
          <a:p>
            <a:r>
              <a:rPr lang="en-US" altLang="ja-JP" dirty="0" smtClean="0"/>
              <a:t>European Atomic Energy </a:t>
            </a:r>
            <a:r>
              <a:rPr lang="en-US" altLang="ja-JP" dirty="0" smtClean="0">
                <a:cs typeface="Arial" charset="0"/>
              </a:rPr>
              <a:t>for support of ITER project and an early realization of fusion energy.</a:t>
            </a:r>
          </a:p>
          <a:p>
            <a:endParaRPr lang="en-US" altLang="ja-JP" dirty="0" smtClean="0">
              <a:cs typeface="Arial" charset="0"/>
            </a:endParaRPr>
          </a:p>
          <a:p>
            <a:r>
              <a:rPr lang="en-US" altLang="ja-JP" dirty="0" smtClean="0">
                <a:cs typeface="Arial" charset="0"/>
              </a:rPr>
              <a:t>Broader Approach activities comprise three project.</a:t>
            </a:r>
          </a:p>
          <a:p>
            <a:r>
              <a:rPr lang="en-US" altLang="ja-JP" dirty="0" smtClean="0">
                <a:cs typeface="Arial" charset="0"/>
              </a:rPr>
              <a:t>Projects of IFERC and IFMIF/EVEDA are</a:t>
            </a:r>
            <a:r>
              <a:rPr lang="en-US" altLang="ja-JP" baseline="0" dirty="0" smtClean="0">
                <a:cs typeface="Arial" charset="0"/>
              </a:rPr>
              <a:t> carried out in </a:t>
            </a:r>
            <a:r>
              <a:rPr lang="en-US" altLang="ja-JP" baseline="0" dirty="0" err="1" smtClean="0">
                <a:cs typeface="Arial" charset="0"/>
              </a:rPr>
              <a:t>Rokkasho</a:t>
            </a:r>
            <a:r>
              <a:rPr lang="en-US" altLang="ja-JP" baseline="0" dirty="0" smtClean="0">
                <a:cs typeface="Arial" charset="0"/>
              </a:rPr>
              <a:t>, Aomori.</a:t>
            </a:r>
          </a:p>
          <a:p>
            <a:r>
              <a:rPr lang="en-US" altLang="ja-JP" baseline="0" dirty="0" smtClean="0">
                <a:cs typeface="Arial" charset="0"/>
              </a:rPr>
              <a:t>And Satellite </a:t>
            </a:r>
            <a:r>
              <a:rPr lang="en-US" altLang="ja-JP" baseline="0" dirty="0" err="1" smtClean="0">
                <a:cs typeface="Arial" charset="0"/>
              </a:rPr>
              <a:t>tokamak</a:t>
            </a:r>
            <a:r>
              <a:rPr lang="en-US" altLang="ja-JP" baseline="0" dirty="0" smtClean="0">
                <a:cs typeface="Arial" charset="0"/>
              </a:rPr>
              <a:t> project is carried out in Naka, Ibaraki.</a:t>
            </a:r>
          </a:p>
          <a:p>
            <a:endParaRPr lang="en-US" altLang="ja-JP" baseline="0" dirty="0" smtClean="0">
              <a:cs typeface="Arial" charset="0"/>
            </a:endParaRPr>
          </a:p>
          <a:p>
            <a:r>
              <a:rPr lang="en-US" altLang="ja-JP" baseline="0" dirty="0" smtClean="0">
                <a:cs typeface="Arial" charset="0"/>
              </a:rPr>
              <a:t>(next page)</a:t>
            </a:r>
            <a:endParaRPr lang="en-US" altLang="ja-JP" dirty="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52500" y="685800"/>
            <a:ext cx="4953000" cy="3429000"/>
          </a:xfrm>
        </p:spPr>
      </p:sp>
      <p:sp>
        <p:nvSpPr>
          <p:cNvPr id="23555" name="Rectangle 3"/>
          <p:cNvSpPr>
            <a:spLocks noGrp="1" noRot="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200" b="0" dirty="0" smtClean="0">
                <a:ea typeface="ＭＳ 明朝" pitchFamily="17" charset="-128"/>
              </a:rPr>
              <a:t>International Fusion Energy Research Centre,</a:t>
            </a:r>
            <a:r>
              <a:rPr lang="en-US" altLang="ja-JP" b="0" baseline="0" dirty="0" smtClean="0">
                <a:cs typeface="Arial" charset="0"/>
              </a:rPr>
              <a:t> IFERC, project is consists of three activities:</a:t>
            </a:r>
          </a:p>
          <a:p>
            <a:pPr marL="609600" indent="-609600" eaLnBrk="0" hangingPunct="0">
              <a:lnSpc>
                <a:spcPct val="80000"/>
              </a:lnSpc>
              <a:spcBef>
                <a:spcPct val="20000"/>
              </a:spcBef>
            </a:pPr>
            <a:r>
              <a:rPr lang="en-US" altLang="ja-JP" b="0" baseline="0" dirty="0" smtClean="0">
                <a:cs typeface="Arial" charset="0"/>
              </a:rPr>
              <a:t>that are a) </a:t>
            </a:r>
            <a:r>
              <a:rPr lang="en-US" altLang="ja-JP" sz="1200" b="0" dirty="0" smtClean="0">
                <a:ea typeface="ＭＳ 明朝" pitchFamily="17" charset="-128"/>
              </a:rPr>
              <a:t>DEMO Design and R&amp;D,</a:t>
            </a:r>
            <a:r>
              <a:rPr lang="en-US" altLang="ja-JP" sz="1200" b="0" baseline="0" dirty="0" smtClean="0">
                <a:ea typeface="ＭＳ 明朝" pitchFamily="17" charset="-128"/>
              </a:rPr>
              <a:t> </a:t>
            </a:r>
            <a:r>
              <a:rPr lang="en-US" altLang="ja-JP" sz="1200" b="0" dirty="0" smtClean="0">
                <a:ea typeface="ＭＳ 明朝" pitchFamily="17" charset="-128"/>
              </a:rPr>
              <a:t>b)</a:t>
            </a:r>
            <a:r>
              <a:rPr lang="en-US" altLang="ja-JP" sz="1200" b="0" dirty="0" smtClean="0">
                <a:cs typeface="Times New Roman" pitchFamily="18" charset="0"/>
              </a:rPr>
              <a:t> </a:t>
            </a:r>
            <a:r>
              <a:rPr lang="en-US" altLang="ja-JP" sz="1200" b="0" dirty="0" smtClean="0">
                <a:ea typeface="ＭＳ 明朝" pitchFamily="17" charset="-128"/>
              </a:rPr>
              <a:t>Computational Simulation Centre,  c)</a:t>
            </a:r>
            <a:r>
              <a:rPr lang="en-US" altLang="ja-JP" sz="1200" b="0" dirty="0" smtClean="0">
                <a:cs typeface="Times New Roman" pitchFamily="18" charset="0"/>
              </a:rPr>
              <a:t> </a:t>
            </a:r>
            <a:r>
              <a:rPr lang="en-US" altLang="ja-JP" sz="1200" b="0" dirty="0" smtClean="0">
                <a:solidFill>
                  <a:srgbClr val="FF0000"/>
                </a:solidFill>
                <a:ea typeface="ＭＳ 明朝" pitchFamily="17" charset="-128"/>
              </a:rPr>
              <a:t>ITER Remote Experimentation Centre.</a:t>
            </a:r>
          </a:p>
          <a:p>
            <a:pPr marL="609600" indent="-609600" eaLnBrk="0" hangingPunct="0">
              <a:lnSpc>
                <a:spcPct val="80000"/>
              </a:lnSpc>
              <a:spcBef>
                <a:spcPct val="20000"/>
              </a:spcBef>
            </a:pPr>
            <a:endParaRPr lang="en-US" altLang="ja-JP" sz="1200" b="0" dirty="0" smtClean="0">
              <a:solidFill>
                <a:srgbClr val="FF0000"/>
              </a:solidFill>
              <a:ea typeface="ＭＳ 明朝" pitchFamily="17" charset="-128"/>
            </a:endParaRPr>
          </a:p>
          <a:p>
            <a:pPr marL="609600" indent="-609600" eaLnBrk="0" hangingPunct="0">
              <a:lnSpc>
                <a:spcPct val="80000"/>
              </a:lnSpc>
              <a:spcBef>
                <a:spcPct val="20000"/>
              </a:spcBef>
            </a:pPr>
            <a:r>
              <a:rPr lang="en-US" altLang="ja-JP" sz="1200" b="0" dirty="0" smtClean="0">
                <a:solidFill>
                  <a:srgbClr val="FF0000"/>
                </a:solidFill>
                <a:ea typeface="ＭＳ 明朝" pitchFamily="17" charset="-128"/>
              </a:rPr>
              <a:t>This project started in 2007.</a:t>
            </a:r>
            <a:r>
              <a:rPr lang="en-US" altLang="ja-JP" sz="1200" b="0" baseline="0" dirty="0" smtClean="0">
                <a:solidFill>
                  <a:srgbClr val="FF0000"/>
                </a:solidFill>
                <a:ea typeface="ＭＳ 明朝" pitchFamily="17" charset="-128"/>
              </a:rPr>
              <a:t> The </a:t>
            </a:r>
            <a:r>
              <a:rPr lang="en-US" altLang="ja-JP" sz="1200" b="0" dirty="0" smtClean="0">
                <a:ea typeface="ＭＳ 明朝" pitchFamily="17" charset="-128"/>
              </a:rPr>
              <a:t>DEMO Design and R&amp;D,</a:t>
            </a:r>
            <a:r>
              <a:rPr lang="en-US" altLang="ja-JP" sz="1200" b="0" baseline="0" dirty="0" smtClean="0">
                <a:ea typeface="ＭＳ 明朝" pitchFamily="17" charset="-128"/>
              </a:rPr>
              <a:t> and</a:t>
            </a:r>
            <a:r>
              <a:rPr lang="en-US" altLang="ja-JP" sz="1200" b="0" dirty="0" smtClean="0">
                <a:cs typeface="Times New Roman" pitchFamily="18" charset="0"/>
              </a:rPr>
              <a:t> </a:t>
            </a:r>
            <a:r>
              <a:rPr lang="en-US" altLang="ja-JP" sz="1200" b="0" dirty="0" smtClean="0">
                <a:ea typeface="ＭＳ 明朝" pitchFamily="17" charset="-128"/>
              </a:rPr>
              <a:t>Computational Simulation Centre are going on.</a:t>
            </a:r>
          </a:p>
          <a:p>
            <a:pPr marL="609600" indent="-609600" eaLnBrk="0" hangingPunct="0">
              <a:lnSpc>
                <a:spcPct val="80000"/>
              </a:lnSpc>
              <a:spcBef>
                <a:spcPct val="20000"/>
              </a:spcBef>
            </a:pPr>
            <a:r>
              <a:rPr lang="en-US" altLang="ja-JP" sz="1200" b="0" dirty="0" smtClean="0">
                <a:ea typeface="ＭＳ 明朝" pitchFamily="17" charset="-128"/>
              </a:rPr>
              <a:t>The .12PBite super computer has been operated</a:t>
            </a:r>
            <a:r>
              <a:rPr lang="en-US" altLang="ja-JP" sz="1200" b="0" baseline="0" dirty="0" smtClean="0">
                <a:ea typeface="ＭＳ 明朝" pitchFamily="17" charset="-128"/>
              </a:rPr>
              <a:t> for the simulation</a:t>
            </a:r>
            <a:r>
              <a:rPr lang="en-US" altLang="ja-JP" sz="1200" b="0" dirty="0" smtClean="0">
                <a:ea typeface="ＭＳ 明朝" pitchFamily="17" charset="-128"/>
              </a:rPr>
              <a:t> in fusion area.</a:t>
            </a:r>
          </a:p>
          <a:p>
            <a:pPr marL="609600" indent="-609600" eaLnBrk="0" hangingPunct="0">
              <a:lnSpc>
                <a:spcPct val="80000"/>
              </a:lnSpc>
              <a:spcBef>
                <a:spcPct val="20000"/>
              </a:spcBef>
            </a:pPr>
            <a:r>
              <a:rPr lang="en-US" altLang="ja-JP" sz="1200" b="0" baseline="0" dirty="0" smtClean="0">
                <a:ea typeface="ＭＳ 明朝" pitchFamily="17" charset="-128"/>
                <a:cs typeface="Arial" charset="0"/>
              </a:rPr>
              <a:t>Recently activity of Remote experimentation </a:t>
            </a:r>
            <a:r>
              <a:rPr lang="en-US" altLang="ja-JP" sz="1200" b="0" baseline="0" dirty="0" err="1" smtClean="0">
                <a:ea typeface="ＭＳ 明朝" pitchFamily="17" charset="-128"/>
                <a:cs typeface="Arial" charset="0"/>
              </a:rPr>
              <a:t>centre</a:t>
            </a:r>
            <a:r>
              <a:rPr lang="en-US" altLang="ja-JP" sz="1200" b="0" baseline="0" dirty="0" smtClean="0">
                <a:ea typeface="ＭＳ 明朝" pitchFamily="17" charset="-128"/>
                <a:cs typeface="Arial" charset="0"/>
              </a:rPr>
              <a:t> started.</a:t>
            </a:r>
            <a:endParaRPr lang="en-US" altLang="ja-JP" b="0" baseline="0" dirty="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952500" y="685800"/>
            <a:ext cx="4953000" cy="3429000"/>
          </a:xfrm>
          <a:solidFill>
            <a:srgbClr val="FFFFFF"/>
          </a:solidFill>
          <a:ln>
            <a:solidFill>
              <a:srgbClr val="000000"/>
            </a:solidFill>
            <a:miter lim="800000"/>
            <a:headEnd/>
            <a:tailEnd/>
          </a:ln>
        </p:spPr>
      </p:sp>
      <p:sp>
        <p:nvSpPr>
          <p:cNvPr id="124931" name="ノート プレースホルダ 2"/>
          <p:cNvSpPr>
            <a:spLocks noGrp="1"/>
          </p:cNvSpPr>
          <p:nvPr>
            <p:ph type="body" idx="1"/>
          </p:nvPr>
        </p:nvSpPr>
        <p:spPr>
          <a:ln>
            <a:solidFill>
              <a:srgbClr val="000000"/>
            </a:solidFill>
            <a:miter lim="800000"/>
            <a:headEnd/>
            <a:tailEnd/>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b="1" dirty="0" smtClean="0">
                <a:ea typeface="HGPｺﾞｼｯｸE" pitchFamily="50" charset="-128"/>
                <a:cs typeface="Arial"/>
              </a:rPr>
              <a:t>The ITER remote experimentation </a:t>
            </a:r>
            <a:r>
              <a:rPr lang="en-US" altLang="ja-JP" b="1" dirty="0" err="1" smtClean="0">
                <a:ea typeface="HGPｺﾞｼｯｸE" pitchFamily="50" charset="-128"/>
                <a:cs typeface="Arial"/>
              </a:rPr>
              <a:t>centre</a:t>
            </a:r>
            <a:r>
              <a:rPr lang="en-US" altLang="ja-JP" b="1" dirty="0" smtClean="0">
                <a:ea typeface="HGPｺﾞｼｯｸE" pitchFamily="50" charset="-128"/>
                <a:cs typeface="Arial"/>
              </a:rPr>
              <a:t> (REC) will be made to participate the experiment remotely, where the experimental proposal and data collection and analyses will be done through the broad band network.</a:t>
            </a:r>
            <a:endParaRPr lang="ja-JP" altLang="en-US" b="1" dirty="0" smtClean="0">
              <a:ea typeface="HGPｺﾞｼｯｸE" pitchFamily="50" charset="-128"/>
              <a:cs typeface="Arial"/>
            </a:endParaRPr>
          </a:p>
          <a:p>
            <a:endParaRPr lang="en-US" altLang="ja-JP" dirty="0" smtClean="0"/>
          </a:p>
          <a:p>
            <a:r>
              <a:rPr lang="en-US" altLang="ja-JP" dirty="0" smtClean="0"/>
              <a:t>In the remote experiment center, build in </a:t>
            </a:r>
            <a:r>
              <a:rPr lang="en-US" altLang="ja-JP" dirty="0" err="1" smtClean="0"/>
              <a:t>Rokkasho</a:t>
            </a:r>
            <a:r>
              <a:rPr lang="en-US" altLang="ja-JP" dirty="0" smtClean="0"/>
              <a:t>,</a:t>
            </a:r>
            <a:r>
              <a:rPr lang="en-US" altLang="ja-JP" baseline="0" dirty="0" smtClean="0"/>
              <a:t> Japan, </a:t>
            </a:r>
          </a:p>
          <a:p>
            <a:r>
              <a:rPr lang="en-US" altLang="ja-JP" baseline="0" dirty="0" smtClean="0"/>
              <a:t>the remote user will propose and set the discharge parameter. </a:t>
            </a:r>
          </a:p>
          <a:p>
            <a:endParaRPr lang="en-US" altLang="ja-JP" baseline="0" dirty="0" smtClean="0"/>
          </a:p>
          <a:p>
            <a:r>
              <a:rPr lang="en-US" altLang="ja-JP" baseline="0" dirty="0" smtClean="0"/>
              <a:t>The discharge parameter will be sent to the on-site facility of ITER, and the experiment will be executed after the validation of this discharge parameter.</a:t>
            </a:r>
          </a:p>
          <a:p>
            <a:r>
              <a:rPr lang="en-US" altLang="ja-JP" baseline="0" dirty="0" smtClean="0"/>
              <a:t>After the execution of the experiment, the experiment data will be sent to the remote site and the data were stored and analyzed. </a:t>
            </a:r>
            <a:endParaRPr lang="ja-JP" altLang="en-US" dirty="0" smtClean="0"/>
          </a:p>
        </p:txBody>
      </p:sp>
      <p:sp>
        <p:nvSpPr>
          <p:cNvPr id="124932" name="スライド番号プレースホルダ 3"/>
          <p:cNvSpPr txBox="1">
            <a:spLocks noGrp="1"/>
          </p:cNvSpPr>
          <p:nvPr/>
        </p:nvSpPr>
        <p:spPr bwMode="auto">
          <a:xfrm>
            <a:off x="5600496" y="6023666"/>
            <a:ext cx="4284716" cy="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6" tIns="45509" rIns="91016" bIns="45509" anchor="b"/>
          <a:lstStyle>
            <a:lvl1pPr defTabSz="930275">
              <a:defRPr kumimoji="1">
                <a:solidFill>
                  <a:schemeClr val="tx1"/>
                </a:solidFill>
                <a:latin typeface="Arial" panose="020B0604020202020204" pitchFamily="34" charset="0"/>
                <a:ea typeface="ＭＳ Ｐゴシック" panose="020B0600070205080204" pitchFamily="50" charset="-128"/>
              </a:defRPr>
            </a:lvl1pPr>
            <a:lvl2pPr marL="768350" indent="-295275" defTabSz="930275">
              <a:defRPr kumimoji="1">
                <a:solidFill>
                  <a:schemeClr val="tx1"/>
                </a:solidFill>
                <a:latin typeface="Arial" panose="020B0604020202020204" pitchFamily="34" charset="0"/>
                <a:ea typeface="ＭＳ Ｐゴシック" panose="020B0600070205080204" pitchFamily="50" charset="-128"/>
              </a:defRPr>
            </a:lvl2pPr>
            <a:lvl3pPr marL="1182688" indent="-236538" defTabSz="930275">
              <a:defRPr kumimoji="1">
                <a:solidFill>
                  <a:schemeClr val="tx1"/>
                </a:solidFill>
                <a:latin typeface="Arial" panose="020B0604020202020204" pitchFamily="34" charset="0"/>
                <a:ea typeface="ＭＳ Ｐゴシック" panose="020B0600070205080204" pitchFamily="50" charset="-128"/>
              </a:defRPr>
            </a:lvl3pPr>
            <a:lvl4pPr marL="1655763" indent="-236538" defTabSz="930275">
              <a:defRPr kumimoji="1">
                <a:solidFill>
                  <a:schemeClr val="tx1"/>
                </a:solidFill>
                <a:latin typeface="Arial" panose="020B0604020202020204" pitchFamily="34" charset="0"/>
                <a:ea typeface="ＭＳ Ｐゴシック" panose="020B0600070205080204" pitchFamily="50" charset="-128"/>
              </a:defRPr>
            </a:lvl4pPr>
            <a:lvl5pPr marL="2128838" indent="-236538" defTabSz="930275">
              <a:defRPr kumimoji="1">
                <a:solidFill>
                  <a:schemeClr val="tx1"/>
                </a:solidFill>
                <a:latin typeface="Arial" panose="020B0604020202020204" pitchFamily="34" charset="0"/>
                <a:ea typeface="ＭＳ Ｐゴシック" panose="020B0600070205080204" pitchFamily="50" charset="-128"/>
              </a:defRPr>
            </a:lvl5pPr>
            <a:lvl6pPr marL="2586038" indent="-236538" defTabSz="93027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defTabSz="93027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defTabSz="93027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defTabSz="93027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fld id="{63ADFE23-448B-4BE1-ABF5-05DC554D8F97}" type="slidenum">
              <a:rPr kumimoji="0" lang="en-US" altLang="ja-JP" sz="1100"/>
              <a:pPr algn="r"/>
              <a:t>5</a:t>
            </a:fld>
            <a:endParaRPr kumimoji="0" lang="en-US" altLang="ja-JP" sz="1100"/>
          </a:p>
        </p:txBody>
      </p:sp>
    </p:spTree>
    <p:extLst>
      <p:ext uri="{BB962C8B-B14F-4D97-AF65-F5344CB8AC3E}">
        <p14:creationId xmlns:p14="http://schemas.microsoft.com/office/powerpoint/2010/main" val="392536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fontScale="92500" lnSpcReduction="10000"/>
          </a:bodyPr>
          <a:lstStyle/>
          <a:p>
            <a:pPr>
              <a:spcBef>
                <a:spcPts val="600"/>
              </a:spcBef>
            </a:pPr>
            <a:r>
              <a:rPr lang="en-US" altLang="ja-JP" sz="1200" b="1" dirty="0" smtClean="0"/>
              <a:t>Activities up to now is as follows:</a:t>
            </a:r>
          </a:p>
          <a:p>
            <a:pPr>
              <a:spcBef>
                <a:spcPts val="600"/>
              </a:spcBef>
            </a:pPr>
            <a:r>
              <a:rPr lang="en-US" altLang="ja-JP" dirty="0" smtClean="0"/>
              <a:t>Overall plan of REC was created by Preparatory Working Group </a:t>
            </a:r>
            <a:r>
              <a:rPr lang="ja-JP" altLang="en-US" dirty="0" smtClean="0"/>
              <a:t>（</a:t>
            </a:r>
            <a:r>
              <a:rPr lang="en-US" altLang="ja-JP" dirty="0" smtClean="0"/>
              <a:t>PWG</a:t>
            </a:r>
            <a:r>
              <a:rPr lang="ja-JP" altLang="en-US" dirty="0" smtClean="0"/>
              <a:t>）</a:t>
            </a:r>
            <a:r>
              <a:rPr lang="en-US" altLang="ja-JP" dirty="0" smtClean="0"/>
              <a:t>that is consisted of EU and JA experts, chaired by </a:t>
            </a:r>
            <a:r>
              <a:rPr lang="en-US" altLang="ja-JP" dirty="0" err="1" smtClean="0"/>
              <a:t>N.Nakajima</a:t>
            </a:r>
            <a:r>
              <a:rPr lang="en-US" altLang="ja-JP" dirty="0" smtClean="0"/>
              <a:t> of IFERC project leader.</a:t>
            </a:r>
            <a:endParaRPr lang="en-US" altLang="ja-JP" dirty="0" smtClean="0">
              <a:solidFill>
                <a:srgbClr val="000000"/>
              </a:solidFill>
            </a:endParaRPr>
          </a:p>
          <a:p>
            <a:r>
              <a:rPr lang="en-US" altLang="ja-JP" dirty="0" smtClean="0"/>
              <a:t>The overall plan describes objectives, scope, schedule, etc. , and it was approved in the broader approach steering committee in 2012.</a:t>
            </a:r>
          </a:p>
          <a:p>
            <a:r>
              <a:rPr lang="en-US" altLang="ja-JP" dirty="0" smtClean="0"/>
              <a:t>The contents of the overall plan was presented in the last meeting, </a:t>
            </a:r>
            <a:r>
              <a:rPr lang="en-US" altLang="ja-JP" i="1" dirty="0" smtClean="0"/>
              <a:t>9</a:t>
            </a:r>
            <a:r>
              <a:rPr lang="en-US" altLang="ja-JP" i="1" baseline="30000" dirty="0" smtClean="0"/>
              <a:t>th</a:t>
            </a:r>
            <a:r>
              <a:rPr lang="en-US" altLang="ja-JP" i="1" dirty="0" smtClean="0"/>
              <a:t> IAEA TM </a:t>
            </a:r>
            <a:r>
              <a:rPr lang="en-US" altLang="ja-JP" dirty="0" smtClean="0"/>
              <a:t>on </a:t>
            </a:r>
            <a:r>
              <a:rPr lang="en-US" altLang="ja-JP" i="1" dirty="0" smtClean="0"/>
              <a:t>Control, Data Acquisition, and Remote Participation for Fusion Research, held in ASIPP, Hefei, China in 2013.</a:t>
            </a:r>
            <a:endParaRPr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	</a:t>
            </a:r>
            <a:r>
              <a:rPr lang="en-US" altLang="ja-JP" sz="1600" i="1" dirty="0" smtClean="0"/>
              <a:t>Objectives of REC activities written in the overall plan</a:t>
            </a:r>
          </a:p>
          <a:p>
            <a:pPr marL="742950" lvl="1" indent="-285750">
              <a:buFont typeface="Arial"/>
              <a:buChar char="•"/>
            </a:pPr>
            <a:r>
              <a:rPr lang="en-US" altLang="ja-JP" sz="1600" i="1" dirty="0" smtClean="0">
                <a:latin typeface="Arial"/>
                <a:cs typeface="Arial"/>
              </a:rPr>
              <a:t>Identify the functions and solve the technical issues for the construction of the REC for ITER at </a:t>
            </a:r>
            <a:r>
              <a:rPr lang="en-US" altLang="ja-JP" sz="1600" i="1" dirty="0" err="1" smtClean="0">
                <a:latin typeface="Arial"/>
                <a:cs typeface="Arial"/>
              </a:rPr>
              <a:t>Rokkasho</a:t>
            </a:r>
            <a:endParaRPr lang="en-US" altLang="ja-JP" sz="1600" i="1" dirty="0" smtClean="0">
              <a:latin typeface="Arial"/>
              <a:cs typeface="Arial"/>
            </a:endParaRPr>
          </a:p>
          <a:p>
            <a:pPr marL="742950" lvl="1" indent="-285750">
              <a:buFont typeface="Arial"/>
              <a:buChar char="•"/>
            </a:pPr>
            <a:r>
              <a:rPr lang="en-US" altLang="ja-JP" sz="1600" i="1" dirty="0" smtClean="0">
                <a:latin typeface="Arial"/>
                <a:cs typeface="Arial"/>
              </a:rPr>
              <a:t>Develop the remote experiment system and verify the functions required for the remote experiment by using the Satellite </a:t>
            </a:r>
            <a:r>
              <a:rPr lang="en-US" altLang="ja-JP" sz="1600" i="1" dirty="0" err="1" smtClean="0">
                <a:latin typeface="Arial"/>
                <a:cs typeface="Arial"/>
              </a:rPr>
              <a:t>Tokamak</a:t>
            </a:r>
            <a:r>
              <a:rPr lang="en-US" altLang="ja-JP" sz="1600" i="1" dirty="0" smtClean="0">
                <a:latin typeface="Arial"/>
                <a:cs typeface="Arial"/>
              </a:rPr>
              <a:t> (JT-60SA) </a:t>
            </a:r>
          </a:p>
          <a:p>
            <a:pPr marL="742950" lvl="1" indent="-285750">
              <a:buFont typeface="Arial"/>
              <a:buChar char="•"/>
            </a:pPr>
            <a:r>
              <a:rPr lang="en-US" altLang="ja-JP" sz="1600" i="1" dirty="0" smtClean="0">
                <a:latin typeface="Arial"/>
                <a:cs typeface="Arial"/>
              </a:rPr>
              <a:t>Test the functions of REC and demonstrate the total system by using JT-60SA and existing facilities in EU, assuming the ITER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600" i="1" dirty="0" smtClean="0"/>
          </a:p>
          <a:p>
            <a:endParaRPr lang="en-US" altLang="ja-JP" dirty="0" smtClean="0"/>
          </a:p>
          <a:p>
            <a:r>
              <a:rPr kumimoji="1" lang="en-US" altLang="ja-JP" dirty="0" smtClean="0"/>
              <a:t>Based on the overall plan</a:t>
            </a:r>
            <a:r>
              <a:rPr lang="en-US" altLang="ja-JP" dirty="0" smtClean="0"/>
              <a:t>, EU and JA experts made 8 </a:t>
            </a:r>
            <a:r>
              <a:rPr kumimoji="1" lang="en-US" altLang="ja-JP" dirty="0" smtClean="0"/>
              <a:t>Tasks to realize the remote experimentation </a:t>
            </a:r>
            <a:r>
              <a:rPr kumimoji="1" lang="en-US" altLang="ja-JP" dirty="0" err="1" smtClean="0"/>
              <a:t>centre</a:t>
            </a:r>
            <a:r>
              <a:rPr kumimoji="1" lang="en-US" altLang="ja-JP" dirty="0" smtClean="0"/>
              <a:t>.</a:t>
            </a:r>
          </a:p>
          <a:p>
            <a:r>
              <a:rPr lang="en-US" altLang="ja-JP" dirty="0" smtClean="0"/>
              <a:t>The tasks have been started from 2014.</a:t>
            </a:r>
          </a:p>
          <a:p>
            <a:endParaRPr lang="ja-JP" altLang="en-US" dirty="0"/>
          </a:p>
        </p:txBody>
      </p:sp>
      <p:sp>
        <p:nvSpPr>
          <p:cNvPr id="4" name="スライド番号プレースホルダ 3"/>
          <p:cNvSpPr>
            <a:spLocks noGrp="1"/>
          </p:cNvSpPr>
          <p:nvPr>
            <p:ph type="sldNum" sz="quarter" idx="10"/>
          </p:nvPr>
        </p:nvSpPr>
        <p:spPr/>
        <p:txBody>
          <a:bodyPr/>
          <a:lstStyle/>
          <a:p>
            <a:fld id="{CC12763F-C079-C54C-91CB-E528E7465BE6}" type="slidenum">
              <a:rPr lang="ja-JP" altLang="en-US" smtClean="0"/>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The 8</a:t>
            </a:r>
            <a:r>
              <a:rPr lang="en-US" altLang="ja-JP" baseline="0" dirty="0" smtClean="0"/>
              <a:t> tasks are as follows:</a:t>
            </a:r>
            <a:endParaRPr lang="ja-JP" altLang="en-US" dirty="0" smtClean="0"/>
          </a:p>
          <a:p>
            <a:pPr>
              <a:buFont typeface="+mj-lt"/>
              <a:buAutoNum type="arabicParenR"/>
            </a:pPr>
            <a:r>
              <a:rPr lang="en-US" altLang="ja-JP" sz="1200" u="sng" dirty="0" smtClean="0"/>
              <a:t>Remote experiment system </a:t>
            </a:r>
            <a:r>
              <a:rPr lang="en-US" altLang="ja-JP" sz="1200" dirty="0" smtClean="0"/>
              <a:t> , this is the</a:t>
            </a:r>
            <a:r>
              <a:rPr lang="en-US" altLang="ja-JP" sz="1200" baseline="0" dirty="0" smtClean="0"/>
              <a:t> </a:t>
            </a:r>
            <a:r>
              <a:rPr lang="en-US" altLang="ja-JP" sz="1200" dirty="0" smtClean="0"/>
              <a:t>software to perform a remote experiment,  which is produced using JT-60SA control system. (Task 4)</a:t>
            </a:r>
            <a:endParaRPr lang="ja-JP" altLang="ja-JP" sz="1200" dirty="0" smtClean="0"/>
          </a:p>
          <a:p>
            <a:pPr>
              <a:buFont typeface="+mj-lt"/>
              <a:buAutoNum type="arabicParenR"/>
            </a:pPr>
            <a:r>
              <a:rPr lang="en-US" altLang="ja-JP" sz="1200" u="sng" dirty="0" smtClean="0"/>
              <a:t>Network system</a:t>
            </a:r>
            <a:r>
              <a:rPr lang="en-US" altLang="ja-JP" sz="1200" dirty="0" smtClean="0"/>
              <a:t>: network system for REC is prepared and an investigation for the future network, including security measures. (Task 2)</a:t>
            </a:r>
            <a:endParaRPr lang="ja-JP" altLang="ja-JP" sz="1200" dirty="0" smtClean="0"/>
          </a:p>
          <a:p>
            <a:pPr>
              <a:buFont typeface="+mj-lt"/>
              <a:buAutoNum type="arabicParenR"/>
            </a:pPr>
            <a:r>
              <a:rPr lang="en-US" altLang="ja-JP" sz="1200" u="sng" dirty="0" smtClean="0"/>
              <a:t>Investigation of the fast data transfer </a:t>
            </a:r>
            <a:r>
              <a:rPr lang="en-US" altLang="ja-JP" sz="1200" dirty="0" smtClean="0"/>
              <a:t>: here,</a:t>
            </a:r>
            <a:r>
              <a:rPr lang="en-US" altLang="ja-JP" sz="1200" baseline="0" dirty="0" smtClean="0"/>
              <a:t> </a:t>
            </a:r>
            <a:r>
              <a:rPr lang="en-US" altLang="ja-JP" sz="1200" dirty="0" smtClean="0"/>
              <a:t>software-based methods for high-speed data transfer is investigated.  (Task 3)</a:t>
            </a:r>
            <a:endParaRPr lang="ja-JP" altLang="ja-JP" sz="1200" dirty="0" smtClean="0"/>
          </a:p>
          <a:p>
            <a:pPr>
              <a:buFont typeface="+mj-lt"/>
              <a:buAutoNum type="arabicParenR"/>
            </a:pPr>
            <a:r>
              <a:rPr lang="en-US" altLang="ja-JP" sz="1200" u="sng" dirty="0" smtClean="0"/>
              <a:t>Data analysis software</a:t>
            </a:r>
            <a:r>
              <a:rPr lang="en-US" altLang="ja-JP" sz="1200" dirty="0" smtClean="0"/>
              <a:t>: this</a:t>
            </a:r>
            <a:r>
              <a:rPr lang="en-US" altLang="ja-JP" sz="1200" baseline="0" dirty="0" smtClean="0"/>
              <a:t> is a </a:t>
            </a:r>
            <a:r>
              <a:rPr lang="en-US" altLang="ja-JP" sz="1200" dirty="0" smtClean="0"/>
              <a:t>software for the data analysis, the remote data access, platform of the document and experiment management. (Task 7)</a:t>
            </a:r>
            <a:endParaRPr lang="ja-JP" altLang="ja-JP" sz="1200" dirty="0" smtClean="0"/>
          </a:p>
          <a:p>
            <a:pPr>
              <a:buFont typeface="+mj-lt"/>
              <a:buAutoNum type="arabicParenR"/>
            </a:pPr>
            <a:r>
              <a:rPr lang="en-US" altLang="ja-JP" sz="1200" u="sng" dirty="0" smtClean="0"/>
              <a:t>Plasma simulator</a:t>
            </a:r>
            <a:r>
              <a:rPr lang="en-US" altLang="ja-JP" sz="1200" dirty="0" smtClean="0"/>
              <a:t>: which is produced</a:t>
            </a:r>
            <a:r>
              <a:rPr lang="en-US" altLang="ja-JP" sz="1200" baseline="0" dirty="0" smtClean="0"/>
              <a:t> by </a:t>
            </a:r>
            <a:r>
              <a:rPr lang="en-US" altLang="ja-JP" sz="1200" dirty="0" smtClean="0"/>
              <a:t>the </a:t>
            </a:r>
            <a:r>
              <a:rPr lang="en-US" altLang="ja-JP" sz="1200" dirty="0" err="1" smtClean="0"/>
              <a:t>customisation</a:t>
            </a:r>
            <a:r>
              <a:rPr lang="en-US" altLang="ja-JP" sz="1200" dirty="0" smtClean="0"/>
              <a:t> of existing software, such as transport simulation codes, and the prototype of the real time code. (Task 8)</a:t>
            </a:r>
            <a:endParaRPr lang="en-US" altLang="ja-JP" sz="1200" dirty="0" smtClean="0">
              <a:latin typeface="Arial"/>
              <a:cs typeface="Arial"/>
            </a:endParaRPr>
          </a:p>
          <a:p>
            <a:pPr lvl="0">
              <a:buFont typeface="+mj-lt"/>
              <a:buAutoNum type="arabicParenR"/>
            </a:pPr>
            <a:r>
              <a:rPr lang="en-US" altLang="ja-JP" sz="1200" u="sng" dirty="0" smtClean="0"/>
              <a:t>Equipment and environment for remote experimentation system at </a:t>
            </a:r>
            <a:r>
              <a:rPr lang="en-US" altLang="ja-JP" sz="1200" u="sng" dirty="0" err="1" smtClean="0"/>
              <a:t>Rokkasho</a:t>
            </a:r>
            <a:r>
              <a:rPr lang="en-US" altLang="ja-JP" sz="1200" u="sng" dirty="0" smtClean="0"/>
              <a:t> site</a:t>
            </a:r>
            <a:r>
              <a:rPr lang="en-US" altLang="ja-JP" sz="1200" dirty="0" smtClean="0"/>
              <a:t>: equipment of the REC room and other necessary hardware are prepared. (Task 1)</a:t>
            </a:r>
          </a:p>
          <a:p>
            <a:pPr lvl="0">
              <a:buFont typeface="+mj-lt"/>
              <a:buAutoNum type="arabicParenR"/>
            </a:pPr>
            <a:endParaRPr lang="en-US" altLang="ja-JP" sz="1200" dirty="0" smtClean="0"/>
          </a:p>
          <a:p>
            <a:pPr lvl="0">
              <a:buFont typeface="+mj-lt"/>
              <a:buNone/>
            </a:pPr>
            <a:r>
              <a:rPr lang="en-US" altLang="ja-JP" sz="1200" dirty="0" smtClean="0"/>
              <a:t>The</a:t>
            </a:r>
            <a:r>
              <a:rPr lang="en-US" altLang="ja-JP" sz="1200" baseline="0" dirty="0" smtClean="0"/>
              <a:t> rest of two task will be determined later:</a:t>
            </a:r>
            <a:endParaRPr lang="ja-JP" altLang="ja-JP" sz="1200" dirty="0" smtClean="0"/>
          </a:p>
          <a:p>
            <a:pPr lvl="0">
              <a:buFont typeface="+mj-lt"/>
              <a:buAutoNum type="arabicParenR"/>
            </a:pPr>
            <a:r>
              <a:rPr lang="en-US" altLang="ja-JP" sz="1200" u="sng" dirty="0" smtClean="0"/>
              <a:t>Functional test and demonstration using EU </a:t>
            </a:r>
            <a:r>
              <a:rPr lang="en-US" altLang="ja-JP" sz="1200" u="sng" dirty="0" err="1" smtClean="0"/>
              <a:t>tokamak</a:t>
            </a:r>
            <a:r>
              <a:rPr lang="en-US" altLang="ja-JP" sz="1200" u="sng" dirty="0" smtClean="0"/>
              <a:t> </a:t>
            </a:r>
            <a:r>
              <a:rPr lang="en-US" altLang="ja-JP" sz="1200" dirty="0" smtClean="0"/>
              <a:t>: the remote experiment from </a:t>
            </a:r>
            <a:r>
              <a:rPr lang="en-US" altLang="ja-JP" sz="1200" dirty="0" err="1" smtClean="0"/>
              <a:t>Rokkasho</a:t>
            </a:r>
            <a:r>
              <a:rPr lang="en-US" altLang="ja-JP" sz="1200" dirty="0" smtClean="0"/>
              <a:t> to an EU </a:t>
            </a:r>
            <a:r>
              <a:rPr lang="en-US" altLang="ja-JP" sz="1200" dirty="0" err="1" smtClean="0"/>
              <a:t>tokamak</a:t>
            </a:r>
            <a:r>
              <a:rPr lang="en-US" altLang="ja-JP" sz="1200" dirty="0" smtClean="0"/>
              <a:t> to be demonstrated (TBD) (Task 5)</a:t>
            </a:r>
            <a:endParaRPr lang="ja-JP" altLang="ja-JP" sz="1200" dirty="0" smtClean="0"/>
          </a:p>
          <a:p>
            <a:pPr lvl="0">
              <a:buFont typeface="+mj-lt"/>
              <a:buAutoNum type="arabicParenR"/>
            </a:pPr>
            <a:r>
              <a:rPr lang="en-US" altLang="ja-JP" sz="1200" u="sng" dirty="0" smtClean="0"/>
              <a:t>Large-capacity data storage system</a:t>
            </a:r>
            <a:r>
              <a:rPr lang="en-US" altLang="ja-JP" sz="1200" dirty="0" smtClean="0"/>
              <a:t>: usage of a part of the CSC tape library system is applied (TBD) (Task 6)</a:t>
            </a:r>
            <a:endParaRPr lang="ja-JP"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7</a:t>
            </a:fld>
            <a:endParaRPr lang="ja-JP" altLang="en-US"/>
          </a:p>
        </p:txBody>
      </p:sp>
    </p:spTree>
    <p:extLst>
      <p:ext uri="{BB962C8B-B14F-4D97-AF65-F5344CB8AC3E}">
        <p14:creationId xmlns:p14="http://schemas.microsoft.com/office/powerpoint/2010/main" val="102589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I would like to start from the </a:t>
            </a:r>
            <a:r>
              <a:rPr lang="en-US" altLang="ja-JP" sz="1200" dirty="0" smtClean="0"/>
              <a:t>remote experiment system, </a:t>
            </a:r>
            <a:r>
              <a:rPr lang="en-US" altLang="ja-JP" dirty="0" smtClean="0"/>
              <a:t>task 4.</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dirty="0" smtClean="0"/>
          </a:p>
          <a:p>
            <a:pPr marL="0" indent="0">
              <a:buNone/>
            </a:pPr>
            <a:r>
              <a:rPr lang="en-US" altLang="ja-JP" sz="1200" dirty="0" smtClean="0"/>
              <a:t>Remote experiment system (RES) is being made based on the JT-60SA control system. </a:t>
            </a:r>
          </a:p>
          <a:p>
            <a:pPr marL="0" indent="0">
              <a:buNone/>
            </a:pPr>
            <a:r>
              <a:rPr lang="en-US" altLang="ja-JP" sz="1200" dirty="0" smtClean="0"/>
              <a:t>To realize the RES, the following functions will be made;</a:t>
            </a:r>
          </a:p>
          <a:p>
            <a:pPr>
              <a:buFontTx/>
              <a:buChar char="-"/>
            </a:pPr>
            <a:r>
              <a:rPr lang="en-US" altLang="ja-JP" sz="1200" dirty="0" smtClean="0"/>
              <a:t>establish the secure connection to the on-site system from the remote site, </a:t>
            </a:r>
          </a:p>
          <a:p>
            <a:pPr>
              <a:buFontTx/>
              <a:buChar char="-"/>
            </a:pPr>
            <a:r>
              <a:rPr lang="en-US" altLang="ja-JP" sz="1200" dirty="0" smtClean="0"/>
              <a:t>setup of the discharge parameter and its validation</a:t>
            </a:r>
          </a:p>
          <a:p>
            <a:pPr>
              <a:buFontTx/>
              <a:buChar char="-"/>
            </a:pPr>
            <a:r>
              <a:rPr lang="en-US" altLang="ja-JP" sz="1200" dirty="0" smtClean="0"/>
              <a:t>retrieve the setup data of discharge and configuration data for the experiments</a:t>
            </a:r>
          </a:p>
          <a:p>
            <a:pPr>
              <a:buFontTx/>
              <a:buChar char="-"/>
            </a:pPr>
            <a:r>
              <a:rPr lang="en-US" altLang="ja-JP" sz="1200" dirty="0" smtClean="0"/>
              <a:t>monitor the operational status of the main </a:t>
            </a:r>
            <a:r>
              <a:rPr lang="en-US" altLang="ja-JP" sz="1200" dirty="0" err="1" smtClean="0"/>
              <a:t>tokamak</a:t>
            </a:r>
            <a:r>
              <a:rPr lang="en-US" altLang="ja-JP" sz="1200" dirty="0" smtClean="0"/>
              <a:t> machine</a:t>
            </a:r>
          </a:p>
          <a:p>
            <a:pPr>
              <a:buFontTx/>
              <a:buChar char="-"/>
            </a:pPr>
            <a:r>
              <a:rPr lang="en-US" altLang="ja-JP" sz="1200" dirty="0" smtClean="0"/>
              <a:t>monitor the plant status of the facility relevant for the operation</a:t>
            </a:r>
          </a:p>
          <a:p>
            <a:pPr>
              <a:buFontTx/>
              <a:buChar char="-"/>
            </a:pPr>
            <a:r>
              <a:rPr lang="en-US" altLang="ja-JP" sz="1200" dirty="0" smtClean="0"/>
              <a:t>monitor main plasma parameters (plasma current, plasma shape, etc.)</a:t>
            </a:r>
            <a:endParaRPr lang="ja-JP" altLang="ja-JP" sz="1200" dirty="0" smtClean="0"/>
          </a:p>
          <a:p>
            <a:pPr marL="0" indent="0">
              <a:buNone/>
            </a:pPr>
            <a:endParaRPr lang="en-US" altLang="ja-JP" sz="1200" dirty="0" smtClean="0"/>
          </a:p>
          <a:p>
            <a:pPr marL="0" indent="0">
              <a:buNone/>
            </a:pPr>
            <a:r>
              <a:rPr lang="en-US" altLang="ja-JP" sz="1200" dirty="0" smtClean="0"/>
              <a:t>These functions of the experiment on the remote site is the same as those are available at the on-site facility, JT-60SA.</a:t>
            </a:r>
          </a:p>
          <a:p>
            <a:pPr marL="0" indent="0">
              <a:buNone/>
            </a:pPr>
            <a:endParaRPr lang="en-US" altLang="ja-JP" sz="1200" dirty="0" smtClean="0"/>
          </a:p>
          <a:p>
            <a:pPr marL="0" indent="0">
              <a:buNone/>
            </a:pPr>
            <a:r>
              <a:rPr lang="en-US" altLang="ja-JP" sz="1200" i="1" dirty="0" smtClean="0"/>
              <a:t>(skip</a:t>
            </a:r>
            <a:r>
              <a:rPr lang="en-US" altLang="ja-JP" sz="1200" i="1" baseline="0" dirty="0" smtClean="0"/>
              <a:t> the italic sentence)</a:t>
            </a:r>
            <a:endParaRPr lang="en-US" altLang="ja-JP" sz="1200" i="1" dirty="0" smtClean="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8</a:t>
            </a:fld>
            <a:endParaRPr lang="ja-JP" altLang="en-US"/>
          </a:p>
        </p:txBody>
      </p:sp>
    </p:spTree>
    <p:extLst>
      <p:ext uri="{BB962C8B-B14F-4D97-AF65-F5344CB8AC3E}">
        <p14:creationId xmlns:p14="http://schemas.microsoft.com/office/powerpoint/2010/main" val="166418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This show the mechanism</a:t>
            </a:r>
            <a:r>
              <a:rPr kumimoji="1" lang="en-US" altLang="ja-JP" baseline="0" dirty="0" smtClean="0"/>
              <a:t> of the remote experiment system by using JT-60SA</a:t>
            </a:r>
          </a:p>
          <a:p>
            <a:pPr marL="0" indent="0" algn="just">
              <a:spcAft>
                <a:spcPts val="600"/>
              </a:spcAft>
              <a:buFont typeface="Wingdings" pitchFamily="2" charset="2"/>
              <a:buNone/>
              <a:tabLst>
                <a:tab pos="180975" algn="l"/>
              </a:tabLst>
            </a:pPr>
            <a:r>
              <a:rPr lang="en-US" altLang="ja-JP" b="1" dirty="0" smtClean="0">
                <a:solidFill>
                  <a:srgbClr val="000000"/>
                </a:solidFill>
                <a:cs typeface="Arial" pitchFamily="34" charset="0"/>
              </a:rPr>
              <a:t>HMPC</a:t>
            </a:r>
            <a:r>
              <a:rPr lang="en-US" altLang="ja-JP" dirty="0" smtClean="0">
                <a:solidFill>
                  <a:srgbClr val="000000"/>
                </a:solidFill>
                <a:cs typeface="Arial" pitchFamily="34" charset="0"/>
              </a:rPr>
              <a:t> on the remote site (left</a:t>
            </a:r>
            <a:r>
              <a:rPr lang="en-US" altLang="ja-JP" baseline="0" dirty="0" smtClean="0">
                <a:solidFill>
                  <a:srgbClr val="000000"/>
                </a:solidFill>
                <a:cs typeface="Arial" pitchFamily="34" charset="0"/>
              </a:rPr>
              <a:t> figure)</a:t>
            </a:r>
            <a:r>
              <a:rPr lang="en-US" altLang="ja-JP" dirty="0" smtClean="0">
                <a:solidFill>
                  <a:srgbClr val="000000"/>
                </a:solidFill>
                <a:cs typeface="Arial" pitchFamily="34" charset="0"/>
              </a:rPr>
              <a:t> is the dedicated client PC, which can connect to the remote experiment server (</a:t>
            </a:r>
            <a:r>
              <a:rPr lang="en-US" altLang="ja-JP" b="1" dirty="0" smtClean="0">
                <a:solidFill>
                  <a:srgbClr val="000000"/>
                </a:solidFill>
                <a:cs typeface="Arial" pitchFamily="34" charset="0"/>
              </a:rPr>
              <a:t>RESV</a:t>
            </a:r>
            <a:r>
              <a:rPr lang="en-US" altLang="ja-JP" dirty="0" smtClean="0">
                <a:solidFill>
                  <a:srgbClr val="000000"/>
                </a:solidFill>
                <a:cs typeface="Arial" pitchFamily="34" charset="0"/>
              </a:rPr>
              <a:t>) on the on-site (right figure), using SSL-VPN through the network, such as SINET.</a:t>
            </a:r>
          </a:p>
          <a:p>
            <a:pPr marL="0" indent="0" algn="just">
              <a:spcAft>
                <a:spcPts val="600"/>
              </a:spcAft>
              <a:buFont typeface="Wingdings" pitchFamily="2" charset="2"/>
              <a:buNone/>
              <a:tabLst>
                <a:tab pos="180975" algn="l"/>
              </a:tabLst>
            </a:pPr>
            <a:r>
              <a:rPr lang="en-US" altLang="ja-JP" dirty="0" smtClean="0">
                <a:solidFill>
                  <a:srgbClr val="000000"/>
                </a:solidFill>
                <a:cs typeface="Arial" pitchFamily="34" charset="0"/>
              </a:rPr>
              <a:t>Using </a:t>
            </a:r>
            <a:r>
              <a:rPr lang="en-US" altLang="ja-JP" b="1" dirty="0" smtClean="0">
                <a:solidFill>
                  <a:srgbClr val="000000"/>
                </a:solidFill>
                <a:cs typeface="Arial" pitchFamily="34" charset="0"/>
              </a:rPr>
              <a:t>HMPC</a:t>
            </a:r>
            <a:r>
              <a:rPr lang="en-US" altLang="ja-JP" dirty="0" smtClean="0">
                <a:solidFill>
                  <a:srgbClr val="000000"/>
                </a:solidFill>
                <a:cs typeface="Arial" pitchFamily="34" charset="0"/>
              </a:rPr>
              <a:t>, remote participants can </a:t>
            </a:r>
            <a:r>
              <a:rPr lang="en-US" altLang="ja-JP" dirty="0" smtClean="0">
                <a:solidFill>
                  <a:srgbClr val="000000"/>
                </a:solidFill>
              </a:rPr>
              <a:t>setup the discharge parameter, and also they can monitor the status of the operation of the </a:t>
            </a:r>
            <a:r>
              <a:rPr lang="en-US" altLang="ja-JP" dirty="0" err="1" smtClean="0">
                <a:solidFill>
                  <a:srgbClr val="000000"/>
                </a:solidFill>
              </a:rPr>
              <a:t>tokamak</a:t>
            </a:r>
            <a:r>
              <a:rPr lang="en-US" altLang="ja-JP" dirty="0" smtClean="0">
                <a:solidFill>
                  <a:srgbClr val="000000"/>
                </a:solidFill>
              </a:rPr>
              <a:t> machine/related facility and main plasma parameters.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solidFill>
                  <a:srgbClr val="000000"/>
                </a:solidFill>
              </a:rPr>
              <a:t>Data of the parameters on the </a:t>
            </a:r>
            <a:r>
              <a:rPr lang="en-US" altLang="ja-JP" b="1" dirty="0" smtClean="0">
                <a:solidFill>
                  <a:srgbClr val="000000"/>
                </a:solidFill>
              </a:rPr>
              <a:t>RESV</a:t>
            </a:r>
            <a:r>
              <a:rPr lang="en-US" altLang="ja-JP" dirty="0" smtClean="0">
                <a:solidFill>
                  <a:srgbClr val="000000"/>
                </a:solidFill>
              </a:rPr>
              <a:t> is transferred to Human-machine interface server (</a:t>
            </a:r>
            <a:r>
              <a:rPr lang="en-US" altLang="ja-JP" b="1" dirty="0" smtClean="0">
                <a:solidFill>
                  <a:srgbClr val="000000"/>
                </a:solidFill>
              </a:rPr>
              <a:t>HMSV</a:t>
            </a:r>
            <a:r>
              <a:rPr lang="en-US" altLang="ja-JP" dirty="0" smtClean="0">
                <a:solidFill>
                  <a:srgbClr val="000000"/>
                </a:solidFill>
              </a:rPr>
              <a:t>) and used for the operation in the JT-60SA control system.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3217138A-43EE-E047-86F8-97D026541666}" type="slidenum">
              <a:rPr lang="ja-JP" altLang="en-US" smtClean="0"/>
              <a:pPr/>
              <a:t>9</a:t>
            </a:fld>
            <a:endParaRPr lang="ja-JP" altLang="en-US"/>
          </a:p>
        </p:txBody>
      </p:sp>
    </p:spTree>
    <p:extLst>
      <p:ext uri="{BB962C8B-B14F-4D97-AF65-F5344CB8AC3E}">
        <p14:creationId xmlns:p14="http://schemas.microsoft.com/office/powerpoint/2010/main" val="26834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C65A2B13-F7B8-C647-8016-618445238206}" type="datetime1">
              <a:rPr lang="ja-JP" altLang="en-US" smtClean="0"/>
              <a:t>2015/04/21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57FEE446-EDCA-4545-A25A-244DA415B4C2}" type="datetime1">
              <a:rPr lang="ja-JP" altLang="en-US" smtClean="0"/>
              <a:t>2015/04/21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7"/>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7"/>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6B4BB52E-40D4-704D-9770-4EEAAA1CAA0E}" type="datetime1">
              <a:rPr lang="ja-JP" altLang="en-US" smtClean="0"/>
              <a:t>2015/04/21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D3C35491-6D94-C74B-84FE-BAE756E65B8F}" type="datetime1">
              <a:rPr lang="ja-JP" altLang="en-US" smtClean="0"/>
              <a:t>2015/04/21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9"/>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DE38485A-1E00-E54F-BF00-AE2CCDC8DD77}" type="datetime1">
              <a:rPr lang="ja-JP" altLang="en-US" smtClean="0"/>
              <a:t>2015/04/21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90C91690-049A-FE43-A116-31EBDEE765A1}" type="datetime1">
              <a:rPr lang="ja-JP" altLang="en-US" smtClean="0"/>
              <a:t>2015/04/21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9EA2C2DD-CA82-6545-B069-F008B911BFFB}" type="datetime1">
              <a:rPr lang="ja-JP" altLang="en-US" smtClean="0"/>
              <a:t>2015/04/21</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EF877A3D-A981-C842-BAE1-53FC161BAA2C}" type="datetime1">
              <a:rPr lang="ja-JP" altLang="en-US" smtClean="0"/>
              <a:t>2015/04/21</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FA4BEE6-9705-9D4E-AAC9-D42CFF15EEE5}" type="datetime1">
              <a:rPr lang="ja-JP" altLang="en-US" smtClean="0"/>
              <a:t>2015/04/21</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EE09AF5-8508-D542-9061-BF6EC7C34885}" type="datetime1">
              <a:rPr lang="ja-JP" altLang="en-US" smtClean="0"/>
              <a:t>2015/04/21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D490C020-F427-C04F-A8DF-2D5A964C045C}" type="datetime1">
              <a:rPr lang="ja-JP" altLang="en-US" smtClean="0"/>
              <a:t>2015/04/21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6A1C1D35-5642-A44A-B3BA-E6568B37F1BE}"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A116A-1F1C-DA43-B281-995A492878DA}" type="datetime1">
              <a:rPr lang="ja-JP" altLang="en-US" smtClean="0"/>
              <a:t>2015/04/21</a:t>
            </a:fld>
            <a:endParaRPr lang="ja-JP" altLang="en-US"/>
          </a:p>
        </p:txBody>
      </p:sp>
      <p:sp>
        <p:nvSpPr>
          <p:cNvPr id="5" name="フッター プレースホルダ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C1D35-5642-A44A-B3BA-E6568B37F1BE}"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36.pn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36.png"/><Relationship Id="rId7"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36.png"/><Relationship Id="rId6"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w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9" Type="http://schemas.openxmlformats.org/officeDocument/2006/relationships/image" Target="../media/image8.jpe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wmf"/><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jpe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jpe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 Id="rId4" Type="http://schemas.openxmlformats.org/officeDocument/2006/relationships/image" Target="../media/image3.wmf"/><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jpeg"/><Relationship Id="rId6" Type="http://schemas.openxmlformats.org/officeDocument/2006/relationships/image" Target="../media/image26.jpe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3.w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jpeg"/><Relationship Id="rId10"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b="1" dirty="0" smtClean="0"/>
              <a:t>Progress on </a:t>
            </a:r>
            <a:r>
              <a:rPr lang="en-US" b="1" dirty="0"/>
              <a:t>ITER</a:t>
            </a:r>
            <a:r>
              <a:rPr lang="en-US" b="1" dirty="0" smtClean="0"/>
              <a:t> remote experimentation Center</a:t>
            </a:r>
            <a:endParaRPr lang="ja-JP" altLang="en-US" dirty="0"/>
          </a:p>
        </p:txBody>
      </p:sp>
      <p:sp>
        <p:nvSpPr>
          <p:cNvPr id="3" name="サブタイトル 2"/>
          <p:cNvSpPr>
            <a:spLocks noGrp="1"/>
          </p:cNvSpPr>
          <p:nvPr>
            <p:ph type="subTitle" idx="1"/>
          </p:nvPr>
        </p:nvSpPr>
        <p:spPr/>
        <p:txBody>
          <a:bodyPr>
            <a:normAutofit fontScale="47500" lnSpcReduction="20000"/>
          </a:bodyPr>
          <a:lstStyle/>
          <a:p>
            <a:r>
              <a:rPr lang="en-US" sz="4211" dirty="0" smtClean="0"/>
              <a:t>Presented by H.Nakanishi</a:t>
            </a:r>
            <a:r>
              <a:rPr lang="en-US" altLang="ja-JP" sz="4211" baseline="30000" dirty="0" smtClean="0"/>
              <a:t>3)</a:t>
            </a:r>
            <a:endParaRPr lang="en-US" sz="4211" dirty="0" smtClean="0"/>
          </a:p>
          <a:p>
            <a:r>
              <a:rPr lang="en-US" sz="4211" dirty="0" smtClean="0"/>
              <a:t>T.Ozeki</a:t>
            </a:r>
            <a:r>
              <a:rPr lang="en-US" sz="4211" baseline="30000" dirty="0" smtClean="0"/>
              <a:t>1</a:t>
            </a:r>
            <a:r>
              <a:rPr lang="en-US" sz="4211" baseline="30000" dirty="0"/>
              <a:t>)</a:t>
            </a:r>
            <a:r>
              <a:rPr lang="en-US" sz="4211" dirty="0"/>
              <a:t>, S. C. Lorenzo</a:t>
            </a:r>
            <a:r>
              <a:rPr lang="en-US" sz="4211" baseline="30000" dirty="0"/>
              <a:t>2)</a:t>
            </a:r>
            <a:r>
              <a:rPr lang="en-US" sz="4211" dirty="0"/>
              <a:t>, N.Nakajima</a:t>
            </a:r>
            <a:r>
              <a:rPr lang="en-US" sz="4211" baseline="30000" dirty="0"/>
              <a:t>3)</a:t>
            </a:r>
            <a:endParaRPr lang="ja-JP" altLang="en-US" sz="4211" dirty="0" smtClean="0"/>
          </a:p>
          <a:p>
            <a:endParaRPr lang="en-US" i="1" baseline="30000" dirty="0" smtClean="0"/>
          </a:p>
          <a:p>
            <a:endParaRPr lang="en-US" i="1" baseline="30000" dirty="0"/>
          </a:p>
          <a:p>
            <a:r>
              <a:rPr lang="en-US" i="1" baseline="30000" dirty="0" smtClean="0"/>
              <a:t>1</a:t>
            </a:r>
            <a:r>
              <a:rPr lang="en-US" i="1" baseline="30000" dirty="0"/>
              <a:t>)</a:t>
            </a:r>
            <a:r>
              <a:rPr lang="en-US" i="1" dirty="0"/>
              <a:t> Japan Atomic Energy Agency</a:t>
            </a:r>
            <a:r>
              <a:rPr lang="en-US" i="1" dirty="0" smtClean="0"/>
              <a:t>,</a:t>
            </a:r>
            <a:endParaRPr lang="ja-JP" altLang="en-US" dirty="0" smtClean="0"/>
          </a:p>
          <a:p>
            <a:r>
              <a:rPr lang="en-US" i="1" baseline="30000" dirty="0"/>
              <a:t>2)</a:t>
            </a:r>
            <a:r>
              <a:rPr lang="en-US" i="1" dirty="0"/>
              <a:t> Fusion for </a:t>
            </a:r>
            <a:r>
              <a:rPr lang="en-US" i="1" dirty="0" smtClean="0"/>
              <a:t>Energy </a:t>
            </a:r>
            <a:endParaRPr lang="ja-JP" altLang="en-US" dirty="0" smtClean="0"/>
          </a:p>
          <a:p>
            <a:r>
              <a:rPr lang="en-US" i="1" baseline="30000" dirty="0"/>
              <a:t>3) </a:t>
            </a:r>
            <a:r>
              <a:rPr lang="en-US" i="1" dirty="0"/>
              <a:t>National institute for Fusion </a:t>
            </a:r>
            <a:r>
              <a:rPr lang="en-US" i="1" dirty="0" smtClean="0"/>
              <a:t>Science</a:t>
            </a:r>
            <a:endParaRPr lang="ja-JP" altLang="en-US" dirty="0" smtClean="0"/>
          </a:p>
          <a:p>
            <a:endParaRPr lang="ja-JP" altLang="en-US" dirty="0"/>
          </a:p>
        </p:txBody>
      </p:sp>
      <p:sp>
        <p:nvSpPr>
          <p:cNvPr id="4" name="テキスト ボックス 3"/>
          <p:cNvSpPr txBox="1"/>
          <p:nvPr/>
        </p:nvSpPr>
        <p:spPr>
          <a:xfrm>
            <a:off x="4815652" y="379224"/>
            <a:ext cx="4667313" cy="923330"/>
          </a:xfrm>
          <a:prstGeom prst="rect">
            <a:avLst/>
          </a:prstGeom>
          <a:noFill/>
        </p:spPr>
        <p:txBody>
          <a:bodyPr wrap="none" rtlCol="0">
            <a:spAutoFit/>
          </a:bodyPr>
          <a:lstStyle/>
          <a:p>
            <a:r>
              <a:rPr lang="en-US" i="1" dirty="0"/>
              <a:t>The </a:t>
            </a:r>
            <a:r>
              <a:rPr lang="en-US" i="1" dirty="0" smtClean="0"/>
              <a:t>10th </a:t>
            </a:r>
            <a:r>
              <a:rPr lang="en-US" i="1" dirty="0"/>
              <a:t>IAEA-TM on Control, Data Acquisition, </a:t>
            </a:r>
            <a:endParaRPr lang="ja-JP" altLang="en-US" dirty="0"/>
          </a:p>
          <a:p>
            <a:r>
              <a:rPr lang="en-US" i="1" dirty="0"/>
              <a:t>and Remote Participation for Fusion Research</a:t>
            </a:r>
            <a:endParaRPr lang="ja-JP" altLang="en-US" dirty="0"/>
          </a:p>
          <a:p>
            <a:r>
              <a:rPr lang="en-US" i="1" dirty="0" smtClean="0"/>
              <a:t>April 20-24, 2015, Ahmedabad, Gujarat, India</a:t>
            </a:r>
            <a:endParaRPr lang="ja-JP" altLang="en-US" dirty="0"/>
          </a:p>
        </p:txBody>
      </p:sp>
      <p:pic>
        <p:nvPicPr>
          <p:cNvPr id="6" name="図 5" descr="IFERC_logo_final.jpg"/>
          <p:cNvPicPr>
            <a:picLocks noChangeAspect="1"/>
          </p:cNvPicPr>
          <p:nvPr/>
        </p:nvPicPr>
        <p:blipFill>
          <a:blip r:embed="rId3"/>
          <a:stretch>
            <a:fillRect/>
          </a:stretch>
        </p:blipFill>
        <p:spPr>
          <a:xfrm>
            <a:off x="105096" y="91825"/>
            <a:ext cx="2115965" cy="1464898"/>
          </a:xfrm>
          <a:prstGeom prst="rect">
            <a:avLst/>
          </a:prstGeom>
        </p:spPr>
      </p:pic>
      <p:sp>
        <p:nvSpPr>
          <p:cNvPr id="7" name="Rectangle 26"/>
          <p:cNvSpPr>
            <a:spLocks noChangeArrowheads="1"/>
          </p:cNvSpPr>
          <p:nvPr/>
        </p:nvSpPr>
        <p:spPr bwMode="auto">
          <a:xfrm>
            <a:off x="9547225" y="6460493"/>
            <a:ext cx="301660" cy="369332"/>
          </a:xfrm>
          <a:prstGeom prst="rect">
            <a:avLst/>
          </a:prstGeom>
          <a:noFill/>
          <a:ln w="9525">
            <a:noFill/>
            <a:miter lim="800000"/>
            <a:headEnd/>
            <a:tailEnd/>
          </a:ln>
        </p:spPr>
        <p:txBody>
          <a:bodyPr wrap="none">
            <a:spAutoFit/>
          </a:bodyPr>
          <a:lstStyle/>
          <a:p>
            <a:pPr>
              <a:defRPr/>
            </a:pPr>
            <a:r>
              <a:rPr lang="en-US" altLang="ja-JP" dirty="0">
                <a:effectLst>
                  <a:outerShdw blurRad="38100" dist="38100" dir="2700000" algn="tl">
                    <a:srgbClr val="C0C0C0"/>
                  </a:outerShdw>
                </a:effectLst>
                <a:ea typeface="ＭＳ Ｐゴシック" pitchFamily="-106" charset="-128"/>
                <a:cs typeface="Arial" charset="0"/>
              </a:rPr>
              <a:t>1</a:t>
            </a:r>
          </a:p>
        </p:txBody>
      </p:sp>
      <p:sp>
        <p:nvSpPr>
          <p:cNvPr id="5" name="スライド番号プレースホルダー 4"/>
          <p:cNvSpPr>
            <a:spLocks noGrp="1"/>
          </p:cNvSpPr>
          <p:nvPr>
            <p:ph type="sldNum" sz="quarter" idx="12"/>
          </p:nvPr>
        </p:nvSpPr>
        <p:spPr/>
        <p:txBody>
          <a:bodyPr/>
          <a:lstStyle/>
          <a:p>
            <a:fld id="{6A1C1D35-5642-A44A-B3BA-E6568B37F1BE}" type="slidenum">
              <a:rPr lang="ja-JP" altLang="en-US" smtClean="0"/>
              <a:pPr/>
              <a:t>1</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22121" y="142852"/>
            <a:ext cx="8396614" cy="5498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200" b="1" i="0" u="none" strike="noStrike" kern="1200" cap="none" spc="0" normalizeH="0" baseline="0" noProof="0" dirty="0" smtClean="0">
                <a:ln>
                  <a:noFill/>
                </a:ln>
                <a:solidFill>
                  <a:schemeClr val="tx1"/>
                </a:solidFill>
                <a:effectLst/>
                <a:uLnTx/>
                <a:uFillTx/>
                <a:latin typeface="+mj-lt"/>
                <a:ea typeface="+mj-ea"/>
                <a:cs typeface="+mj-cs"/>
              </a:rPr>
              <a:t>Setting and validating the discharge</a:t>
            </a:r>
            <a:r>
              <a:rPr kumimoji="1" lang="en-US" altLang="ja-JP" sz="2200" b="1" i="0" u="none" strike="noStrike" kern="1200" cap="none" spc="0" normalizeH="0" noProof="0" dirty="0" smtClean="0">
                <a:ln>
                  <a:noFill/>
                </a:ln>
                <a:solidFill>
                  <a:schemeClr val="tx1"/>
                </a:solidFill>
                <a:effectLst/>
                <a:uLnTx/>
                <a:uFillTx/>
                <a:latin typeface="+mj-lt"/>
                <a:ea typeface="+mj-ea"/>
                <a:cs typeface="+mj-cs"/>
              </a:rPr>
              <a:t> parameter in </a:t>
            </a:r>
            <a:r>
              <a:rPr kumimoji="1" lang="en-US" altLang="ja-JP" sz="2200" b="1" i="0" u="none" strike="noStrike" kern="1200" cap="none" spc="0" normalizeH="0" baseline="0" noProof="0" dirty="0" smtClean="0">
                <a:ln>
                  <a:noFill/>
                </a:ln>
                <a:solidFill>
                  <a:schemeClr val="tx1"/>
                </a:solidFill>
                <a:effectLst/>
                <a:uLnTx/>
                <a:uFillTx/>
                <a:latin typeface="+mj-lt"/>
                <a:ea typeface="+mj-ea"/>
                <a:cs typeface="+mj-cs"/>
              </a:rPr>
              <a:t>JT-60SA</a:t>
            </a:r>
            <a:endParaRPr kumimoji="1" lang="ja-JP" altLang="en-US" sz="2200" b="1" i="0" u="none" strike="noStrike" kern="1200" cap="none" spc="0" normalizeH="0" baseline="0" noProof="0" dirty="0">
              <a:ln>
                <a:noFill/>
              </a:ln>
              <a:solidFill>
                <a:schemeClr val="tx1"/>
              </a:solidFill>
              <a:effectLst/>
              <a:uLnTx/>
              <a:uFillTx/>
              <a:latin typeface="+mj-lt"/>
              <a:ea typeface="+mj-ea"/>
              <a:cs typeface="+mj-cs"/>
            </a:endParaRPr>
          </a:p>
        </p:txBody>
      </p:sp>
      <p:pic>
        <p:nvPicPr>
          <p:cNvPr id="10" name="図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4" y="151294"/>
            <a:ext cx="780925" cy="511266"/>
          </a:xfrm>
          <a:prstGeom prst="rect">
            <a:avLst/>
          </a:prstGeom>
          <a:noFill/>
          <a:ln>
            <a:noFill/>
          </a:ln>
        </p:spPr>
      </p:pic>
      <p:pic>
        <p:nvPicPr>
          <p:cNvPr id="11" name="Picture 9" descr="logo6"/>
          <p:cNvPicPr>
            <a:picLocks noChangeAspect="1" noChangeArrowheads="1"/>
          </p:cNvPicPr>
          <p:nvPr/>
        </p:nvPicPr>
        <p:blipFill>
          <a:blip r:embed="rId4" cstate="print"/>
          <a:srcRect/>
          <a:stretch>
            <a:fillRect/>
          </a:stretch>
        </p:blipFill>
        <p:spPr bwMode="auto">
          <a:xfrm>
            <a:off x="8307374" y="188640"/>
            <a:ext cx="1394213" cy="366688"/>
          </a:xfrm>
          <a:prstGeom prst="rect">
            <a:avLst/>
          </a:prstGeom>
          <a:noFill/>
          <a:ln w="9525">
            <a:noFill/>
            <a:miter lim="800000"/>
            <a:headEnd/>
            <a:tailEnd/>
          </a:ln>
        </p:spPr>
      </p:pic>
      <p:sp>
        <p:nvSpPr>
          <p:cNvPr id="15" name="正方形/長方形 14"/>
          <p:cNvSpPr/>
          <p:nvPr/>
        </p:nvSpPr>
        <p:spPr>
          <a:xfrm>
            <a:off x="350489" y="811279"/>
            <a:ext cx="9127014" cy="1800200"/>
          </a:xfrm>
          <a:prstGeom prst="rect">
            <a:avLst/>
          </a:prstGeom>
        </p:spPr>
        <p:txBody>
          <a:bodyPr wrap="square">
            <a:noAutofit/>
          </a:bodyPr>
          <a:lstStyle/>
          <a:p>
            <a:pPr marL="266700" indent="-266700" algn="just">
              <a:spcAft>
                <a:spcPts val="600"/>
              </a:spcAft>
              <a:buFont typeface="Wingdings" pitchFamily="2" charset="2"/>
              <a:buChar char="l"/>
              <a:tabLst>
                <a:tab pos="180975" algn="l"/>
              </a:tabLst>
            </a:pPr>
            <a:r>
              <a:rPr lang="en-US" altLang="ja-JP" dirty="0">
                <a:solidFill>
                  <a:srgbClr val="000000"/>
                </a:solidFill>
                <a:cs typeface="Arial" pitchFamily="34" charset="0"/>
              </a:rPr>
              <a:t>The function of </a:t>
            </a:r>
            <a:r>
              <a:rPr lang="en-US" altLang="ja-JP" b="1" dirty="0">
                <a:solidFill>
                  <a:srgbClr val="000000"/>
                </a:solidFill>
                <a:cs typeface="Arial" pitchFamily="34" charset="0"/>
              </a:rPr>
              <a:t>HMPC</a:t>
            </a:r>
            <a:r>
              <a:rPr lang="en-US" altLang="ja-JP" dirty="0">
                <a:solidFill>
                  <a:srgbClr val="000000"/>
                </a:solidFill>
                <a:cs typeface="Arial" pitchFamily="34" charset="0"/>
              </a:rPr>
              <a:t> becomes available by downloading the Java-Applet from the remote experiment server(</a:t>
            </a:r>
            <a:r>
              <a:rPr lang="en-US" altLang="ja-JP" b="1" dirty="0">
                <a:solidFill>
                  <a:srgbClr val="000000"/>
                </a:solidFill>
                <a:cs typeface="Arial" pitchFamily="34" charset="0"/>
              </a:rPr>
              <a:t>RESV</a:t>
            </a:r>
            <a:r>
              <a:rPr lang="en-US" altLang="ja-JP" dirty="0">
                <a:solidFill>
                  <a:srgbClr val="000000"/>
                </a:solidFill>
                <a:cs typeface="Arial" pitchFamily="34" charset="0"/>
              </a:rPr>
              <a:t>). Setting of the discharge parameter starts from the receiving the previous discharge file stored in </a:t>
            </a:r>
            <a:r>
              <a:rPr lang="en-US" altLang="ja-JP" b="1" dirty="0">
                <a:solidFill>
                  <a:srgbClr val="000000"/>
                </a:solidFill>
                <a:cs typeface="Arial" pitchFamily="34" charset="0"/>
              </a:rPr>
              <a:t>RESV</a:t>
            </a:r>
            <a:r>
              <a:rPr lang="en-US" altLang="ja-JP" dirty="0">
                <a:solidFill>
                  <a:srgbClr val="000000"/>
                </a:solidFill>
                <a:cs typeface="Arial" pitchFamily="34" charset="0"/>
              </a:rPr>
              <a:t>. </a:t>
            </a:r>
          </a:p>
          <a:p>
            <a:pPr marL="266700" indent="-266700" algn="just">
              <a:spcAft>
                <a:spcPts val="600"/>
              </a:spcAft>
              <a:buFont typeface="Wingdings" pitchFamily="2" charset="2"/>
              <a:buChar char="l"/>
              <a:tabLst>
                <a:tab pos="180975" algn="l"/>
              </a:tabLst>
            </a:pPr>
            <a:r>
              <a:rPr lang="en-US" altLang="ja-JP" dirty="0">
                <a:solidFill>
                  <a:srgbClr val="000000"/>
                </a:solidFill>
                <a:cs typeface="Arial" pitchFamily="34" charset="0"/>
              </a:rPr>
              <a:t>The discharge parameter can be changed for the next discharge in </a:t>
            </a:r>
            <a:r>
              <a:rPr lang="en-US" altLang="ja-JP" b="1" dirty="0">
                <a:solidFill>
                  <a:srgbClr val="000000"/>
                </a:solidFill>
                <a:cs typeface="Arial" pitchFamily="34" charset="0"/>
              </a:rPr>
              <a:t>HMPC</a:t>
            </a:r>
            <a:r>
              <a:rPr lang="en-US" altLang="ja-JP" dirty="0">
                <a:solidFill>
                  <a:srgbClr val="000000"/>
                </a:solidFill>
                <a:cs typeface="Arial" pitchFamily="34" charset="0"/>
              </a:rPr>
              <a:t>, and the changed parameter is transferred to </a:t>
            </a:r>
            <a:r>
              <a:rPr lang="en-US" altLang="ja-JP" b="1" dirty="0">
                <a:solidFill>
                  <a:srgbClr val="000000"/>
                </a:solidFill>
                <a:cs typeface="Arial" pitchFamily="34" charset="0"/>
              </a:rPr>
              <a:t>RESV</a:t>
            </a:r>
            <a:r>
              <a:rPr lang="en-US" altLang="ja-JP" dirty="0">
                <a:solidFill>
                  <a:srgbClr val="000000"/>
                </a:solidFill>
                <a:cs typeface="Arial" pitchFamily="34" charset="0"/>
              </a:rPr>
              <a:t> and the consistency to the limitation of the facility is validated.</a:t>
            </a:r>
          </a:p>
        </p:txBody>
      </p:sp>
      <p:cxnSp>
        <p:nvCxnSpPr>
          <p:cNvPr id="18" name="直線コネクタ 17"/>
          <p:cNvCxnSpPr/>
          <p:nvPr/>
        </p:nvCxnSpPr>
        <p:spPr>
          <a:xfrm>
            <a:off x="614543" y="65596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8" name="テキスト ボックス 7"/>
          <p:cNvSpPr txBox="1"/>
          <p:nvPr/>
        </p:nvSpPr>
        <p:spPr>
          <a:xfrm>
            <a:off x="4875757" y="6315548"/>
            <a:ext cx="4174753" cy="369332"/>
          </a:xfrm>
          <a:prstGeom prst="rect">
            <a:avLst/>
          </a:prstGeom>
          <a:noFill/>
        </p:spPr>
        <p:txBody>
          <a:bodyPr wrap="none" rtlCol="0">
            <a:spAutoFit/>
          </a:bodyPr>
          <a:lstStyle/>
          <a:p>
            <a:r>
              <a:rPr kumimoji="1" lang="en-US" altLang="ja-JP" b="1" dirty="0" smtClean="0"/>
              <a:t>RESV (On-site,  control system in JT-60SA)</a:t>
            </a:r>
            <a:endParaRPr kumimoji="1" lang="ja-JP" altLang="en-US" b="1" dirty="0"/>
          </a:p>
        </p:txBody>
      </p:sp>
      <p:sp>
        <p:nvSpPr>
          <p:cNvPr id="12" name="テキスト ボックス 11"/>
          <p:cNvSpPr txBox="1"/>
          <p:nvPr/>
        </p:nvSpPr>
        <p:spPr>
          <a:xfrm>
            <a:off x="825451" y="6324557"/>
            <a:ext cx="2124537" cy="369332"/>
          </a:xfrm>
          <a:prstGeom prst="rect">
            <a:avLst/>
          </a:prstGeom>
          <a:noFill/>
        </p:spPr>
        <p:txBody>
          <a:bodyPr wrap="none" rtlCol="0">
            <a:spAutoFit/>
          </a:bodyPr>
          <a:lstStyle/>
          <a:p>
            <a:r>
              <a:rPr kumimoji="1" lang="en-US" altLang="ja-JP" b="1" dirty="0" smtClean="0"/>
              <a:t>HMPC (Remote site)</a:t>
            </a:r>
          </a:p>
        </p:txBody>
      </p:sp>
      <p:sp>
        <p:nvSpPr>
          <p:cNvPr id="143" name="スライド番号プレースホルダー 1"/>
          <p:cNvSpPr>
            <a:spLocks noGrp="1"/>
          </p:cNvSpPr>
          <p:nvPr>
            <p:ph type="sldNum" sz="quarter" idx="12"/>
          </p:nvPr>
        </p:nvSpPr>
        <p:spPr>
          <a:xfrm>
            <a:off x="7099300" y="6356359"/>
            <a:ext cx="2311400" cy="365125"/>
          </a:xfrm>
        </p:spPr>
        <p:txBody>
          <a:bodyPr/>
          <a:lstStyle/>
          <a:p>
            <a:fld id="{6A1C1D35-5642-A44A-B3BA-E6568B37F1BE}" type="slidenum">
              <a:rPr lang="ja-JP" altLang="en-US" smtClean="0"/>
              <a:pPr/>
              <a:t>10</a:t>
            </a:fld>
            <a:endParaRPr lang="ja-JP" altLang="en-US" dirty="0"/>
          </a:p>
        </p:txBody>
      </p:sp>
      <p:grpSp>
        <p:nvGrpSpPr>
          <p:cNvPr id="53" name="グループ化 52"/>
          <p:cNvGrpSpPr/>
          <p:nvPr/>
        </p:nvGrpSpPr>
        <p:grpSpPr>
          <a:xfrm>
            <a:off x="333375" y="2675964"/>
            <a:ext cx="9178926" cy="3674035"/>
            <a:chOff x="257175" y="2675964"/>
            <a:chExt cx="9178926" cy="3674035"/>
          </a:xfrm>
        </p:grpSpPr>
        <p:sp>
          <p:nvSpPr>
            <p:cNvPr id="101" name="正方形/長方形 100"/>
            <p:cNvSpPr/>
            <p:nvPr/>
          </p:nvSpPr>
          <p:spPr>
            <a:xfrm>
              <a:off x="4241530" y="2675964"/>
              <a:ext cx="5067990" cy="3674035"/>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731616" y="2675964"/>
              <a:ext cx="2069123" cy="3674035"/>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角丸四角形 103"/>
            <p:cNvSpPr/>
            <p:nvPr/>
          </p:nvSpPr>
          <p:spPr>
            <a:xfrm>
              <a:off x="1095375" y="4139582"/>
              <a:ext cx="4848225" cy="1929153"/>
            </a:xfrm>
            <a:prstGeom prst="roundRect">
              <a:avLst>
                <a:gd name="adj" fmla="val 5842"/>
              </a:avLst>
            </a:prstGeom>
            <a:noFill/>
            <a:ln w="254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00"/>
                </a:lnSpc>
              </a:pPr>
              <a:endParaRPr kumimoji="1" lang="ja-JP" altLang="en-US" sz="900" b="1" dirty="0">
                <a:solidFill>
                  <a:schemeClr val="tx2">
                    <a:lumMod val="75000"/>
                  </a:schemeClr>
                </a:solidFill>
                <a:latin typeface="Arial" pitchFamily="34" charset="0"/>
                <a:cs typeface="Arial" pitchFamily="34" charset="0"/>
              </a:endParaRPr>
            </a:p>
          </p:txBody>
        </p:sp>
        <p:sp>
          <p:nvSpPr>
            <p:cNvPr id="105" name="正方形/長方形 104"/>
            <p:cNvSpPr/>
            <p:nvPr/>
          </p:nvSpPr>
          <p:spPr>
            <a:xfrm>
              <a:off x="990599" y="2969777"/>
              <a:ext cx="1533525" cy="3191748"/>
            </a:xfrm>
            <a:prstGeom prst="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テキスト ボックス 105"/>
            <p:cNvSpPr txBox="1"/>
            <p:nvPr/>
          </p:nvSpPr>
          <p:spPr>
            <a:xfrm>
              <a:off x="1054324" y="2969777"/>
              <a:ext cx="1404726" cy="444994"/>
            </a:xfrm>
            <a:prstGeom prst="rect">
              <a:avLst/>
            </a:prstGeom>
            <a:noFill/>
          </p:spPr>
          <p:txBody>
            <a:bodyPr wrap="square" lIns="0" rIns="0" rtlCol="0">
              <a:spAutoFit/>
            </a:bodyPr>
            <a:lstStyle/>
            <a:p>
              <a:pPr algn="ctr">
                <a:lnSpc>
                  <a:spcPts val="900"/>
                </a:lnSpc>
              </a:pPr>
              <a:r>
                <a:rPr kumimoji="1" lang="en-US" altLang="ja-JP" sz="1000" b="1" dirty="0" smtClean="0">
                  <a:solidFill>
                    <a:schemeClr val="tx2">
                      <a:lumMod val="75000"/>
                    </a:schemeClr>
                  </a:solidFill>
                  <a:latin typeface="Arial" pitchFamily="34" charset="0"/>
                  <a:cs typeface="Arial" pitchFamily="34" charset="0"/>
                </a:rPr>
                <a:t>Software for setting discharge parameter</a:t>
              </a:r>
            </a:p>
            <a:p>
              <a:pPr algn="ctr">
                <a:lnSpc>
                  <a:spcPts val="900"/>
                </a:lnSpc>
              </a:pPr>
              <a:r>
                <a:rPr lang="en-US" altLang="ja-JP" sz="1000" b="1" dirty="0" smtClean="0">
                  <a:solidFill>
                    <a:schemeClr val="tx2">
                      <a:lumMod val="75000"/>
                    </a:schemeClr>
                  </a:solidFill>
                  <a:latin typeface="Arial" pitchFamily="34" charset="0"/>
                  <a:cs typeface="Arial" pitchFamily="34" charset="0"/>
                </a:rPr>
                <a:t>(Java Applet</a:t>
              </a:r>
              <a:r>
                <a:rPr lang="en-US" altLang="ja-JP" sz="1000" b="1" dirty="0" smtClean="0">
                  <a:latin typeface="Arial" pitchFamily="34" charset="0"/>
                  <a:cs typeface="Arial" pitchFamily="34" charset="0"/>
                </a:rPr>
                <a:t>)</a:t>
              </a:r>
              <a:endParaRPr kumimoji="1" lang="ja-JP" altLang="en-US" sz="1000" b="1" dirty="0">
                <a:latin typeface="Arial" pitchFamily="34" charset="0"/>
                <a:cs typeface="Arial" pitchFamily="34" charset="0"/>
              </a:endParaRPr>
            </a:p>
          </p:txBody>
        </p:sp>
        <p:sp>
          <p:nvSpPr>
            <p:cNvPr id="107" name="角丸四角形 106"/>
            <p:cNvSpPr/>
            <p:nvPr/>
          </p:nvSpPr>
          <p:spPr>
            <a:xfrm>
              <a:off x="1139577" y="4287624"/>
              <a:ext cx="1260224" cy="450714"/>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00"/>
                </a:lnSpc>
              </a:pPr>
              <a:r>
                <a:rPr lang="en-US" altLang="ja-JP" sz="1000" dirty="0" smtClean="0">
                  <a:solidFill>
                    <a:schemeClr val="tx2">
                      <a:lumMod val="75000"/>
                    </a:schemeClr>
                  </a:solidFill>
                  <a:latin typeface="Arial" pitchFamily="34" charset="0"/>
                  <a:cs typeface="Arial" pitchFamily="34" charset="0"/>
                </a:rPr>
                <a:t>The user changes discharge parameters</a:t>
              </a:r>
              <a:endParaRPr kumimoji="1" lang="ja-JP" altLang="en-US" sz="1000" dirty="0">
                <a:solidFill>
                  <a:schemeClr val="tx2">
                    <a:lumMod val="75000"/>
                  </a:schemeClr>
                </a:solidFill>
                <a:latin typeface="Arial" pitchFamily="34" charset="0"/>
                <a:cs typeface="Arial" pitchFamily="34" charset="0"/>
              </a:endParaRPr>
            </a:p>
          </p:txBody>
        </p:sp>
        <p:sp>
          <p:nvSpPr>
            <p:cNvPr id="108" name="角丸四角形 107"/>
            <p:cNvSpPr/>
            <p:nvPr/>
          </p:nvSpPr>
          <p:spPr>
            <a:xfrm>
              <a:off x="1139577" y="5523381"/>
              <a:ext cx="1319473" cy="430981"/>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00"/>
                </a:lnSpc>
              </a:pPr>
              <a:r>
                <a:rPr lang="en-US" altLang="ja-JP" sz="1000" dirty="0" smtClean="0">
                  <a:solidFill>
                    <a:schemeClr val="tx2">
                      <a:lumMod val="75000"/>
                    </a:schemeClr>
                  </a:solidFill>
                  <a:latin typeface="Arial" pitchFamily="34" charset="0"/>
                  <a:cs typeface="Arial" pitchFamily="34" charset="0"/>
                </a:rPr>
                <a:t>Updated discharge parameters are shown</a:t>
              </a:r>
              <a:endParaRPr kumimoji="1" lang="ja-JP" altLang="en-US" sz="1000" dirty="0">
                <a:solidFill>
                  <a:schemeClr val="tx2">
                    <a:lumMod val="75000"/>
                  </a:schemeClr>
                </a:solidFill>
                <a:latin typeface="Arial" pitchFamily="34" charset="0"/>
                <a:cs typeface="Arial" pitchFamily="34" charset="0"/>
              </a:endParaRPr>
            </a:p>
          </p:txBody>
        </p:sp>
        <p:sp>
          <p:nvSpPr>
            <p:cNvPr id="109" name="角丸四角形 108"/>
            <p:cNvSpPr/>
            <p:nvPr/>
          </p:nvSpPr>
          <p:spPr>
            <a:xfrm>
              <a:off x="1094260" y="3471801"/>
              <a:ext cx="1281580" cy="442030"/>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00"/>
                </a:lnSpc>
              </a:pPr>
              <a:r>
                <a:rPr lang="en-US" altLang="ja-JP" sz="1000" dirty="0" smtClean="0">
                  <a:solidFill>
                    <a:schemeClr val="tx2">
                      <a:lumMod val="75000"/>
                    </a:schemeClr>
                  </a:solidFill>
                  <a:latin typeface="Arial" pitchFamily="34" charset="0"/>
                  <a:cs typeface="Arial" pitchFamily="34" charset="0"/>
                </a:rPr>
                <a:t>Current discharge parameters are shown</a:t>
              </a:r>
              <a:endParaRPr kumimoji="1" lang="ja-JP" altLang="en-US" sz="1000" dirty="0">
                <a:solidFill>
                  <a:schemeClr val="tx2">
                    <a:lumMod val="75000"/>
                  </a:schemeClr>
                </a:solidFill>
                <a:latin typeface="Arial" pitchFamily="34" charset="0"/>
                <a:cs typeface="Arial" pitchFamily="34" charset="0"/>
              </a:endParaRPr>
            </a:p>
          </p:txBody>
        </p:sp>
        <p:sp>
          <p:nvSpPr>
            <p:cNvPr id="110" name="正方形/長方形 109"/>
            <p:cNvSpPr/>
            <p:nvPr/>
          </p:nvSpPr>
          <p:spPr>
            <a:xfrm>
              <a:off x="4524375" y="2969777"/>
              <a:ext cx="1504950" cy="3191748"/>
            </a:xfrm>
            <a:prstGeom prst="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4573729" y="2969777"/>
              <a:ext cx="1404726" cy="444994"/>
            </a:xfrm>
            <a:prstGeom prst="rect">
              <a:avLst/>
            </a:prstGeom>
            <a:noFill/>
          </p:spPr>
          <p:txBody>
            <a:bodyPr wrap="square" rtlCol="0">
              <a:spAutoFit/>
            </a:bodyPr>
            <a:lstStyle/>
            <a:p>
              <a:pPr algn="ctr">
                <a:lnSpc>
                  <a:spcPts val="900"/>
                </a:lnSpc>
              </a:pPr>
              <a:r>
                <a:rPr kumimoji="1" lang="en-US" altLang="ja-JP" sz="1000" b="1" dirty="0" smtClean="0">
                  <a:solidFill>
                    <a:schemeClr val="tx2">
                      <a:lumMod val="75000"/>
                    </a:schemeClr>
                  </a:solidFill>
                  <a:latin typeface="Arial" pitchFamily="34" charset="0"/>
                  <a:cs typeface="Arial" pitchFamily="34" charset="0"/>
                </a:rPr>
                <a:t>Server process for setting discharge parameter</a:t>
              </a:r>
              <a:endParaRPr kumimoji="1" lang="ja-JP" altLang="en-US" sz="1000" b="1" dirty="0">
                <a:latin typeface="Arial" pitchFamily="34" charset="0"/>
                <a:cs typeface="Arial" pitchFamily="34" charset="0"/>
              </a:endParaRPr>
            </a:p>
          </p:txBody>
        </p:sp>
        <p:sp>
          <p:nvSpPr>
            <p:cNvPr id="112" name="角丸四角形 111"/>
            <p:cNvSpPr/>
            <p:nvPr/>
          </p:nvSpPr>
          <p:spPr>
            <a:xfrm>
              <a:off x="4716100" y="4287624"/>
              <a:ext cx="1091510" cy="450714"/>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00"/>
                </a:lnSpc>
              </a:pPr>
              <a:r>
                <a:rPr lang="en-US" altLang="ja-JP" sz="1000" dirty="0" smtClean="0">
                  <a:solidFill>
                    <a:schemeClr val="tx2">
                      <a:lumMod val="75000"/>
                    </a:schemeClr>
                  </a:solidFill>
                  <a:latin typeface="Arial" pitchFamily="34" charset="0"/>
                  <a:cs typeface="Arial" pitchFamily="34" charset="0"/>
                </a:rPr>
                <a:t>The change is received and written to a file</a:t>
              </a:r>
              <a:endParaRPr kumimoji="1" lang="ja-JP" altLang="en-US" sz="1000" dirty="0">
                <a:solidFill>
                  <a:schemeClr val="tx2">
                    <a:lumMod val="75000"/>
                  </a:schemeClr>
                </a:solidFill>
                <a:latin typeface="Arial" pitchFamily="34" charset="0"/>
                <a:cs typeface="Arial" pitchFamily="34" charset="0"/>
              </a:endParaRPr>
            </a:p>
          </p:txBody>
        </p:sp>
        <p:sp>
          <p:nvSpPr>
            <p:cNvPr id="113" name="角丸四角形 112"/>
            <p:cNvSpPr/>
            <p:nvPr/>
          </p:nvSpPr>
          <p:spPr>
            <a:xfrm>
              <a:off x="4716100" y="5523381"/>
              <a:ext cx="1091510" cy="430981"/>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00"/>
                </a:lnSpc>
              </a:pPr>
              <a:r>
                <a:rPr lang="en-US" altLang="ja-JP" sz="1000" dirty="0" smtClean="0">
                  <a:solidFill>
                    <a:schemeClr val="tx2">
                      <a:lumMod val="75000"/>
                    </a:schemeClr>
                  </a:solidFill>
                  <a:latin typeface="Arial" pitchFamily="34" charset="0"/>
                  <a:cs typeface="Arial" pitchFamily="34" charset="0"/>
                </a:rPr>
                <a:t>Make display information</a:t>
              </a:r>
              <a:endParaRPr lang="ja-JP" altLang="en-US" sz="1000" dirty="0">
                <a:solidFill>
                  <a:schemeClr val="tx2">
                    <a:lumMod val="75000"/>
                  </a:schemeClr>
                </a:solidFill>
                <a:latin typeface="Arial" pitchFamily="34" charset="0"/>
                <a:cs typeface="Arial" pitchFamily="34" charset="0"/>
              </a:endParaRPr>
            </a:p>
          </p:txBody>
        </p:sp>
        <p:sp>
          <p:nvSpPr>
            <p:cNvPr id="114" name="角丸四角形 113"/>
            <p:cNvSpPr/>
            <p:nvPr/>
          </p:nvSpPr>
          <p:spPr>
            <a:xfrm>
              <a:off x="4716100" y="3471801"/>
              <a:ext cx="1091510" cy="442030"/>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00"/>
                </a:lnSpc>
              </a:pPr>
              <a:r>
                <a:rPr lang="en-US" altLang="ja-JP" sz="1000" dirty="0">
                  <a:solidFill>
                    <a:schemeClr val="tx2">
                      <a:lumMod val="75000"/>
                    </a:schemeClr>
                  </a:solidFill>
                  <a:latin typeface="Arial" pitchFamily="34" charset="0"/>
                  <a:cs typeface="Arial" pitchFamily="34" charset="0"/>
                </a:rPr>
                <a:t>Make display information</a:t>
              </a:r>
              <a:endParaRPr lang="ja-JP" altLang="en-US" sz="1000" dirty="0">
                <a:solidFill>
                  <a:schemeClr val="tx2">
                    <a:lumMod val="75000"/>
                  </a:schemeClr>
                </a:solidFill>
                <a:latin typeface="Arial" pitchFamily="34" charset="0"/>
                <a:cs typeface="Arial" pitchFamily="34" charset="0"/>
              </a:endParaRPr>
            </a:p>
          </p:txBody>
        </p:sp>
        <p:sp>
          <p:nvSpPr>
            <p:cNvPr id="115" name="角丸四角形 114"/>
            <p:cNvSpPr/>
            <p:nvPr/>
          </p:nvSpPr>
          <p:spPr>
            <a:xfrm>
              <a:off x="4716100" y="4905213"/>
              <a:ext cx="1091510" cy="450714"/>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00"/>
                </a:lnSpc>
              </a:pPr>
              <a:r>
                <a:rPr lang="en-US" altLang="ja-JP" sz="1000" dirty="0" smtClean="0">
                  <a:solidFill>
                    <a:schemeClr val="tx2">
                      <a:lumMod val="75000"/>
                    </a:schemeClr>
                  </a:solidFill>
                  <a:latin typeface="Arial" pitchFamily="34" charset="0"/>
                  <a:cs typeface="Arial" pitchFamily="34" charset="0"/>
                </a:rPr>
                <a:t>Changed discharge parameters are validated</a:t>
              </a:r>
              <a:endParaRPr kumimoji="1" lang="ja-JP" altLang="en-US" sz="1000" dirty="0">
                <a:solidFill>
                  <a:schemeClr val="tx2">
                    <a:lumMod val="75000"/>
                  </a:schemeClr>
                </a:solidFill>
                <a:latin typeface="Arial" pitchFamily="34" charset="0"/>
                <a:cs typeface="Arial" pitchFamily="34" charset="0"/>
              </a:endParaRPr>
            </a:p>
          </p:txBody>
        </p:sp>
        <p:sp>
          <p:nvSpPr>
            <p:cNvPr id="116" name="テキスト ボックス 115"/>
            <p:cNvSpPr txBox="1"/>
            <p:nvPr/>
          </p:nvSpPr>
          <p:spPr>
            <a:xfrm>
              <a:off x="2800738" y="4292920"/>
              <a:ext cx="1553203" cy="397545"/>
            </a:xfrm>
            <a:prstGeom prst="rect">
              <a:avLst/>
            </a:prstGeom>
            <a:noFill/>
          </p:spPr>
          <p:txBody>
            <a:bodyPr wrap="square" rtlCol="0">
              <a:spAutoFit/>
            </a:bodyPr>
            <a:lstStyle/>
            <a:p>
              <a:pPr algn="ctr">
                <a:lnSpc>
                  <a:spcPts val="1200"/>
                </a:lnSpc>
              </a:pPr>
              <a:r>
                <a:rPr kumimoji="1" lang="en-US" altLang="ja-JP" sz="900" dirty="0" smtClean="0">
                  <a:solidFill>
                    <a:schemeClr val="tx2">
                      <a:lumMod val="75000"/>
                    </a:schemeClr>
                  </a:solidFill>
                  <a:latin typeface="Arial" pitchFamily="34" charset="0"/>
                  <a:cs typeface="Arial" pitchFamily="34" charset="0"/>
                </a:rPr>
                <a:t>Request for changing discharge parameters</a:t>
              </a:r>
            </a:p>
          </p:txBody>
        </p:sp>
        <p:sp>
          <p:nvSpPr>
            <p:cNvPr id="118" name="テキスト ボックス 117"/>
            <p:cNvSpPr txBox="1"/>
            <p:nvPr/>
          </p:nvSpPr>
          <p:spPr>
            <a:xfrm>
              <a:off x="2670436" y="3251326"/>
              <a:ext cx="1683505" cy="478764"/>
            </a:xfrm>
            <a:prstGeom prst="rect">
              <a:avLst/>
            </a:prstGeom>
            <a:noFill/>
          </p:spPr>
          <p:txBody>
            <a:bodyPr wrap="square" rtlCol="0">
              <a:spAutoFit/>
            </a:bodyPr>
            <a:lstStyle/>
            <a:p>
              <a:pPr algn="ctr">
                <a:lnSpc>
                  <a:spcPts val="1000"/>
                </a:lnSpc>
              </a:pPr>
              <a:r>
                <a:rPr lang="en-US" altLang="ja-JP" sz="900" dirty="0" smtClean="0">
                  <a:solidFill>
                    <a:schemeClr val="tx2">
                      <a:lumMod val="75000"/>
                    </a:schemeClr>
                  </a:solidFill>
                  <a:latin typeface="Arial" pitchFamily="34" charset="0"/>
                  <a:cs typeface="Arial" pitchFamily="34" charset="0"/>
                </a:rPr>
                <a:t>Discharge parameter</a:t>
              </a:r>
              <a:endParaRPr lang="ja-JP" altLang="en-US" sz="900" dirty="0" smtClean="0">
                <a:solidFill>
                  <a:schemeClr val="tx2">
                    <a:lumMod val="75000"/>
                  </a:schemeClr>
                </a:solidFill>
                <a:latin typeface="Arial" pitchFamily="34" charset="0"/>
                <a:cs typeface="Arial" pitchFamily="34" charset="0"/>
              </a:endParaRPr>
            </a:p>
            <a:p>
              <a:pPr algn="ctr">
                <a:lnSpc>
                  <a:spcPts val="1000"/>
                </a:lnSpc>
              </a:pPr>
              <a:r>
                <a:rPr lang="en-US" altLang="ja-JP" sz="900" dirty="0" smtClean="0">
                  <a:solidFill>
                    <a:schemeClr val="tx2">
                      <a:lumMod val="75000"/>
                    </a:schemeClr>
                  </a:solidFill>
                  <a:latin typeface="Arial" pitchFamily="34" charset="0"/>
                  <a:cs typeface="Arial" pitchFamily="34" charset="0"/>
                </a:rPr>
                <a:t>and display format information</a:t>
              </a:r>
            </a:p>
          </p:txBody>
        </p:sp>
        <p:cxnSp>
          <p:nvCxnSpPr>
            <p:cNvPr id="119" name="直線矢印コネクタ 118"/>
            <p:cNvCxnSpPr/>
            <p:nvPr/>
          </p:nvCxnSpPr>
          <p:spPr>
            <a:xfrm flipH="1">
              <a:off x="2399801" y="3698340"/>
              <a:ext cx="2316299" cy="963"/>
            </a:xfrm>
            <a:prstGeom prst="straightConnector1">
              <a:avLst/>
            </a:prstGeom>
            <a:ln w="19050">
              <a:solidFill>
                <a:schemeClr val="tx2">
                  <a:lumMod val="75000"/>
                </a:schemeClr>
              </a:solidFill>
              <a:prstDash val="dashDot"/>
              <a:tailEnd type="arrow"/>
            </a:ln>
            <a:effectLst/>
          </p:spPr>
          <p:style>
            <a:lnRef idx="2">
              <a:schemeClr val="accent1"/>
            </a:lnRef>
            <a:fillRef idx="0">
              <a:schemeClr val="accent1"/>
            </a:fillRef>
            <a:effectRef idx="1">
              <a:schemeClr val="accent1"/>
            </a:effectRef>
            <a:fontRef idx="minor">
              <a:schemeClr val="tx1"/>
            </a:fontRef>
          </p:style>
        </p:cxnSp>
        <p:sp>
          <p:nvSpPr>
            <p:cNvPr id="120" name="フローチャート : 記憶データ 119"/>
            <p:cNvSpPr/>
            <p:nvPr/>
          </p:nvSpPr>
          <p:spPr>
            <a:xfrm>
              <a:off x="7138301" y="3367771"/>
              <a:ext cx="1073002" cy="621093"/>
            </a:xfrm>
            <a:prstGeom prst="flowChartOnlineStorage">
              <a:avLst/>
            </a:prstGeom>
            <a:solidFill>
              <a:schemeClr val="bg1"/>
            </a:solid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r>
                <a:rPr lang="en-US" altLang="ja-JP" sz="1000" dirty="0" smtClean="0">
                  <a:solidFill>
                    <a:schemeClr val="tx2">
                      <a:lumMod val="75000"/>
                    </a:schemeClr>
                  </a:solidFill>
                  <a:latin typeface="Arial" pitchFamily="34" charset="0"/>
                  <a:cs typeface="Arial" pitchFamily="34" charset="0"/>
                </a:rPr>
                <a:t>Discharge Parameter File</a:t>
              </a:r>
              <a:endParaRPr kumimoji="1" lang="ja-JP" altLang="en-US" sz="1000" dirty="0">
                <a:solidFill>
                  <a:schemeClr val="tx2">
                    <a:lumMod val="75000"/>
                  </a:schemeClr>
                </a:solidFill>
                <a:latin typeface="Arial" pitchFamily="34" charset="0"/>
                <a:cs typeface="Arial" pitchFamily="34" charset="0"/>
              </a:endParaRPr>
            </a:p>
          </p:txBody>
        </p:sp>
        <p:sp>
          <p:nvSpPr>
            <p:cNvPr id="121" name="フローチャート : 記憶データ 120"/>
            <p:cNvSpPr/>
            <p:nvPr/>
          </p:nvSpPr>
          <p:spPr>
            <a:xfrm>
              <a:off x="7969272" y="2953322"/>
              <a:ext cx="1073002" cy="621093"/>
            </a:xfrm>
            <a:prstGeom prst="flowChartOnlineStorage">
              <a:avLst/>
            </a:prstGeom>
            <a:solidFill>
              <a:schemeClr val="bg1"/>
            </a:solid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36000" rtlCol="0" anchor="ctr"/>
            <a:lstStyle/>
            <a:p>
              <a:r>
                <a:rPr lang="en-US" altLang="ja-JP" sz="1000" dirty="0" smtClean="0">
                  <a:solidFill>
                    <a:schemeClr val="tx2">
                      <a:lumMod val="75000"/>
                    </a:schemeClr>
                  </a:solidFill>
                  <a:latin typeface="Arial" pitchFamily="34" charset="0"/>
                  <a:cs typeface="Arial" pitchFamily="34" charset="0"/>
                </a:rPr>
                <a:t>Display format Information File</a:t>
              </a:r>
              <a:endParaRPr kumimoji="1" lang="ja-JP" altLang="en-US" sz="1000" dirty="0">
                <a:solidFill>
                  <a:schemeClr val="tx2">
                    <a:lumMod val="75000"/>
                  </a:schemeClr>
                </a:solidFill>
                <a:latin typeface="Arial" pitchFamily="34" charset="0"/>
                <a:cs typeface="Arial" pitchFamily="34" charset="0"/>
              </a:endParaRPr>
            </a:p>
          </p:txBody>
        </p:sp>
        <p:sp>
          <p:nvSpPr>
            <p:cNvPr id="122" name="テキスト ボックス 121"/>
            <p:cNvSpPr txBox="1"/>
            <p:nvPr/>
          </p:nvSpPr>
          <p:spPr>
            <a:xfrm>
              <a:off x="8378762" y="3576722"/>
              <a:ext cx="1057339" cy="323165"/>
            </a:xfrm>
            <a:prstGeom prst="rect">
              <a:avLst/>
            </a:prstGeom>
            <a:noFill/>
          </p:spPr>
          <p:txBody>
            <a:bodyPr wrap="square" rtlCol="0">
              <a:spAutoFit/>
            </a:bodyPr>
            <a:lstStyle/>
            <a:p>
              <a:pPr>
                <a:lnSpc>
                  <a:spcPts val="900"/>
                </a:lnSpc>
                <a:buFont typeface="Arial" pitchFamily="34" charset="0"/>
                <a:buChar char="•"/>
              </a:pPr>
              <a:r>
                <a:rPr kumimoji="1" lang="en-US" altLang="ja-JP" sz="800" dirty="0" smtClean="0">
                  <a:solidFill>
                    <a:schemeClr val="tx2">
                      <a:lumMod val="75000"/>
                    </a:schemeClr>
                  </a:solidFill>
                  <a:latin typeface="Arial" pitchFamily="34" charset="0"/>
                  <a:cs typeface="Arial" pitchFamily="34" charset="0"/>
                </a:rPr>
                <a:t>Page structure</a:t>
              </a:r>
            </a:p>
            <a:p>
              <a:pPr>
                <a:lnSpc>
                  <a:spcPts val="900"/>
                </a:lnSpc>
                <a:buFont typeface="Arial" pitchFamily="34" charset="0"/>
                <a:buChar char="•"/>
              </a:pPr>
              <a:r>
                <a:rPr lang="en-US" altLang="ja-JP" sz="800" dirty="0" smtClean="0">
                  <a:solidFill>
                    <a:schemeClr val="tx2">
                      <a:lumMod val="75000"/>
                    </a:schemeClr>
                  </a:solidFill>
                  <a:latin typeface="Arial" pitchFamily="34" charset="0"/>
                  <a:cs typeface="Arial" pitchFamily="34" charset="0"/>
                </a:rPr>
                <a:t>Position x, y etc.</a:t>
              </a:r>
              <a:endParaRPr kumimoji="1" lang="ja-JP" altLang="en-US" sz="800" dirty="0">
                <a:latin typeface="Arial" pitchFamily="34" charset="0"/>
                <a:cs typeface="Arial" pitchFamily="34" charset="0"/>
              </a:endParaRPr>
            </a:p>
          </p:txBody>
        </p:sp>
        <p:cxnSp>
          <p:nvCxnSpPr>
            <p:cNvPr id="123" name="直線矢印コネクタ 122"/>
            <p:cNvCxnSpPr>
              <a:endCxn id="114" idx="3"/>
            </p:cNvCxnSpPr>
            <p:nvPr/>
          </p:nvCxnSpPr>
          <p:spPr>
            <a:xfrm flipH="1" flipV="1">
              <a:off x="5807610" y="3692816"/>
              <a:ext cx="1330693" cy="5524"/>
            </a:xfrm>
            <a:prstGeom prst="straightConnector1">
              <a:avLst/>
            </a:prstGeom>
            <a:ln w="19050">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4" name="カギ線コネクタ 123"/>
            <p:cNvCxnSpPr>
              <a:stCxn id="121" idx="1"/>
            </p:cNvCxnSpPr>
            <p:nvPr/>
          </p:nvCxnSpPr>
          <p:spPr>
            <a:xfrm rot="10800000" flipV="1">
              <a:off x="6981844" y="3263869"/>
              <a:ext cx="987430" cy="435434"/>
            </a:xfrm>
            <a:prstGeom prst="bentConnector3">
              <a:avLst>
                <a:gd name="adj1" fmla="val 100044"/>
              </a:avLst>
            </a:prstGeom>
            <a:ln w="19050">
              <a:solidFill>
                <a:schemeClr val="tx2">
                  <a:lumMod val="75000"/>
                </a:schemeClr>
              </a:solidFill>
              <a:bevel/>
            </a:ln>
            <a:effectLst/>
          </p:spPr>
          <p:style>
            <a:lnRef idx="2">
              <a:schemeClr val="accent1"/>
            </a:lnRef>
            <a:fillRef idx="0">
              <a:schemeClr val="accent1"/>
            </a:fillRef>
            <a:effectRef idx="1">
              <a:schemeClr val="accent1"/>
            </a:effectRef>
            <a:fontRef idx="minor">
              <a:schemeClr val="tx1"/>
            </a:fontRef>
          </p:style>
        </p:cxnSp>
        <p:cxnSp>
          <p:nvCxnSpPr>
            <p:cNvPr id="125" name="カギ線コネクタ 124"/>
            <p:cNvCxnSpPr>
              <a:stCxn id="112" idx="3"/>
            </p:cNvCxnSpPr>
            <p:nvPr/>
          </p:nvCxnSpPr>
          <p:spPr>
            <a:xfrm flipV="1">
              <a:off x="5807610" y="3988864"/>
              <a:ext cx="1588542" cy="524118"/>
            </a:xfrm>
            <a:prstGeom prst="bentConnector3">
              <a:avLst>
                <a:gd name="adj1" fmla="val 99994"/>
              </a:avLst>
            </a:prstGeom>
            <a:ln w="19050">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26" name="下矢印 125"/>
            <p:cNvSpPr/>
            <p:nvPr/>
          </p:nvSpPr>
          <p:spPr>
            <a:xfrm>
              <a:off x="5135620" y="4728288"/>
              <a:ext cx="216720" cy="224460"/>
            </a:xfrm>
            <a:prstGeom prst="down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7" name="下矢印 126"/>
            <p:cNvSpPr/>
            <p:nvPr/>
          </p:nvSpPr>
          <p:spPr>
            <a:xfrm>
              <a:off x="5135620" y="5355926"/>
              <a:ext cx="216720" cy="224460"/>
            </a:xfrm>
            <a:prstGeom prst="down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8" name="カギ線コネクタ 127"/>
            <p:cNvCxnSpPr/>
            <p:nvPr/>
          </p:nvCxnSpPr>
          <p:spPr>
            <a:xfrm flipV="1">
              <a:off x="5807614" y="3988864"/>
              <a:ext cx="1970911" cy="1266811"/>
            </a:xfrm>
            <a:prstGeom prst="bentConnector3">
              <a:avLst>
                <a:gd name="adj1" fmla="val 100016"/>
              </a:avLst>
            </a:prstGeom>
            <a:ln w="19050">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9" name="カギ線コネクタ 128"/>
            <p:cNvCxnSpPr/>
            <p:nvPr/>
          </p:nvCxnSpPr>
          <p:spPr>
            <a:xfrm rot="10800000" flipV="1">
              <a:off x="5807620" y="3988865"/>
              <a:ext cx="1769215" cy="1056932"/>
            </a:xfrm>
            <a:prstGeom prst="bentConnector3">
              <a:avLst>
                <a:gd name="adj1" fmla="val -160"/>
              </a:avLst>
            </a:prstGeom>
            <a:ln w="19050">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0" name="カギ線コネクタ 129"/>
            <p:cNvCxnSpPr/>
            <p:nvPr/>
          </p:nvCxnSpPr>
          <p:spPr>
            <a:xfrm rot="10800000" flipV="1">
              <a:off x="5807615" y="3988866"/>
              <a:ext cx="2161658" cy="1770762"/>
            </a:xfrm>
            <a:prstGeom prst="bentConnector3">
              <a:avLst>
                <a:gd name="adj1" fmla="val 82"/>
              </a:avLst>
            </a:prstGeom>
            <a:ln w="19050">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1" name="カギ線コネクタ 130"/>
            <p:cNvCxnSpPr/>
            <p:nvPr/>
          </p:nvCxnSpPr>
          <p:spPr>
            <a:xfrm rot="5400000">
              <a:off x="7098372" y="4453727"/>
              <a:ext cx="2175651" cy="442210"/>
            </a:xfrm>
            <a:prstGeom prst="bentConnector3">
              <a:avLst>
                <a:gd name="adj1" fmla="val 99862"/>
              </a:avLst>
            </a:prstGeom>
            <a:ln w="19050">
              <a:solidFill>
                <a:schemeClr val="tx2">
                  <a:lumMod val="75000"/>
                </a:schemeClr>
              </a:solidFill>
              <a:bevel/>
            </a:ln>
            <a:effectLst/>
          </p:spPr>
          <p:style>
            <a:lnRef idx="2">
              <a:schemeClr val="accent1"/>
            </a:lnRef>
            <a:fillRef idx="0">
              <a:schemeClr val="accent1"/>
            </a:fillRef>
            <a:effectRef idx="1">
              <a:schemeClr val="accent1"/>
            </a:effectRef>
            <a:fontRef idx="minor">
              <a:schemeClr val="tx1"/>
            </a:fontRef>
          </p:style>
        </p:cxnSp>
        <p:sp>
          <p:nvSpPr>
            <p:cNvPr id="132" name="テキスト ボックス 131"/>
            <p:cNvSpPr txBox="1"/>
            <p:nvPr/>
          </p:nvSpPr>
          <p:spPr>
            <a:xfrm>
              <a:off x="5957417" y="3283110"/>
              <a:ext cx="1042075" cy="502022"/>
            </a:xfrm>
            <a:prstGeom prst="rect">
              <a:avLst/>
            </a:prstGeom>
            <a:noFill/>
          </p:spPr>
          <p:txBody>
            <a:bodyPr wrap="square" rtlCol="0">
              <a:spAutoFit/>
            </a:bodyPr>
            <a:lstStyle/>
            <a:p>
              <a:pPr algn="ctr">
                <a:lnSpc>
                  <a:spcPts val="900"/>
                </a:lnSpc>
              </a:pPr>
              <a:r>
                <a:rPr lang="en-US" altLang="ja-JP" sz="800" dirty="0" smtClean="0">
                  <a:solidFill>
                    <a:schemeClr val="tx2">
                      <a:lumMod val="75000"/>
                    </a:schemeClr>
                  </a:solidFill>
                  <a:latin typeface="Arial" pitchFamily="34" charset="0"/>
                  <a:cs typeface="Arial" pitchFamily="34" charset="0"/>
                </a:rPr>
                <a:t>Read displaying parameter &amp; information</a:t>
              </a:r>
            </a:p>
          </p:txBody>
        </p:sp>
        <p:sp>
          <p:nvSpPr>
            <p:cNvPr id="133" name="テキスト ボックス 132"/>
            <p:cNvSpPr txBox="1"/>
            <p:nvPr/>
          </p:nvSpPr>
          <p:spPr>
            <a:xfrm>
              <a:off x="5955449" y="4182807"/>
              <a:ext cx="1366749" cy="338554"/>
            </a:xfrm>
            <a:prstGeom prst="rect">
              <a:avLst/>
            </a:prstGeom>
            <a:noFill/>
          </p:spPr>
          <p:txBody>
            <a:bodyPr wrap="square" rtlCol="0">
              <a:spAutoFit/>
            </a:bodyPr>
            <a:lstStyle/>
            <a:p>
              <a:pPr algn="ctr">
                <a:lnSpc>
                  <a:spcPts val="1000"/>
                </a:lnSpc>
              </a:pPr>
              <a:r>
                <a:rPr lang="en-US" altLang="ja-JP" sz="800" dirty="0" smtClean="0">
                  <a:solidFill>
                    <a:schemeClr val="tx2">
                      <a:lumMod val="75000"/>
                    </a:schemeClr>
                  </a:solidFill>
                  <a:latin typeface="Arial" pitchFamily="34" charset="0"/>
                  <a:cs typeface="Arial" pitchFamily="34" charset="0"/>
                </a:rPr>
                <a:t>Write changed discharge parameter</a:t>
              </a:r>
            </a:p>
          </p:txBody>
        </p:sp>
        <p:sp>
          <p:nvSpPr>
            <p:cNvPr id="134" name="テキスト ボックス 133"/>
            <p:cNvSpPr txBox="1"/>
            <p:nvPr/>
          </p:nvSpPr>
          <p:spPr>
            <a:xfrm>
              <a:off x="6007560" y="4728408"/>
              <a:ext cx="1366749" cy="399269"/>
            </a:xfrm>
            <a:prstGeom prst="rect">
              <a:avLst/>
            </a:prstGeom>
            <a:noFill/>
          </p:spPr>
          <p:txBody>
            <a:bodyPr wrap="square" rtlCol="0">
              <a:spAutoFit/>
            </a:bodyPr>
            <a:lstStyle/>
            <a:p>
              <a:pPr algn="ctr">
                <a:lnSpc>
                  <a:spcPts val="1000"/>
                </a:lnSpc>
              </a:pPr>
              <a:r>
                <a:rPr lang="en-US" altLang="ja-JP" sz="800" dirty="0" smtClean="0">
                  <a:solidFill>
                    <a:schemeClr val="tx2">
                      <a:lumMod val="75000"/>
                    </a:schemeClr>
                  </a:solidFill>
                  <a:latin typeface="Arial" pitchFamily="34" charset="0"/>
                  <a:cs typeface="Arial" pitchFamily="34" charset="0"/>
                </a:rPr>
                <a:t>Read all discharge parameter</a:t>
              </a:r>
            </a:p>
          </p:txBody>
        </p:sp>
        <p:sp>
          <p:nvSpPr>
            <p:cNvPr id="135" name="テキスト ボックス 134"/>
            <p:cNvSpPr txBox="1"/>
            <p:nvPr/>
          </p:nvSpPr>
          <p:spPr>
            <a:xfrm>
              <a:off x="6081648" y="5233869"/>
              <a:ext cx="1366749" cy="338554"/>
            </a:xfrm>
            <a:prstGeom prst="rect">
              <a:avLst/>
            </a:prstGeom>
            <a:noFill/>
          </p:spPr>
          <p:txBody>
            <a:bodyPr wrap="square" rtlCol="0">
              <a:spAutoFit/>
            </a:bodyPr>
            <a:lstStyle/>
            <a:p>
              <a:pPr algn="ctr">
                <a:lnSpc>
                  <a:spcPts val="1000"/>
                </a:lnSpc>
              </a:pPr>
              <a:r>
                <a:rPr lang="en-US" altLang="ja-JP" sz="800" dirty="0" smtClean="0">
                  <a:latin typeface="Arial"/>
                </a:rPr>
                <a:t>Write validated result </a:t>
              </a:r>
              <a:r>
                <a:rPr lang="en-US" altLang="ja-JP" sz="800" dirty="0">
                  <a:latin typeface="Arial"/>
                </a:rPr>
                <a:t>to the </a:t>
              </a:r>
              <a:r>
                <a:rPr lang="en-US" altLang="ja-JP" sz="800" dirty="0" smtClean="0">
                  <a:latin typeface="Arial"/>
                </a:rPr>
                <a:t>file</a:t>
              </a:r>
              <a:endParaRPr lang="en-US" altLang="ja-JP" sz="800" dirty="0" smtClean="0">
                <a:solidFill>
                  <a:schemeClr val="tx2">
                    <a:lumMod val="75000"/>
                  </a:schemeClr>
                </a:solidFill>
                <a:latin typeface="Arial" pitchFamily="34" charset="0"/>
                <a:cs typeface="Arial" pitchFamily="34" charset="0"/>
              </a:endParaRPr>
            </a:p>
          </p:txBody>
        </p:sp>
        <p:sp>
          <p:nvSpPr>
            <p:cNvPr id="136" name="テキスト ボックス 135"/>
            <p:cNvSpPr txBox="1"/>
            <p:nvPr/>
          </p:nvSpPr>
          <p:spPr>
            <a:xfrm>
              <a:off x="6142155" y="5730554"/>
              <a:ext cx="1636370" cy="338554"/>
            </a:xfrm>
            <a:prstGeom prst="rect">
              <a:avLst/>
            </a:prstGeom>
            <a:noFill/>
          </p:spPr>
          <p:txBody>
            <a:bodyPr wrap="square" rtlCol="0">
              <a:spAutoFit/>
            </a:bodyPr>
            <a:lstStyle/>
            <a:p>
              <a:pPr algn="ctr">
                <a:lnSpc>
                  <a:spcPts val="1000"/>
                </a:lnSpc>
              </a:pPr>
              <a:r>
                <a:rPr lang="en-US" altLang="ja-JP" sz="800" dirty="0" smtClean="0">
                  <a:solidFill>
                    <a:schemeClr val="tx2">
                      <a:lumMod val="75000"/>
                    </a:schemeClr>
                  </a:solidFill>
                  <a:latin typeface="Arial" pitchFamily="34" charset="0"/>
                  <a:cs typeface="Arial" pitchFamily="34" charset="0"/>
                </a:rPr>
                <a:t>Read discharge parameters and display format information</a:t>
              </a:r>
            </a:p>
          </p:txBody>
        </p:sp>
        <p:sp>
          <p:nvSpPr>
            <p:cNvPr id="137" name="テキスト ボックス 136"/>
            <p:cNvSpPr txBox="1"/>
            <p:nvPr/>
          </p:nvSpPr>
          <p:spPr>
            <a:xfrm>
              <a:off x="1266397" y="3988226"/>
              <a:ext cx="3498928" cy="261667"/>
            </a:xfrm>
            <a:prstGeom prst="rect">
              <a:avLst/>
            </a:prstGeom>
            <a:solidFill>
              <a:schemeClr val="bg1"/>
            </a:solidFill>
          </p:spPr>
          <p:txBody>
            <a:bodyPr wrap="square" lIns="36000" rIns="36000" rtlCol="0">
              <a:noAutofit/>
            </a:bodyPr>
            <a:lstStyle/>
            <a:p>
              <a:pPr algn="ctr">
                <a:lnSpc>
                  <a:spcPts val="1200"/>
                </a:lnSpc>
              </a:pPr>
              <a:r>
                <a:rPr kumimoji="1" lang="en-US" altLang="ja-JP" sz="900" b="1" dirty="0" smtClean="0">
                  <a:solidFill>
                    <a:srgbClr val="FF0000"/>
                  </a:solidFill>
                  <a:latin typeface="Arial" pitchFamily="34" charset="0"/>
                  <a:cs typeface="Arial" pitchFamily="34" charset="0"/>
                </a:rPr>
                <a:t>Discharge parameters are verified each time they are changed.</a:t>
              </a:r>
              <a:endParaRPr kumimoji="1" lang="ja-JP" altLang="en-US" sz="900" b="1" dirty="0">
                <a:solidFill>
                  <a:srgbClr val="FF0000"/>
                </a:solidFill>
                <a:latin typeface="Arial" pitchFamily="34" charset="0"/>
                <a:cs typeface="Arial" pitchFamily="34" charset="0"/>
              </a:endParaRPr>
            </a:p>
          </p:txBody>
        </p:sp>
        <p:pic>
          <p:nvPicPr>
            <p:cNvPr id="138" name="Picture 3"/>
            <p:cNvPicPr>
              <a:picLocks noChangeAspect="1" noChangeArrowheads="1"/>
            </p:cNvPicPr>
            <p:nvPr/>
          </p:nvPicPr>
          <p:blipFill>
            <a:blip r:embed="rId5"/>
            <a:srcRect/>
            <a:stretch>
              <a:fillRect/>
            </a:stretch>
          </p:blipFill>
          <p:spPr bwMode="auto">
            <a:xfrm>
              <a:off x="257175" y="3738744"/>
              <a:ext cx="882402" cy="823446"/>
            </a:xfrm>
            <a:prstGeom prst="rect">
              <a:avLst/>
            </a:prstGeom>
            <a:noFill/>
            <a:ln w="9525">
              <a:noFill/>
              <a:miter lim="800000"/>
              <a:headEnd/>
              <a:tailEnd/>
            </a:ln>
          </p:spPr>
        </p:pic>
        <p:sp>
          <p:nvSpPr>
            <p:cNvPr id="139" name="テキスト ボックス 138"/>
            <p:cNvSpPr txBox="1"/>
            <p:nvPr/>
          </p:nvSpPr>
          <p:spPr>
            <a:xfrm>
              <a:off x="1054324" y="2713240"/>
              <a:ext cx="1404726" cy="237800"/>
            </a:xfrm>
            <a:prstGeom prst="rect">
              <a:avLst/>
            </a:prstGeom>
            <a:noFill/>
          </p:spPr>
          <p:txBody>
            <a:bodyPr wrap="square" rtlCol="0">
              <a:spAutoFit/>
            </a:bodyPr>
            <a:lstStyle/>
            <a:p>
              <a:pPr algn="ctr">
                <a:lnSpc>
                  <a:spcPts val="900"/>
                </a:lnSpc>
              </a:pPr>
              <a:r>
                <a:rPr kumimoji="1" lang="en-US" altLang="ja-JP" sz="1200" b="1" dirty="0" smtClean="0">
                  <a:latin typeface="Arial" pitchFamily="34" charset="0"/>
                  <a:cs typeface="Arial" pitchFamily="34" charset="0"/>
                </a:rPr>
                <a:t>HMPC</a:t>
              </a:r>
              <a:endParaRPr kumimoji="1" lang="ja-JP" altLang="en-US" sz="1200" b="1" dirty="0">
                <a:latin typeface="Arial" pitchFamily="34" charset="0"/>
                <a:cs typeface="Arial" pitchFamily="34" charset="0"/>
              </a:endParaRPr>
            </a:p>
          </p:txBody>
        </p:sp>
        <p:sp>
          <p:nvSpPr>
            <p:cNvPr id="140" name="テキスト ボックス 139"/>
            <p:cNvSpPr txBox="1"/>
            <p:nvPr/>
          </p:nvSpPr>
          <p:spPr>
            <a:xfrm>
              <a:off x="5239394" y="2718028"/>
              <a:ext cx="3094192" cy="237800"/>
            </a:xfrm>
            <a:prstGeom prst="rect">
              <a:avLst/>
            </a:prstGeom>
            <a:noFill/>
          </p:spPr>
          <p:txBody>
            <a:bodyPr wrap="square" rtlCol="0">
              <a:spAutoFit/>
            </a:bodyPr>
            <a:lstStyle/>
            <a:p>
              <a:pPr algn="ctr">
                <a:lnSpc>
                  <a:spcPts val="900"/>
                </a:lnSpc>
              </a:pPr>
              <a:r>
                <a:rPr kumimoji="1" lang="en-US" altLang="ja-JP" sz="1200" b="1" dirty="0" smtClean="0">
                  <a:latin typeface="Arial" pitchFamily="34" charset="0"/>
                  <a:cs typeface="Arial" pitchFamily="34" charset="0"/>
                </a:rPr>
                <a:t>Remote experiment server (RESV)</a:t>
              </a:r>
              <a:endParaRPr kumimoji="1" lang="ja-JP" altLang="en-US" sz="1200" b="1" dirty="0">
                <a:latin typeface="Arial" pitchFamily="34" charset="0"/>
                <a:cs typeface="Arial" pitchFamily="34" charset="0"/>
              </a:endParaRPr>
            </a:p>
          </p:txBody>
        </p:sp>
        <p:sp>
          <p:nvSpPr>
            <p:cNvPr id="141" name="テキスト ボックス 140"/>
            <p:cNvSpPr txBox="1"/>
            <p:nvPr/>
          </p:nvSpPr>
          <p:spPr>
            <a:xfrm>
              <a:off x="2743246" y="5440877"/>
              <a:ext cx="1650528" cy="607004"/>
            </a:xfrm>
            <a:prstGeom prst="rect">
              <a:avLst/>
            </a:prstGeom>
            <a:noFill/>
          </p:spPr>
          <p:txBody>
            <a:bodyPr wrap="square" rtlCol="0">
              <a:spAutoFit/>
            </a:bodyPr>
            <a:lstStyle/>
            <a:p>
              <a:pPr algn="ctr">
                <a:lnSpc>
                  <a:spcPts val="1000"/>
                </a:lnSpc>
              </a:pPr>
              <a:r>
                <a:rPr lang="en-US" altLang="ja-JP" sz="900" dirty="0" smtClean="0">
                  <a:solidFill>
                    <a:schemeClr val="tx2">
                      <a:lumMod val="75000"/>
                    </a:schemeClr>
                  </a:solidFill>
                  <a:latin typeface="Arial" pitchFamily="34" charset="0"/>
                  <a:cs typeface="Arial" pitchFamily="34" charset="0"/>
                </a:rPr>
                <a:t>Update discharge parameters</a:t>
              </a:r>
              <a:endParaRPr lang="ja-JP" altLang="en-US" sz="900" dirty="0" smtClean="0">
                <a:solidFill>
                  <a:schemeClr val="tx2">
                    <a:lumMod val="75000"/>
                  </a:schemeClr>
                </a:solidFill>
                <a:latin typeface="Arial" pitchFamily="34" charset="0"/>
                <a:cs typeface="Arial" pitchFamily="34" charset="0"/>
              </a:endParaRPr>
            </a:p>
            <a:p>
              <a:pPr algn="ctr">
                <a:lnSpc>
                  <a:spcPts val="1000"/>
                </a:lnSpc>
              </a:pPr>
              <a:r>
                <a:rPr lang="en-US" altLang="ja-JP" sz="900" dirty="0" smtClean="0">
                  <a:solidFill>
                    <a:schemeClr val="tx2">
                      <a:lumMod val="75000"/>
                    </a:schemeClr>
                  </a:solidFill>
                  <a:latin typeface="Arial" pitchFamily="34" charset="0"/>
                  <a:cs typeface="Arial" pitchFamily="34" charset="0"/>
                </a:rPr>
                <a:t>and display format information</a:t>
              </a:r>
            </a:p>
          </p:txBody>
        </p:sp>
        <p:cxnSp>
          <p:nvCxnSpPr>
            <p:cNvPr id="142" name="直線矢印コネクタ 141"/>
            <p:cNvCxnSpPr>
              <a:stCxn id="113" idx="1"/>
              <a:endCxn id="108" idx="3"/>
            </p:cNvCxnSpPr>
            <p:nvPr/>
          </p:nvCxnSpPr>
          <p:spPr>
            <a:xfrm flipH="1">
              <a:off x="2459050" y="5738872"/>
              <a:ext cx="2257050" cy="0"/>
            </a:xfrm>
            <a:prstGeom prst="straightConnector1">
              <a:avLst/>
            </a:prstGeom>
            <a:ln w="19050">
              <a:solidFill>
                <a:schemeClr val="tx2">
                  <a:lumMod val="75000"/>
                </a:schemeClr>
              </a:solidFill>
              <a:prstDash val="dashDot"/>
              <a:tailEnd type="arrow"/>
            </a:ln>
            <a:effectLst/>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07" idx="3"/>
              <a:endCxn id="112" idx="1"/>
            </p:cNvCxnSpPr>
            <p:nvPr/>
          </p:nvCxnSpPr>
          <p:spPr>
            <a:xfrm>
              <a:off x="2399801" y="4512981"/>
              <a:ext cx="2316299" cy="0"/>
            </a:xfrm>
            <a:prstGeom prst="straightConnector1">
              <a:avLst/>
            </a:prstGeom>
            <a:ln w="19050">
              <a:solidFill>
                <a:schemeClr val="tx2">
                  <a:lumMod val="75000"/>
                </a:schemeClr>
              </a:solidFill>
              <a:prstDash val="dashDot"/>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31343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2447" y="6003841"/>
            <a:ext cx="9205023" cy="854161"/>
          </a:xfrm>
          <a:prstGeom prst="rect">
            <a:avLst/>
          </a:prstGeom>
        </p:spPr>
        <p:txBody>
          <a:bodyPr wrap="square">
            <a:noAutofit/>
          </a:bodyPr>
          <a:lstStyle/>
          <a:p>
            <a:pPr algn="just" fontAlgn="base">
              <a:spcBef>
                <a:spcPts val="600"/>
              </a:spcBef>
              <a:spcAft>
                <a:spcPts val="600"/>
              </a:spcAft>
            </a:pPr>
            <a:r>
              <a:rPr lang="en-US" altLang="ja-JP" sz="1600" dirty="0">
                <a:solidFill>
                  <a:srgbClr val="000000"/>
                </a:solidFill>
                <a:ea typeface="ＭＳ 明朝" pitchFamily="17" charset="-128"/>
                <a:cs typeface="Arial" pitchFamily="34" charset="0"/>
              </a:rPr>
              <a:t>In accordance with  </a:t>
            </a:r>
            <a:r>
              <a:rPr lang="en-US" altLang="ja-JP" sz="1600" dirty="0" smtClean="0">
                <a:solidFill>
                  <a:srgbClr val="000000"/>
                </a:solidFill>
                <a:ea typeface="ＭＳ 明朝" pitchFamily="17" charset="-128"/>
                <a:cs typeface="Arial" pitchFamily="34" charset="0"/>
              </a:rPr>
              <a:t>the sequence of JT-60SA control system, the remote site can receive the plant status, set the discharge parameters, monitor the discharge sequence and plasma parameter in real time, and view acquired data after the plasma discharge.      Development of the above software is going on.</a:t>
            </a:r>
          </a:p>
        </p:txBody>
      </p:sp>
      <p:sp>
        <p:nvSpPr>
          <p:cNvPr id="3" name="タイトル 1"/>
          <p:cNvSpPr txBox="1">
            <a:spLocks/>
          </p:cNvSpPr>
          <p:nvPr/>
        </p:nvSpPr>
        <p:spPr>
          <a:xfrm>
            <a:off x="422120" y="142852"/>
            <a:ext cx="8977375" cy="6540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solidFill>
                  <a:schemeClr val="tx1"/>
                </a:solidFill>
                <a:effectLst/>
                <a:uLnTx/>
                <a:uFillTx/>
                <a:latin typeface="+mj-lt"/>
                <a:ea typeface="+mj-ea"/>
                <a:cs typeface="+mj-cs"/>
              </a:rPr>
              <a:t>Sequence of setting</a:t>
            </a:r>
            <a:r>
              <a:rPr kumimoji="1" lang="en-US" altLang="ja-JP" sz="2400" b="1" i="0" u="none" strike="noStrike" kern="1200" cap="none" spc="0" normalizeH="0" noProof="0" dirty="0" smtClean="0">
                <a:ln>
                  <a:noFill/>
                </a:ln>
                <a:solidFill>
                  <a:schemeClr val="tx1"/>
                </a:solidFill>
                <a:effectLst/>
                <a:uLnTx/>
                <a:uFillTx/>
                <a:latin typeface="+mj-lt"/>
                <a:ea typeface="+mj-ea"/>
                <a:cs typeface="+mj-cs"/>
              </a:rPr>
              <a:t> and monitoring the discharge</a:t>
            </a:r>
            <a:endParaRPr kumimoji="1" lang="ja-JP" altLang="en-US"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図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4" y="151294"/>
            <a:ext cx="780925" cy="511266"/>
          </a:xfrm>
          <a:prstGeom prst="rect">
            <a:avLst/>
          </a:prstGeom>
          <a:noFill/>
          <a:ln>
            <a:noFill/>
          </a:ln>
        </p:spPr>
      </p:pic>
      <p:pic>
        <p:nvPicPr>
          <p:cNvPr id="6" name="Picture 9" descr="logo6"/>
          <p:cNvPicPr>
            <a:picLocks noChangeAspect="1" noChangeArrowheads="1"/>
          </p:cNvPicPr>
          <p:nvPr/>
        </p:nvPicPr>
        <p:blipFill>
          <a:blip r:embed="rId4" cstate="print"/>
          <a:srcRect/>
          <a:stretch>
            <a:fillRect/>
          </a:stretch>
        </p:blipFill>
        <p:spPr bwMode="auto">
          <a:xfrm>
            <a:off x="8307374" y="188640"/>
            <a:ext cx="1394213" cy="366688"/>
          </a:xfrm>
          <a:prstGeom prst="rect">
            <a:avLst/>
          </a:prstGeom>
          <a:noFill/>
          <a:ln w="9525">
            <a:noFill/>
            <a:miter lim="800000"/>
            <a:headEnd/>
            <a:tailEnd/>
          </a:ln>
        </p:spPr>
      </p:pic>
      <p:cxnSp>
        <p:nvCxnSpPr>
          <p:cNvPr id="11" name="直線コネクタ 10"/>
          <p:cNvCxnSpPr/>
          <p:nvPr/>
        </p:nvCxnSpPr>
        <p:spPr>
          <a:xfrm>
            <a:off x="614543" y="65596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1026" name="Picture 2"/>
          <p:cNvPicPr>
            <a:picLocks noChangeAspect="1" noChangeArrowheads="1"/>
          </p:cNvPicPr>
          <p:nvPr/>
        </p:nvPicPr>
        <p:blipFill>
          <a:blip r:embed="rId5"/>
          <a:srcRect/>
          <a:stretch>
            <a:fillRect/>
          </a:stretch>
        </p:blipFill>
        <p:spPr bwMode="auto">
          <a:xfrm>
            <a:off x="632887" y="885042"/>
            <a:ext cx="8468251" cy="5118798"/>
          </a:xfrm>
          <a:prstGeom prst="rect">
            <a:avLst/>
          </a:prstGeom>
          <a:noFill/>
          <a:ln w="9525">
            <a:noFill/>
            <a:miter lim="800000"/>
            <a:headEnd/>
            <a:tailEnd/>
          </a:ln>
        </p:spPr>
      </p:pic>
      <p:sp>
        <p:nvSpPr>
          <p:cNvPr id="8" name="テキスト ボックス 7"/>
          <p:cNvSpPr txBox="1"/>
          <p:nvPr/>
        </p:nvSpPr>
        <p:spPr>
          <a:xfrm rot="16200000">
            <a:off x="-373180" y="2616700"/>
            <a:ext cx="1519386" cy="369332"/>
          </a:xfrm>
          <a:prstGeom prst="rect">
            <a:avLst/>
          </a:prstGeom>
          <a:noFill/>
        </p:spPr>
        <p:txBody>
          <a:bodyPr wrap="square" rtlCol="0">
            <a:spAutoFit/>
          </a:bodyPr>
          <a:lstStyle/>
          <a:p>
            <a:r>
              <a:rPr kumimoji="1" lang="en-US" altLang="ja-JP" b="1" dirty="0" smtClean="0"/>
              <a:t>Remote site</a:t>
            </a:r>
          </a:p>
        </p:txBody>
      </p:sp>
      <p:sp>
        <p:nvSpPr>
          <p:cNvPr id="9" name="テキスト ボックス 8"/>
          <p:cNvSpPr txBox="1"/>
          <p:nvPr/>
        </p:nvSpPr>
        <p:spPr>
          <a:xfrm rot="16200000">
            <a:off x="-155221" y="5037259"/>
            <a:ext cx="1090147" cy="369332"/>
          </a:xfrm>
          <a:prstGeom prst="rect">
            <a:avLst/>
          </a:prstGeom>
          <a:noFill/>
        </p:spPr>
        <p:txBody>
          <a:bodyPr wrap="square" rtlCol="0">
            <a:spAutoFit/>
          </a:bodyPr>
          <a:lstStyle/>
          <a:p>
            <a:r>
              <a:rPr kumimoji="1" lang="en-US" altLang="ja-JP" b="1" dirty="0" smtClean="0"/>
              <a:t>On-site</a:t>
            </a:r>
          </a:p>
        </p:txBody>
      </p:sp>
    </p:spTree>
    <p:extLst>
      <p:ext uri="{BB962C8B-B14F-4D97-AF65-F5344CB8AC3E}">
        <p14:creationId xmlns:p14="http://schemas.microsoft.com/office/powerpoint/2010/main" val="261268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461962"/>
          </a:xfrm>
        </p:spPr>
        <p:txBody>
          <a:bodyPr>
            <a:normAutofit/>
          </a:bodyPr>
          <a:lstStyle/>
          <a:p>
            <a:r>
              <a:rPr lang="en-US" altLang="ja-JP" sz="2400" b="1" dirty="0" smtClean="0"/>
              <a:t>Network </a:t>
            </a:r>
            <a:r>
              <a:rPr lang="en-US" altLang="ja-JP" sz="2400" b="1" dirty="0"/>
              <a:t>system for </a:t>
            </a:r>
            <a:r>
              <a:rPr lang="en-US" altLang="ja-JP" sz="2400" b="1" dirty="0" smtClean="0"/>
              <a:t>REC (</a:t>
            </a:r>
            <a:r>
              <a:rPr lang="en-US" altLang="ja-JP" sz="2400" b="1" dirty="0"/>
              <a:t>Task 2</a:t>
            </a:r>
            <a:r>
              <a:rPr lang="en-US" altLang="ja-JP" sz="2400" b="1" dirty="0" smtClean="0"/>
              <a:t>)</a:t>
            </a:r>
            <a:r>
              <a:rPr kumimoji="1" lang="en-US" altLang="ja-JP" sz="2400" b="1" dirty="0" smtClean="0"/>
              <a:t> </a:t>
            </a:r>
            <a:endParaRPr kumimoji="1" lang="ja-JP" altLang="en-US" sz="2400" b="1" dirty="0"/>
          </a:p>
        </p:txBody>
      </p:sp>
      <p:sp>
        <p:nvSpPr>
          <p:cNvPr id="3" name="コンテンツ プレースホルダー 2"/>
          <p:cNvSpPr>
            <a:spLocks noGrp="1"/>
          </p:cNvSpPr>
          <p:nvPr>
            <p:ph idx="1"/>
          </p:nvPr>
        </p:nvSpPr>
        <p:spPr>
          <a:xfrm>
            <a:off x="495300" y="896275"/>
            <a:ext cx="8915400" cy="4210038"/>
          </a:xfrm>
        </p:spPr>
        <p:txBody>
          <a:bodyPr>
            <a:normAutofit/>
          </a:bodyPr>
          <a:lstStyle/>
          <a:p>
            <a:pPr marL="0" indent="0">
              <a:buNone/>
            </a:pPr>
            <a:r>
              <a:rPr lang="en-US" altLang="ja-JP" sz="1800" dirty="0"/>
              <a:t>The network system is the crucial issue for the remote experiment system. </a:t>
            </a:r>
          </a:p>
          <a:p>
            <a:pPr marL="0" indent="0">
              <a:buNone/>
            </a:pPr>
            <a:r>
              <a:rPr lang="en-US" altLang="ja-JP" sz="1800" dirty="0"/>
              <a:t>The broad band network from </a:t>
            </a:r>
            <a:r>
              <a:rPr lang="en-US" altLang="ja-JP" sz="1800" dirty="0" err="1"/>
              <a:t>Rokkaho</a:t>
            </a:r>
            <a:r>
              <a:rPr lang="en-US" altLang="ja-JP" sz="1800" dirty="0"/>
              <a:t>, SINET Japan to GEANT EU was established with the collaboration with </a:t>
            </a:r>
            <a:r>
              <a:rPr lang="en-US" altLang="ja-JP" sz="1800" dirty="0">
                <a:latin typeface="Helvetica"/>
                <a:cs typeface="Helvetica"/>
              </a:rPr>
              <a:t>National Institute of Informatics (NII) as follows:</a:t>
            </a:r>
            <a:endParaRPr lang="en-US" altLang="ja-JP" sz="1800" dirty="0"/>
          </a:p>
          <a:p>
            <a:pPr marL="342900" lvl="1" indent="-342900">
              <a:buFontTx/>
              <a:buChar char="-"/>
            </a:pPr>
            <a:r>
              <a:rPr lang="en-US" altLang="ja-JP" sz="1800" dirty="0"/>
              <a:t>10 </a:t>
            </a:r>
            <a:r>
              <a:rPr lang="en-US" altLang="ja-JP" sz="1800" dirty="0" err="1"/>
              <a:t>Gbps</a:t>
            </a:r>
            <a:r>
              <a:rPr lang="en-US" altLang="ja-JP" sz="1800" dirty="0"/>
              <a:t> link (SINET 4) </a:t>
            </a:r>
            <a:r>
              <a:rPr lang="en-US" altLang="ja-JP" sz="1800" dirty="0" smtClean="0"/>
              <a:t>has </a:t>
            </a:r>
            <a:r>
              <a:rPr lang="en-US" altLang="ja-JP" sz="1800" dirty="0"/>
              <a:t>been established </a:t>
            </a:r>
            <a:r>
              <a:rPr lang="en-US" altLang="ja-JP" sz="1800" dirty="0" smtClean="0"/>
              <a:t>between </a:t>
            </a:r>
            <a:r>
              <a:rPr lang="en-US" altLang="ja-JP" sz="1800" dirty="0" err="1" smtClean="0"/>
              <a:t>Rokkasho</a:t>
            </a:r>
            <a:r>
              <a:rPr lang="en-US" altLang="ja-JP" sz="1800" dirty="0" smtClean="0"/>
              <a:t> and Tokyo, and also between </a:t>
            </a:r>
            <a:r>
              <a:rPr lang="en-US" altLang="ja-JP" sz="1800" dirty="0"/>
              <a:t>Osaka DC </a:t>
            </a:r>
            <a:r>
              <a:rPr lang="en-US" altLang="ja-JP" sz="1800" dirty="0" smtClean="0"/>
              <a:t>of </a:t>
            </a:r>
            <a:r>
              <a:rPr lang="en-US" altLang="ja-JP" sz="1800" dirty="0"/>
              <a:t>SINET 4 </a:t>
            </a:r>
            <a:r>
              <a:rPr lang="en-US" altLang="ja-JP" sz="1800" dirty="0" smtClean="0"/>
              <a:t>and Geneva </a:t>
            </a:r>
            <a:r>
              <a:rPr lang="en-US" altLang="ja-JP" sz="1800" dirty="0"/>
              <a:t>of </a:t>
            </a:r>
            <a:r>
              <a:rPr lang="en-US" altLang="ja-JP" sz="1800" dirty="0" smtClean="0"/>
              <a:t>GEANT with </a:t>
            </a:r>
            <a:r>
              <a:rPr lang="en-US" altLang="ja-JP" sz="1800" dirty="0"/>
              <a:t>10 </a:t>
            </a:r>
            <a:r>
              <a:rPr lang="en-US" altLang="ja-JP" sz="1800" dirty="0" err="1"/>
              <a:t>Gbps</a:t>
            </a:r>
            <a:r>
              <a:rPr lang="en-US" altLang="ja-JP" sz="1800" dirty="0"/>
              <a:t> </a:t>
            </a:r>
            <a:r>
              <a:rPr lang="en-US" altLang="ja-JP" sz="1800" dirty="0" smtClean="0"/>
              <a:t>link, </a:t>
            </a:r>
            <a:r>
              <a:rPr lang="en-US" altLang="ja-JP" sz="1800" dirty="0"/>
              <a:t>via Washington (US) DC of SINET 4 .</a:t>
            </a:r>
            <a:endParaRPr lang="en-US" altLang="ja-JP" sz="1800" dirty="0" smtClean="0"/>
          </a:p>
          <a:p>
            <a:pPr marL="0" indent="0">
              <a:buNone/>
            </a:pPr>
            <a:r>
              <a:rPr lang="en-US" altLang="ja-JP" sz="1800" dirty="0" smtClean="0"/>
              <a:t>The network system in </a:t>
            </a:r>
            <a:r>
              <a:rPr lang="en-US" altLang="ja-JP" sz="1800" dirty="0" err="1" smtClean="0"/>
              <a:t>Rokkasho</a:t>
            </a:r>
            <a:r>
              <a:rPr lang="en-US" altLang="ja-JP" sz="1800" dirty="0" smtClean="0"/>
              <a:t> site will be produced </a:t>
            </a:r>
            <a:r>
              <a:rPr lang="en-US" altLang="ja-JP" sz="1800" dirty="0"/>
              <a:t>t</a:t>
            </a:r>
            <a:r>
              <a:rPr lang="en-US" altLang="ja-JP" sz="1800" dirty="0" smtClean="0"/>
              <a:t>o test and demonstrate the remote experiment with JT-60SA and EU </a:t>
            </a:r>
            <a:r>
              <a:rPr lang="en-US" altLang="ja-JP" sz="1800" dirty="0" err="1" smtClean="0"/>
              <a:t>tokamak</a:t>
            </a:r>
            <a:r>
              <a:rPr lang="en-US" altLang="ja-JP" sz="1800" dirty="0" smtClean="0"/>
              <a:t>, and </a:t>
            </a:r>
            <a:r>
              <a:rPr lang="en-US" altLang="ja-JP" sz="1800" dirty="0"/>
              <a:t>t</a:t>
            </a:r>
            <a:r>
              <a:rPr lang="en-US" altLang="ja-JP" sz="1800" dirty="0" smtClean="0"/>
              <a:t>o test the fast data transfer of the large experiment data, using the port of the L2VPN connection.  </a:t>
            </a:r>
          </a:p>
          <a:p>
            <a:endParaRPr kumimoji="1" lang="ja-JP" altLang="en-US" sz="1800" dirty="0"/>
          </a:p>
        </p:txBody>
      </p:sp>
      <p:cxnSp>
        <p:nvCxnSpPr>
          <p:cNvPr id="4" name="直線コネクタ 3"/>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5" name="図 4"/>
          <p:cNvPicPr>
            <a:picLocks noChangeAspect="1"/>
          </p:cNvPicPr>
          <p:nvPr/>
        </p:nvPicPr>
        <p:blipFill>
          <a:blip r:embed="rId3" cstate="email"/>
          <a:stretch>
            <a:fillRect/>
          </a:stretch>
        </p:blipFill>
        <p:spPr>
          <a:xfrm>
            <a:off x="59532" y="59269"/>
            <a:ext cx="909381" cy="632370"/>
          </a:xfrm>
          <a:prstGeom prst="rect">
            <a:avLst/>
          </a:prstGeom>
        </p:spPr>
      </p:pic>
      <p:pic>
        <p:nvPicPr>
          <p:cNvPr id="7" name="コンテンツ プレースホルダー 3"/>
          <p:cNvPicPr>
            <a:picLocks noChangeAspect="1"/>
          </p:cNvPicPr>
          <p:nvPr/>
        </p:nvPicPr>
        <p:blipFill rotWithShape="1">
          <a:blip r:embed="rId4"/>
          <a:srcRect t="25133" b="67"/>
          <a:stretch/>
        </p:blipFill>
        <p:spPr>
          <a:xfrm>
            <a:off x="690685" y="3707933"/>
            <a:ext cx="3890487" cy="2970259"/>
          </a:xfrm>
          <a:prstGeom prst="rect">
            <a:avLst/>
          </a:prstGeom>
        </p:spPr>
      </p:pic>
      <p:pic>
        <p:nvPicPr>
          <p:cNvPr id="8" name="図 7"/>
          <p:cNvPicPr>
            <a:picLocks noChangeAspect="1"/>
          </p:cNvPicPr>
          <p:nvPr/>
        </p:nvPicPr>
        <p:blipFill>
          <a:blip r:embed="rId5"/>
          <a:stretch>
            <a:fillRect/>
          </a:stretch>
        </p:blipFill>
        <p:spPr>
          <a:xfrm>
            <a:off x="4581171" y="3823813"/>
            <a:ext cx="4859648" cy="2783335"/>
          </a:xfrm>
          <a:prstGeom prst="rect">
            <a:avLst/>
          </a:prstGeom>
        </p:spPr>
      </p:pic>
      <p:sp>
        <p:nvSpPr>
          <p:cNvPr id="9" name="フリーフォーム 8"/>
          <p:cNvSpPr/>
          <p:nvPr/>
        </p:nvSpPr>
        <p:spPr>
          <a:xfrm>
            <a:off x="1277060" y="4022917"/>
            <a:ext cx="7382222" cy="2195928"/>
          </a:xfrm>
          <a:custGeom>
            <a:avLst/>
            <a:gdLst>
              <a:gd name="connsiteX0" fmla="*/ 2361341 w 6704306"/>
              <a:gd name="connsiteY0" fmla="*/ 88824 h 2639397"/>
              <a:gd name="connsiteX1" fmla="*/ 2228122 w 6704306"/>
              <a:gd name="connsiteY1" fmla="*/ 142108 h 2639397"/>
              <a:gd name="connsiteX2" fmla="*/ 2050495 w 6704306"/>
              <a:gd name="connsiteY2" fmla="*/ 142108 h 2639397"/>
              <a:gd name="connsiteX3" fmla="*/ 1570904 w 6704306"/>
              <a:gd name="connsiteY3" fmla="*/ 2086947 h 2639397"/>
              <a:gd name="connsiteX4" fmla="*/ 52199 w 6704306"/>
              <a:gd name="connsiteY4" fmla="*/ 2237916 h 2639397"/>
              <a:gd name="connsiteX5" fmla="*/ 611722 w 6704306"/>
              <a:gd name="connsiteY5" fmla="*/ 2628660 h 2639397"/>
              <a:gd name="connsiteX6" fmla="*/ 3089609 w 6704306"/>
              <a:gd name="connsiteY6" fmla="*/ 2459929 h 2639397"/>
              <a:gd name="connsiteX7" fmla="*/ 6704306 w 6704306"/>
              <a:gd name="connsiteY7" fmla="*/ 1749486 h 2639397"/>
              <a:gd name="connsiteX8" fmla="*/ 6704306 w 6704306"/>
              <a:gd name="connsiteY8" fmla="*/ 1749486 h 2639397"/>
              <a:gd name="connsiteX0" fmla="*/ 2361341 w 6704306"/>
              <a:gd name="connsiteY0" fmla="*/ 107622 h 2658195"/>
              <a:gd name="connsiteX1" fmla="*/ 2201478 w 6704306"/>
              <a:gd name="connsiteY1" fmla="*/ 107622 h 2658195"/>
              <a:gd name="connsiteX2" fmla="*/ 2050495 w 6704306"/>
              <a:gd name="connsiteY2" fmla="*/ 160906 h 2658195"/>
              <a:gd name="connsiteX3" fmla="*/ 1570904 w 6704306"/>
              <a:gd name="connsiteY3" fmla="*/ 2105745 h 2658195"/>
              <a:gd name="connsiteX4" fmla="*/ 52199 w 6704306"/>
              <a:gd name="connsiteY4" fmla="*/ 2256714 h 2658195"/>
              <a:gd name="connsiteX5" fmla="*/ 611722 w 6704306"/>
              <a:gd name="connsiteY5" fmla="*/ 2647458 h 2658195"/>
              <a:gd name="connsiteX6" fmla="*/ 3089609 w 6704306"/>
              <a:gd name="connsiteY6" fmla="*/ 2478727 h 2658195"/>
              <a:gd name="connsiteX7" fmla="*/ 6704306 w 6704306"/>
              <a:gd name="connsiteY7" fmla="*/ 1768284 h 2658195"/>
              <a:gd name="connsiteX8" fmla="*/ 6704306 w 6704306"/>
              <a:gd name="connsiteY8" fmla="*/ 1768284 h 2658195"/>
              <a:gd name="connsiteX0" fmla="*/ 2361341 w 6704306"/>
              <a:gd name="connsiteY0" fmla="*/ 14371 h 2564944"/>
              <a:gd name="connsiteX1" fmla="*/ 2201478 w 6704306"/>
              <a:gd name="connsiteY1" fmla="*/ 14371 h 2564944"/>
              <a:gd name="connsiteX2" fmla="*/ 2023851 w 6704306"/>
              <a:gd name="connsiteY2" fmla="*/ 263026 h 2564944"/>
              <a:gd name="connsiteX3" fmla="*/ 1570904 w 6704306"/>
              <a:gd name="connsiteY3" fmla="*/ 2012494 h 2564944"/>
              <a:gd name="connsiteX4" fmla="*/ 52199 w 6704306"/>
              <a:gd name="connsiteY4" fmla="*/ 2163463 h 2564944"/>
              <a:gd name="connsiteX5" fmla="*/ 611722 w 6704306"/>
              <a:gd name="connsiteY5" fmla="*/ 2554207 h 2564944"/>
              <a:gd name="connsiteX6" fmla="*/ 3089609 w 6704306"/>
              <a:gd name="connsiteY6" fmla="*/ 2385476 h 2564944"/>
              <a:gd name="connsiteX7" fmla="*/ 6704306 w 6704306"/>
              <a:gd name="connsiteY7" fmla="*/ 1675033 h 2564944"/>
              <a:gd name="connsiteX8" fmla="*/ 6704306 w 6704306"/>
              <a:gd name="connsiteY8" fmla="*/ 1675033 h 2564944"/>
              <a:gd name="connsiteX0" fmla="*/ 2342189 w 6685154"/>
              <a:gd name="connsiteY0" fmla="*/ 14371 h 2564944"/>
              <a:gd name="connsiteX1" fmla="*/ 2182326 w 6685154"/>
              <a:gd name="connsiteY1" fmla="*/ 14371 h 2564944"/>
              <a:gd name="connsiteX2" fmla="*/ 2004699 w 6685154"/>
              <a:gd name="connsiteY2" fmla="*/ 263026 h 2564944"/>
              <a:gd name="connsiteX3" fmla="*/ 1258669 w 6685154"/>
              <a:gd name="connsiteY3" fmla="*/ 2048016 h 2564944"/>
              <a:gd name="connsiteX4" fmla="*/ 33047 w 6685154"/>
              <a:gd name="connsiteY4" fmla="*/ 2163463 h 2564944"/>
              <a:gd name="connsiteX5" fmla="*/ 592570 w 6685154"/>
              <a:gd name="connsiteY5" fmla="*/ 2554207 h 2564944"/>
              <a:gd name="connsiteX6" fmla="*/ 3070457 w 6685154"/>
              <a:gd name="connsiteY6" fmla="*/ 2385476 h 2564944"/>
              <a:gd name="connsiteX7" fmla="*/ 6685154 w 6685154"/>
              <a:gd name="connsiteY7" fmla="*/ 1675033 h 2564944"/>
              <a:gd name="connsiteX8" fmla="*/ 6685154 w 6685154"/>
              <a:gd name="connsiteY8" fmla="*/ 1675033 h 2564944"/>
              <a:gd name="connsiteX0" fmla="*/ 2342189 w 6685154"/>
              <a:gd name="connsiteY0" fmla="*/ 34976 h 2585549"/>
              <a:gd name="connsiteX1" fmla="*/ 2182326 w 6685154"/>
              <a:gd name="connsiteY1" fmla="*/ 34976 h 2585549"/>
              <a:gd name="connsiteX2" fmla="*/ 1729378 w 6685154"/>
              <a:gd name="connsiteY2" fmla="*/ 567809 h 2585549"/>
              <a:gd name="connsiteX3" fmla="*/ 1258669 w 6685154"/>
              <a:gd name="connsiteY3" fmla="*/ 2068621 h 2585549"/>
              <a:gd name="connsiteX4" fmla="*/ 33047 w 6685154"/>
              <a:gd name="connsiteY4" fmla="*/ 2184068 h 2585549"/>
              <a:gd name="connsiteX5" fmla="*/ 592570 w 6685154"/>
              <a:gd name="connsiteY5" fmla="*/ 2574812 h 2585549"/>
              <a:gd name="connsiteX6" fmla="*/ 3070457 w 6685154"/>
              <a:gd name="connsiteY6" fmla="*/ 2406081 h 2585549"/>
              <a:gd name="connsiteX7" fmla="*/ 6685154 w 6685154"/>
              <a:gd name="connsiteY7" fmla="*/ 1695638 h 2585549"/>
              <a:gd name="connsiteX8" fmla="*/ 6685154 w 6685154"/>
              <a:gd name="connsiteY8" fmla="*/ 1695638 h 2585549"/>
              <a:gd name="connsiteX0" fmla="*/ 2342189 w 6685154"/>
              <a:gd name="connsiteY0" fmla="*/ 0 h 2550573"/>
              <a:gd name="connsiteX1" fmla="*/ 1729379 w 6685154"/>
              <a:gd name="connsiteY1" fmla="*/ 426266 h 2550573"/>
              <a:gd name="connsiteX2" fmla="*/ 1729378 w 6685154"/>
              <a:gd name="connsiteY2" fmla="*/ 532833 h 2550573"/>
              <a:gd name="connsiteX3" fmla="*/ 1258669 w 6685154"/>
              <a:gd name="connsiteY3" fmla="*/ 2033645 h 2550573"/>
              <a:gd name="connsiteX4" fmla="*/ 33047 w 6685154"/>
              <a:gd name="connsiteY4" fmla="*/ 2149092 h 2550573"/>
              <a:gd name="connsiteX5" fmla="*/ 592570 w 6685154"/>
              <a:gd name="connsiteY5" fmla="*/ 2539836 h 2550573"/>
              <a:gd name="connsiteX6" fmla="*/ 3070457 w 6685154"/>
              <a:gd name="connsiteY6" fmla="*/ 2371105 h 2550573"/>
              <a:gd name="connsiteX7" fmla="*/ 6685154 w 6685154"/>
              <a:gd name="connsiteY7" fmla="*/ 1660662 h 2550573"/>
              <a:gd name="connsiteX8" fmla="*/ 6685154 w 6685154"/>
              <a:gd name="connsiteY8" fmla="*/ 1660662 h 2550573"/>
              <a:gd name="connsiteX0" fmla="*/ 1915886 w 6685154"/>
              <a:gd name="connsiteY0" fmla="*/ 0 h 2204232"/>
              <a:gd name="connsiteX1" fmla="*/ 1729379 w 6685154"/>
              <a:gd name="connsiteY1" fmla="*/ 79925 h 2204232"/>
              <a:gd name="connsiteX2" fmla="*/ 1729378 w 6685154"/>
              <a:gd name="connsiteY2" fmla="*/ 186492 h 2204232"/>
              <a:gd name="connsiteX3" fmla="*/ 1258669 w 6685154"/>
              <a:gd name="connsiteY3" fmla="*/ 1687304 h 2204232"/>
              <a:gd name="connsiteX4" fmla="*/ 33047 w 6685154"/>
              <a:gd name="connsiteY4" fmla="*/ 1802751 h 2204232"/>
              <a:gd name="connsiteX5" fmla="*/ 592570 w 6685154"/>
              <a:gd name="connsiteY5" fmla="*/ 2193495 h 2204232"/>
              <a:gd name="connsiteX6" fmla="*/ 3070457 w 6685154"/>
              <a:gd name="connsiteY6" fmla="*/ 2024764 h 2204232"/>
              <a:gd name="connsiteX7" fmla="*/ 6685154 w 6685154"/>
              <a:gd name="connsiteY7" fmla="*/ 1314321 h 2204232"/>
              <a:gd name="connsiteX8" fmla="*/ 6685154 w 6685154"/>
              <a:gd name="connsiteY8" fmla="*/ 1314321 h 2204232"/>
              <a:gd name="connsiteX0" fmla="*/ 1915886 w 7369016"/>
              <a:gd name="connsiteY0" fmla="*/ 0 h 2204232"/>
              <a:gd name="connsiteX1" fmla="*/ 1729379 w 7369016"/>
              <a:gd name="connsiteY1" fmla="*/ 79925 h 2204232"/>
              <a:gd name="connsiteX2" fmla="*/ 1729378 w 7369016"/>
              <a:gd name="connsiteY2" fmla="*/ 186492 h 2204232"/>
              <a:gd name="connsiteX3" fmla="*/ 1258669 w 7369016"/>
              <a:gd name="connsiteY3" fmla="*/ 1687304 h 2204232"/>
              <a:gd name="connsiteX4" fmla="*/ 33047 w 7369016"/>
              <a:gd name="connsiteY4" fmla="*/ 1802751 h 2204232"/>
              <a:gd name="connsiteX5" fmla="*/ 592570 w 7369016"/>
              <a:gd name="connsiteY5" fmla="*/ 2193495 h 2204232"/>
              <a:gd name="connsiteX6" fmla="*/ 3070457 w 7369016"/>
              <a:gd name="connsiteY6" fmla="*/ 2024764 h 2204232"/>
              <a:gd name="connsiteX7" fmla="*/ 6685154 w 7369016"/>
              <a:gd name="connsiteY7" fmla="*/ 1314321 h 2204232"/>
              <a:gd name="connsiteX8" fmla="*/ 7369016 w 7369016"/>
              <a:gd name="connsiteY8" fmla="*/ 1118949 h 2204232"/>
              <a:gd name="connsiteX0" fmla="*/ 1929092 w 7382222"/>
              <a:gd name="connsiteY0" fmla="*/ 0 h 2195928"/>
              <a:gd name="connsiteX1" fmla="*/ 1742585 w 7382222"/>
              <a:gd name="connsiteY1" fmla="*/ 79925 h 2195928"/>
              <a:gd name="connsiteX2" fmla="*/ 1742584 w 7382222"/>
              <a:gd name="connsiteY2" fmla="*/ 186492 h 2195928"/>
              <a:gd name="connsiteX3" fmla="*/ 1271875 w 7382222"/>
              <a:gd name="connsiteY3" fmla="*/ 1687304 h 2195928"/>
              <a:gd name="connsiteX4" fmla="*/ 46253 w 7382222"/>
              <a:gd name="connsiteY4" fmla="*/ 1802751 h 2195928"/>
              <a:gd name="connsiteX5" fmla="*/ 605776 w 7382222"/>
              <a:gd name="connsiteY5" fmla="*/ 2193495 h 2195928"/>
              <a:gd name="connsiteX6" fmla="*/ 3749762 w 7382222"/>
              <a:gd name="connsiteY6" fmla="*/ 1935959 h 2195928"/>
              <a:gd name="connsiteX7" fmla="*/ 6698360 w 7382222"/>
              <a:gd name="connsiteY7" fmla="*/ 1314321 h 2195928"/>
              <a:gd name="connsiteX8" fmla="*/ 7382222 w 7382222"/>
              <a:gd name="connsiteY8" fmla="*/ 1118949 h 219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2222" h="2195928">
                <a:moveTo>
                  <a:pt x="1929092" y="0"/>
                </a:moveTo>
                <a:cubicBezTo>
                  <a:pt x="1888386" y="22201"/>
                  <a:pt x="1773670" y="48843"/>
                  <a:pt x="1742585" y="79925"/>
                </a:cubicBezTo>
                <a:cubicBezTo>
                  <a:pt x="1711500" y="111007"/>
                  <a:pt x="1821036" y="-81404"/>
                  <a:pt x="1742584" y="186492"/>
                </a:cubicBezTo>
                <a:cubicBezTo>
                  <a:pt x="1664132" y="454389"/>
                  <a:pt x="1554597" y="1417928"/>
                  <a:pt x="1271875" y="1687304"/>
                </a:cubicBezTo>
                <a:cubicBezTo>
                  <a:pt x="989153" y="1956680"/>
                  <a:pt x="157269" y="1718386"/>
                  <a:pt x="46253" y="1802751"/>
                </a:cubicBezTo>
                <a:cubicBezTo>
                  <a:pt x="-64763" y="1887116"/>
                  <a:pt x="-11475" y="2171294"/>
                  <a:pt x="605776" y="2193495"/>
                </a:cubicBezTo>
                <a:cubicBezTo>
                  <a:pt x="1223027" y="2215696"/>
                  <a:pt x="2734331" y="2082488"/>
                  <a:pt x="3749762" y="1935959"/>
                </a:cubicBezTo>
                <a:cubicBezTo>
                  <a:pt x="4765193" y="1789430"/>
                  <a:pt x="6092950" y="1450489"/>
                  <a:pt x="6698360" y="1314321"/>
                </a:cubicBezTo>
                <a:cubicBezTo>
                  <a:pt x="7303770" y="1178153"/>
                  <a:pt x="7154268" y="1184073"/>
                  <a:pt x="7382222" y="1118949"/>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3179512" y="3730869"/>
            <a:ext cx="1011014" cy="338554"/>
          </a:xfrm>
          <a:prstGeom prst="rect">
            <a:avLst/>
          </a:prstGeom>
          <a:noFill/>
        </p:spPr>
        <p:txBody>
          <a:bodyPr wrap="none" rtlCol="0">
            <a:spAutoFit/>
          </a:bodyPr>
          <a:lstStyle/>
          <a:p>
            <a:r>
              <a:rPr lang="en-US" altLang="ja-JP" sz="1600" b="1" dirty="0" err="1"/>
              <a:t>Rokkasho</a:t>
            </a:r>
            <a:endParaRPr kumimoji="1" lang="ja-JP" altLang="en-US" sz="1600" b="1" dirty="0"/>
          </a:p>
        </p:txBody>
      </p:sp>
      <p:sp>
        <p:nvSpPr>
          <p:cNvPr id="11" name="テキスト ボックス 10"/>
          <p:cNvSpPr txBox="1"/>
          <p:nvPr/>
        </p:nvSpPr>
        <p:spPr>
          <a:xfrm>
            <a:off x="2674005" y="5588333"/>
            <a:ext cx="702536" cy="338554"/>
          </a:xfrm>
          <a:prstGeom prst="rect">
            <a:avLst/>
          </a:prstGeom>
          <a:noFill/>
        </p:spPr>
        <p:txBody>
          <a:bodyPr wrap="none" rtlCol="0">
            <a:spAutoFit/>
          </a:bodyPr>
          <a:lstStyle/>
          <a:p>
            <a:r>
              <a:rPr lang="en-US" altLang="ja-JP" sz="1600" b="1" dirty="0" smtClean="0"/>
              <a:t>Tokyo</a:t>
            </a:r>
            <a:endParaRPr kumimoji="1" lang="ja-JP" altLang="en-US" sz="1600" b="1" dirty="0"/>
          </a:p>
        </p:txBody>
      </p:sp>
      <p:sp>
        <p:nvSpPr>
          <p:cNvPr id="12" name="テキスト ボックス 11"/>
          <p:cNvSpPr txBox="1"/>
          <p:nvPr/>
        </p:nvSpPr>
        <p:spPr>
          <a:xfrm>
            <a:off x="4593804" y="6058449"/>
            <a:ext cx="1497525" cy="338554"/>
          </a:xfrm>
          <a:prstGeom prst="rect">
            <a:avLst/>
          </a:prstGeom>
          <a:noFill/>
        </p:spPr>
        <p:txBody>
          <a:bodyPr wrap="none" rtlCol="0">
            <a:spAutoFit/>
          </a:bodyPr>
          <a:lstStyle/>
          <a:p>
            <a:r>
              <a:rPr lang="en-US" altLang="ja-JP" sz="1600" b="1" dirty="0" smtClean="0"/>
              <a:t>Washington DC</a:t>
            </a:r>
            <a:endParaRPr kumimoji="1" lang="ja-JP" altLang="en-US" sz="1600" b="1" dirty="0"/>
          </a:p>
        </p:txBody>
      </p:sp>
      <p:sp>
        <p:nvSpPr>
          <p:cNvPr id="13" name="テキスト ボックス 12"/>
          <p:cNvSpPr txBox="1"/>
          <p:nvPr/>
        </p:nvSpPr>
        <p:spPr>
          <a:xfrm>
            <a:off x="8362635" y="5249779"/>
            <a:ext cx="830476" cy="338554"/>
          </a:xfrm>
          <a:prstGeom prst="rect">
            <a:avLst/>
          </a:prstGeom>
          <a:noFill/>
        </p:spPr>
        <p:txBody>
          <a:bodyPr wrap="none" rtlCol="0">
            <a:spAutoFit/>
          </a:bodyPr>
          <a:lstStyle/>
          <a:p>
            <a:r>
              <a:rPr lang="en-US" altLang="ja-JP" sz="1600" b="1" dirty="0" smtClean="0"/>
              <a:t>Geneva</a:t>
            </a:r>
            <a:endParaRPr kumimoji="1" lang="ja-JP" altLang="en-US" sz="1600" b="1" dirty="0"/>
          </a:p>
        </p:txBody>
      </p:sp>
      <p:sp>
        <p:nvSpPr>
          <p:cNvPr id="14" name="テキスト ボックス 13"/>
          <p:cNvSpPr txBox="1"/>
          <p:nvPr/>
        </p:nvSpPr>
        <p:spPr>
          <a:xfrm>
            <a:off x="2097410" y="6227726"/>
            <a:ext cx="813043" cy="400110"/>
          </a:xfrm>
          <a:prstGeom prst="rect">
            <a:avLst/>
          </a:prstGeom>
          <a:noFill/>
        </p:spPr>
        <p:txBody>
          <a:bodyPr wrap="none" rtlCol="0">
            <a:spAutoFit/>
          </a:bodyPr>
          <a:lstStyle/>
          <a:p>
            <a:r>
              <a:rPr lang="en-US" altLang="ja-JP" sz="2000" b="1" dirty="0" smtClean="0">
                <a:solidFill>
                  <a:srgbClr val="0000FF"/>
                </a:solidFill>
              </a:rPr>
              <a:t>SINET</a:t>
            </a:r>
            <a:endParaRPr kumimoji="1" lang="ja-JP" altLang="en-US" sz="2000" b="1" dirty="0">
              <a:solidFill>
                <a:srgbClr val="0000FF"/>
              </a:solidFill>
            </a:endParaRPr>
          </a:p>
        </p:txBody>
      </p:sp>
      <p:sp>
        <p:nvSpPr>
          <p:cNvPr id="15" name="テキスト ボックス 14"/>
          <p:cNvSpPr txBox="1"/>
          <p:nvPr/>
        </p:nvSpPr>
        <p:spPr>
          <a:xfrm>
            <a:off x="8322691" y="4022917"/>
            <a:ext cx="941283" cy="400110"/>
          </a:xfrm>
          <a:prstGeom prst="rect">
            <a:avLst/>
          </a:prstGeom>
          <a:noFill/>
        </p:spPr>
        <p:txBody>
          <a:bodyPr wrap="none" rtlCol="0">
            <a:spAutoFit/>
          </a:bodyPr>
          <a:lstStyle/>
          <a:p>
            <a:r>
              <a:rPr lang="en-US" altLang="ja-JP" sz="2000" b="1" dirty="0" smtClean="0">
                <a:solidFill>
                  <a:srgbClr val="0000FF"/>
                </a:solidFill>
              </a:rPr>
              <a:t>GEANT</a:t>
            </a:r>
            <a:endParaRPr kumimoji="1" lang="ja-JP" altLang="en-US" sz="2000" b="1" dirty="0">
              <a:solidFill>
                <a:srgbClr val="0000FF"/>
              </a:solidFill>
            </a:endParaRPr>
          </a:p>
        </p:txBody>
      </p:sp>
      <p:sp>
        <p:nvSpPr>
          <p:cNvPr id="16" name="スライド番号プレースホルダー 15"/>
          <p:cNvSpPr>
            <a:spLocks noGrp="1"/>
          </p:cNvSpPr>
          <p:nvPr>
            <p:ph type="sldNum" sz="quarter" idx="12"/>
          </p:nvPr>
        </p:nvSpPr>
        <p:spPr/>
        <p:txBody>
          <a:bodyPr/>
          <a:lstStyle/>
          <a:p>
            <a:fld id="{6A1C1D35-5642-A44A-B3BA-E6568B37F1BE}" type="slidenum">
              <a:rPr lang="ja-JP" altLang="en-US" smtClean="0"/>
              <a:pPr/>
              <a:t>12</a:t>
            </a:fld>
            <a:endParaRPr lang="ja-JP" altLang="en-US"/>
          </a:p>
        </p:txBody>
      </p:sp>
    </p:spTree>
    <p:extLst>
      <p:ext uri="{BB962C8B-B14F-4D97-AF65-F5344CB8AC3E}">
        <p14:creationId xmlns:p14="http://schemas.microsoft.com/office/powerpoint/2010/main" val="39784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461962"/>
          </a:xfrm>
        </p:spPr>
        <p:txBody>
          <a:bodyPr>
            <a:normAutofit/>
          </a:bodyPr>
          <a:lstStyle/>
          <a:p>
            <a:r>
              <a:rPr lang="en-US" altLang="ja-JP" sz="2400" b="1" dirty="0"/>
              <a:t>Investigation of the fast data transfer (Task </a:t>
            </a:r>
            <a:r>
              <a:rPr lang="en-US" altLang="ja-JP" sz="2400" b="1" dirty="0" smtClean="0"/>
              <a:t>3)</a:t>
            </a:r>
            <a:r>
              <a:rPr kumimoji="1" lang="en-US" altLang="ja-JP" sz="2400" b="1" dirty="0" smtClean="0"/>
              <a:t> </a:t>
            </a:r>
            <a:endParaRPr kumimoji="1" lang="ja-JP" altLang="en-US" sz="2400" b="1" dirty="0"/>
          </a:p>
        </p:txBody>
      </p:sp>
      <p:cxnSp>
        <p:nvCxnSpPr>
          <p:cNvPr id="4" name="直線コネクタ 3"/>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5" name="図 4"/>
          <p:cNvPicPr>
            <a:picLocks noChangeAspect="1"/>
          </p:cNvPicPr>
          <p:nvPr/>
        </p:nvPicPr>
        <p:blipFill>
          <a:blip r:embed="rId3" cstate="email"/>
          <a:stretch>
            <a:fillRect/>
          </a:stretch>
        </p:blipFill>
        <p:spPr>
          <a:xfrm>
            <a:off x="59532" y="59269"/>
            <a:ext cx="909381" cy="632370"/>
          </a:xfrm>
          <a:prstGeom prst="rect">
            <a:avLst/>
          </a:prstGeom>
        </p:spPr>
      </p:pic>
      <p:sp>
        <p:nvSpPr>
          <p:cNvPr id="7" name="スライド番号プレースホルダー 6"/>
          <p:cNvSpPr>
            <a:spLocks noGrp="1"/>
          </p:cNvSpPr>
          <p:nvPr>
            <p:ph type="sldNum" sz="quarter" idx="12"/>
          </p:nvPr>
        </p:nvSpPr>
        <p:spPr/>
        <p:txBody>
          <a:bodyPr/>
          <a:lstStyle/>
          <a:p>
            <a:fld id="{6A1C1D35-5642-A44A-B3BA-E6568B37F1BE}" type="slidenum">
              <a:rPr lang="ja-JP" altLang="en-US" smtClean="0"/>
              <a:pPr/>
              <a:t>13</a:t>
            </a:fld>
            <a:endParaRPr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278" y="2518453"/>
            <a:ext cx="5947344" cy="3933968"/>
          </a:xfrm>
          <a:prstGeom prst="rect">
            <a:avLst/>
          </a:prstGeom>
        </p:spPr>
      </p:pic>
      <p:sp>
        <p:nvSpPr>
          <p:cNvPr id="8" name="コンテンツ プレースホルダー 2"/>
          <p:cNvSpPr txBox="1">
            <a:spLocks/>
          </p:cNvSpPr>
          <p:nvPr/>
        </p:nvSpPr>
        <p:spPr>
          <a:xfrm>
            <a:off x="514222" y="1021636"/>
            <a:ext cx="8915400" cy="367483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1800" dirty="0" smtClean="0"/>
              <a:t>The fast data transfer method is also the crucial issue for the remote experiment system. </a:t>
            </a:r>
          </a:p>
          <a:p>
            <a:pPr marL="0" indent="0">
              <a:buNone/>
            </a:pPr>
            <a:r>
              <a:rPr lang="en-US" altLang="ja-JP" sz="1800" dirty="0"/>
              <a:t>Because TCP has a limitation on performance when it is used for data transfer over long distance network, we need </a:t>
            </a:r>
            <a:r>
              <a:rPr lang="en-US" altLang="ja-JP" sz="1800" dirty="0" smtClean="0"/>
              <a:t>efficient </a:t>
            </a:r>
            <a:r>
              <a:rPr lang="en-US" altLang="ja-JP" sz="1800" dirty="0"/>
              <a:t>methods to transfer huge data between ITER and IFERC</a:t>
            </a:r>
            <a:r>
              <a:rPr lang="en-US" altLang="ja-JP" sz="1800" dirty="0" smtClean="0"/>
              <a:t>.</a:t>
            </a:r>
          </a:p>
          <a:p>
            <a:pPr marL="0" indent="0">
              <a:buNone/>
            </a:pPr>
            <a:r>
              <a:rPr lang="en-US" altLang="ja-JP" sz="1800" dirty="0" smtClean="0"/>
              <a:t>Our target speeds between ITER and IFERC are the following:</a:t>
            </a:r>
          </a:p>
          <a:p>
            <a:pPr marL="0" indent="0">
              <a:buNone/>
            </a:pPr>
            <a:r>
              <a:rPr lang="en-US" altLang="ja-JP" sz="1800" dirty="0" smtClean="0"/>
              <a:t>- Over 8 Gbps until BA end (2017),</a:t>
            </a:r>
          </a:p>
          <a:p>
            <a:pPr marL="0" indent="0">
              <a:buNone/>
            </a:pPr>
            <a:r>
              <a:rPr lang="en-US" altLang="ja-JP" sz="1800" dirty="0" smtClean="0"/>
              <a:t>- Over 80 Gbps until ITER start (2020). </a:t>
            </a:r>
          </a:p>
          <a:p>
            <a:pPr marL="0" indent="0">
              <a:buNone/>
            </a:pPr>
            <a:r>
              <a:rPr lang="en-US" altLang="ja-JP" sz="1800" dirty="0" smtClean="0"/>
              <a:t>Two methods are evaluated in network in the figure.</a:t>
            </a:r>
          </a:p>
          <a:p>
            <a:pPr marL="266700" indent="-266700" algn="just">
              <a:spcAft>
                <a:spcPts val="600"/>
              </a:spcAft>
              <a:buFont typeface="Wingdings" pitchFamily="2" charset="2"/>
              <a:buChar char="l"/>
              <a:tabLst>
                <a:tab pos="180975" algn="l"/>
              </a:tabLst>
            </a:pPr>
            <a:r>
              <a:rPr lang="en-US" altLang="ja-JP" sz="1800" dirty="0" smtClean="0">
                <a:solidFill>
                  <a:srgbClr val="000000"/>
                </a:solidFill>
                <a:cs typeface="Arial" pitchFamily="34" charset="0"/>
              </a:rPr>
              <a:t>Pacing method</a:t>
            </a:r>
          </a:p>
          <a:p>
            <a:pPr marL="266700" indent="-266700" algn="just">
              <a:spcAft>
                <a:spcPts val="600"/>
              </a:spcAft>
              <a:buFont typeface="Wingdings" pitchFamily="2" charset="2"/>
              <a:buChar char="l"/>
              <a:tabLst>
                <a:tab pos="180975" algn="l"/>
              </a:tabLst>
            </a:pPr>
            <a:r>
              <a:rPr lang="en-US" altLang="ja-JP" sz="1800" dirty="0" smtClean="0">
                <a:solidFill>
                  <a:srgbClr val="000000"/>
                </a:solidFill>
                <a:cs typeface="Arial" pitchFamily="34" charset="0"/>
              </a:rPr>
              <a:t>MMCFTP</a:t>
            </a:r>
          </a:p>
          <a:p>
            <a:pPr marL="0" indent="0">
              <a:spcAft>
                <a:spcPts val="600"/>
              </a:spcAft>
              <a:buNone/>
              <a:tabLst>
                <a:tab pos="180975" algn="l"/>
              </a:tabLst>
            </a:pPr>
            <a:r>
              <a:rPr lang="en-US" altLang="ja-JP" sz="1800" dirty="0"/>
              <a:t>Results up on now are shown in the </a:t>
            </a:r>
            <a:r>
              <a:rPr lang="en-US" altLang="ja-JP" sz="1800" dirty="0" smtClean="0"/>
              <a:t>table.</a:t>
            </a:r>
          </a:p>
          <a:p>
            <a:pPr marL="0" indent="0">
              <a:spcAft>
                <a:spcPts val="600"/>
              </a:spcAft>
              <a:buNone/>
              <a:tabLst>
                <a:tab pos="180975" algn="l"/>
              </a:tabLst>
            </a:pPr>
            <a:r>
              <a:rPr lang="en-US" altLang="ja-JP" sz="1800" dirty="0" smtClean="0"/>
              <a:t>Details </a:t>
            </a:r>
            <a:r>
              <a:rPr lang="en-US" altLang="ja-JP" sz="1800" dirty="0"/>
              <a:t>will be presented in the session on Friday</a:t>
            </a:r>
            <a:r>
              <a:rPr lang="en-US" altLang="ja-JP" sz="1800" dirty="0" smtClean="0"/>
              <a:t>.</a:t>
            </a:r>
          </a:p>
        </p:txBody>
      </p:sp>
      <p:graphicFrame>
        <p:nvGraphicFramePr>
          <p:cNvPr id="11" name="表 10"/>
          <p:cNvGraphicFramePr>
            <a:graphicFrameLocks noGrp="1"/>
          </p:cNvGraphicFramePr>
          <p:nvPr>
            <p:extLst>
              <p:ext uri="{D42A27DB-BD31-4B8C-83A1-F6EECF244321}">
                <p14:modId xmlns:p14="http://schemas.microsoft.com/office/powerpoint/2010/main" val="169310371"/>
              </p:ext>
            </p:extLst>
          </p:nvPr>
        </p:nvGraphicFramePr>
        <p:xfrm>
          <a:off x="580588" y="5132433"/>
          <a:ext cx="4773078" cy="1584250"/>
        </p:xfrm>
        <a:graphic>
          <a:graphicData uri="http://schemas.openxmlformats.org/drawingml/2006/table">
            <a:tbl>
              <a:tblPr firstRow="1" bandRow="1"/>
              <a:tblGrid>
                <a:gridCol w="663184"/>
                <a:gridCol w="862335"/>
                <a:gridCol w="787898"/>
                <a:gridCol w="1001742"/>
                <a:gridCol w="1457919"/>
              </a:tblGrid>
              <a:tr h="344113">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From</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To</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lang="en-US" altLang="ja-JP" sz="1400" dirty="0" smtClean="0"/>
                        <a:t>RTT</a:t>
                      </a:r>
                      <a:endParaRPr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Goodput</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60989">
                <a:tc>
                  <a:txBody>
                    <a:bodyPr/>
                    <a:lstStyle/>
                    <a:p>
                      <a:r>
                        <a:rPr kumimoji="1" lang="en-US" altLang="ja-JP" sz="1400" dirty="0" smtClean="0"/>
                        <a:t>NIFS</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kumimoji="1" lang="en-US" altLang="ja-JP" sz="1400" dirty="0" smtClean="0"/>
                        <a:t>NII</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kumimoji="1" lang="en-US" altLang="ja-JP" sz="1400" dirty="0" smtClean="0"/>
                        <a:t>  17ms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kumimoji="1" lang="en-US" altLang="ja-JP" sz="1400" dirty="0" smtClean="0"/>
                        <a:t>8.05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kumimoji="1" lang="en-US" altLang="ja-JP" sz="1400" dirty="0" smtClean="0"/>
                        <a:t>Memory to Memory</a:t>
                      </a:r>
                      <a:endParaRPr kumimoji="1" lang="ja-JP" altLang="en-US"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6098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NIFS</a:t>
                      </a:r>
                      <a:endParaRPr kumimoji="1" lang="ja-JP" alt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Amazon</a:t>
                      </a:r>
                      <a:endParaRPr kumimoji="1" lang="ja-JP" alt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276ms</a:t>
                      </a:r>
                      <a:endParaRPr kumimoji="1" lang="ja-JP" alt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2.56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kumimoji="1" lang="en-US" altLang="ja-JP" sz="1400" dirty="0" smtClean="0"/>
                        <a:t>Disk to Memory</a:t>
                      </a:r>
                      <a:endParaRPr kumimoji="1" lang="ja-JP" altLang="en-US" sz="1400"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6098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NII</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Amazon</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271ms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2.42</a:t>
                      </a:r>
                      <a:r>
                        <a:rPr kumimoji="1" lang="en-US" altLang="ja-JP" sz="1400" baseline="0" dirty="0" smtClean="0"/>
                        <a:t>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kumimoji="1" lang="en-US" altLang="ja-JP" sz="1400" dirty="0" smtClean="0"/>
                        <a:t>Disk</a:t>
                      </a:r>
                      <a:r>
                        <a:rPr kumimoji="1" lang="en-US" altLang="ja-JP" sz="1400" baseline="0" dirty="0" smtClean="0"/>
                        <a:t> to Memory</a:t>
                      </a:r>
                      <a:endParaRPr kumimoji="1" lang="ja-JP" altLang="en-US"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3" name="テキスト ボックス 2"/>
          <p:cNvSpPr txBox="1"/>
          <p:nvPr/>
        </p:nvSpPr>
        <p:spPr>
          <a:xfrm>
            <a:off x="841221" y="4496063"/>
            <a:ext cx="4552547" cy="523220"/>
          </a:xfrm>
          <a:prstGeom prst="rect">
            <a:avLst/>
          </a:prstGeom>
          <a:noFill/>
        </p:spPr>
        <p:txBody>
          <a:bodyPr wrap="square" rtlCol="0">
            <a:spAutoFit/>
          </a:bodyPr>
          <a:lstStyle/>
          <a:p>
            <a:r>
              <a:rPr lang="en-US" altLang="ja-JP" sz="1400" dirty="0"/>
              <a:t>[</a:t>
            </a:r>
            <a:r>
              <a:rPr lang="en-US" altLang="ja-JP" sz="1400" dirty="0" err="1"/>
              <a:t>K.Yamanaka</a:t>
            </a:r>
            <a:r>
              <a:rPr lang="en-US" altLang="ja-JP" sz="1400" dirty="0"/>
              <a:t>, Long distance fast data transfer experiments for the ITER Remote </a:t>
            </a:r>
            <a:r>
              <a:rPr lang="en-US" altLang="ja-JP" sz="1400" dirty="0" smtClean="0"/>
              <a:t>Experiment, 8:30PM, April 24]</a:t>
            </a:r>
            <a:endParaRPr lang="en-US" altLang="ja-JP" sz="1400" dirty="0"/>
          </a:p>
        </p:txBody>
      </p:sp>
    </p:spTree>
    <p:extLst>
      <p:ext uri="{BB962C8B-B14F-4D97-AF65-F5344CB8AC3E}">
        <p14:creationId xmlns:p14="http://schemas.microsoft.com/office/powerpoint/2010/main" val="24151655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5"/>
            <a:ext cx="9906000" cy="430887"/>
          </a:xfrm>
        </p:spPr>
        <p:txBody>
          <a:bodyPr>
            <a:noAutofit/>
          </a:bodyPr>
          <a:lstStyle/>
          <a:p>
            <a:r>
              <a:rPr lang="en-US" altLang="ja-JP" sz="2400" b="1" dirty="0" smtClean="0">
                <a:cs typeface="Arial" panose="020B0604020202020204" pitchFamily="34" charset="0"/>
              </a:rPr>
              <a:t>Experimental </a:t>
            </a:r>
            <a:r>
              <a:rPr lang="en-US" altLang="ja-JP" sz="2400" b="1" dirty="0">
                <a:cs typeface="Arial" panose="020B0604020202020204" pitchFamily="34" charset="0"/>
              </a:rPr>
              <a:t>Data Analysis </a:t>
            </a:r>
            <a:r>
              <a:rPr lang="en-US" altLang="ja-JP" sz="2400" b="1" dirty="0" smtClean="0">
                <a:cs typeface="Arial" panose="020B0604020202020204" pitchFamily="34" charset="0"/>
              </a:rPr>
              <a:t>Software (EDAS) (Task 7)</a:t>
            </a:r>
            <a:endParaRPr kumimoji="1" lang="ja-JP" altLang="en-US" sz="2400" b="1" dirty="0">
              <a:cs typeface="Arial" panose="020B0604020202020204" pitchFamily="34" charset="0"/>
            </a:endParaRPr>
          </a:p>
        </p:txBody>
      </p:sp>
      <p:sp>
        <p:nvSpPr>
          <p:cNvPr id="3" name="コンテンツ プレースホルダー 2"/>
          <p:cNvSpPr>
            <a:spLocks noGrp="1"/>
          </p:cNvSpPr>
          <p:nvPr>
            <p:ph idx="1"/>
          </p:nvPr>
        </p:nvSpPr>
        <p:spPr>
          <a:xfrm>
            <a:off x="272480" y="980729"/>
            <a:ext cx="9361040" cy="1828193"/>
          </a:xfrm>
        </p:spPr>
        <p:txBody>
          <a:bodyPr>
            <a:normAutofit/>
          </a:bodyPr>
          <a:lstStyle/>
          <a:p>
            <a:pPr marL="0" indent="0">
              <a:buNone/>
            </a:pPr>
            <a:r>
              <a:rPr lang="en-US" altLang="ja-JP" sz="1600" dirty="0" smtClean="0">
                <a:latin typeface="Arial" panose="020B0604020202020204" pitchFamily="34" charset="0"/>
                <a:cs typeface="Arial" panose="020B0604020202020204" pitchFamily="34" charset="0"/>
              </a:rPr>
              <a:t>The software of the experimental data analysis is being developed.</a:t>
            </a:r>
          </a:p>
          <a:p>
            <a:pPr marL="0" indent="0">
              <a:buNone/>
            </a:pPr>
            <a:r>
              <a:rPr lang="en-US" altLang="ja-JP" sz="1600" dirty="0" smtClean="0">
                <a:latin typeface="Arial" panose="020B0604020202020204" pitchFamily="34" charset="0"/>
                <a:cs typeface="Arial" panose="020B0604020202020204" pitchFamily="34" charset="0"/>
              </a:rPr>
              <a:t>To </a:t>
            </a:r>
            <a:r>
              <a:rPr lang="en-US" altLang="ja-JP" sz="1600" dirty="0">
                <a:latin typeface="Arial" panose="020B0604020202020204" pitchFamily="34" charset="0"/>
                <a:cs typeface="Arial" panose="020B0604020202020204" pitchFamily="34" charset="0"/>
              </a:rPr>
              <a:t>participate </a:t>
            </a:r>
            <a:r>
              <a:rPr lang="en-US" altLang="ja-JP" sz="1600" dirty="0" smtClean="0">
                <a:latin typeface="Arial" panose="020B0604020202020204" pitchFamily="34" charset="0"/>
                <a:cs typeface="Arial" panose="020B0604020202020204" pitchFamily="34" charset="0"/>
              </a:rPr>
              <a:t>to </a:t>
            </a:r>
            <a:r>
              <a:rPr lang="en-US" altLang="ja-JP" sz="1600" dirty="0">
                <a:latin typeface="Arial" panose="020B0604020202020204" pitchFamily="34" charset="0"/>
                <a:cs typeface="Arial" panose="020B0604020202020204" pitchFamily="34" charset="0"/>
              </a:rPr>
              <a:t>JT-60SA experimental data analysis </a:t>
            </a:r>
            <a:r>
              <a:rPr lang="en-US" altLang="ja-JP" sz="1600" dirty="0" smtClean="0">
                <a:latin typeface="Arial" panose="020B0604020202020204" pitchFamily="34" charset="0"/>
                <a:cs typeface="Arial" panose="020B0604020202020204" pitchFamily="34" charset="0"/>
              </a:rPr>
              <a:t>from on-site and remote site in the same way, the </a:t>
            </a:r>
            <a:r>
              <a:rPr lang="en-US" altLang="ja-JP" sz="1600" dirty="0" smtClean="0">
                <a:solidFill>
                  <a:srgbClr val="000000"/>
                </a:solidFill>
                <a:latin typeface="Arial" panose="020B0604020202020204" pitchFamily="34" charset="0"/>
                <a:cs typeface="Arial" panose="020B0604020202020204" pitchFamily="34" charset="0"/>
              </a:rPr>
              <a:t>following functions will be available;</a:t>
            </a:r>
          </a:p>
          <a:p>
            <a:r>
              <a:rPr lang="en-US" altLang="ja-JP" sz="1600" dirty="0">
                <a:solidFill>
                  <a:srgbClr val="000000"/>
                </a:solidFill>
                <a:latin typeface="Arial" panose="020B0604020202020204" pitchFamily="34" charset="0"/>
                <a:cs typeface="Arial" panose="020B0604020202020204" pitchFamily="34" charset="0"/>
              </a:rPr>
              <a:t>I</a:t>
            </a:r>
            <a:r>
              <a:rPr lang="en-US" altLang="ja-JP" sz="1600" dirty="0" smtClean="0">
                <a:solidFill>
                  <a:srgbClr val="000000"/>
                </a:solidFill>
                <a:latin typeface="Arial" panose="020B0604020202020204" pitchFamily="34" charset="0"/>
                <a:cs typeface="Arial" panose="020B0604020202020204" pitchFamily="34" charset="0"/>
              </a:rPr>
              <a:t>dentical </a:t>
            </a:r>
            <a:r>
              <a:rPr lang="en-US" altLang="ja-JP" sz="1600" dirty="0">
                <a:solidFill>
                  <a:srgbClr val="000000"/>
                </a:solidFill>
                <a:latin typeface="Arial" panose="020B0604020202020204" pitchFamily="34" charset="0"/>
                <a:cs typeface="Arial" panose="020B0604020202020204" pitchFamily="34" charset="0"/>
              </a:rPr>
              <a:t>access regardless of their geographic proximity </a:t>
            </a:r>
            <a:r>
              <a:rPr lang="en-US" altLang="ja-JP" sz="1600" dirty="0" smtClean="0">
                <a:solidFill>
                  <a:srgbClr val="000000"/>
                </a:solidFill>
                <a:latin typeface="Arial" panose="020B0604020202020204" pitchFamily="34" charset="0"/>
                <a:cs typeface="Arial" panose="020B0604020202020204" pitchFamily="34" charset="0"/>
              </a:rPr>
              <a:t>to </a:t>
            </a:r>
            <a:r>
              <a:rPr lang="en-US" altLang="ja-JP" sz="1600" dirty="0">
                <a:solidFill>
                  <a:srgbClr val="000000"/>
                </a:solidFill>
                <a:latin typeface="Arial" panose="020B0604020202020204" pitchFamily="34" charset="0"/>
                <a:cs typeface="Arial" panose="020B0604020202020204" pitchFamily="34" charset="0"/>
              </a:rPr>
              <a:t>device’s physical </a:t>
            </a:r>
            <a:r>
              <a:rPr lang="en-US" altLang="ja-JP" sz="1600" dirty="0" smtClean="0">
                <a:solidFill>
                  <a:srgbClr val="000000"/>
                </a:solidFill>
                <a:latin typeface="Arial" panose="020B0604020202020204" pitchFamily="34" charset="0"/>
                <a:cs typeface="Arial" panose="020B0604020202020204" pitchFamily="34" charset="0"/>
              </a:rPr>
              <a:t>location</a:t>
            </a:r>
            <a:endParaRPr lang="en-US" altLang="ja-JP" sz="1600" dirty="0">
              <a:solidFill>
                <a:srgbClr val="000000"/>
              </a:solidFill>
              <a:latin typeface="Arial" panose="020B0604020202020204" pitchFamily="34" charset="0"/>
              <a:cs typeface="Arial" panose="020B0604020202020204" pitchFamily="34" charset="0"/>
            </a:endParaRPr>
          </a:p>
          <a:p>
            <a:r>
              <a:rPr lang="en-US" altLang="ja-JP" sz="1600" dirty="0" smtClean="0">
                <a:solidFill>
                  <a:srgbClr val="000000"/>
                </a:solidFill>
                <a:latin typeface="Arial" panose="020B0604020202020204" pitchFamily="34" charset="0"/>
                <a:cs typeface="Arial" panose="020B0604020202020204" pitchFamily="34" charset="0"/>
              </a:rPr>
              <a:t>Equivalent </a:t>
            </a:r>
            <a:r>
              <a:rPr lang="en-US" altLang="ja-JP" sz="1600" dirty="0">
                <a:solidFill>
                  <a:srgbClr val="000000"/>
                </a:solidFill>
                <a:latin typeface="Arial" panose="020B0604020202020204" pitchFamily="34" charset="0"/>
                <a:cs typeface="Arial" panose="020B0604020202020204" pitchFamily="34" charset="0"/>
              </a:rPr>
              <a:t>functionality with as equivalent efficiency as possible </a:t>
            </a:r>
            <a:r>
              <a:rPr lang="en-US" altLang="ja-JP" sz="1600" dirty="0" smtClean="0">
                <a:solidFill>
                  <a:srgbClr val="000000"/>
                </a:solidFill>
                <a:latin typeface="Arial" panose="020B0604020202020204" pitchFamily="34" charset="0"/>
                <a:cs typeface="Arial" panose="020B0604020202020204" pitchFamily="34" charset="0"/>
              </a:rPr>
              <a:t>to </a:t>
            </a:r>
            <a:r>
              <a:rPr lang="en-US" altLang="ja-JP" sz="1600" dirty="0">
                <a:solidFill>
                  <a:srgbClr val="000000"/>
                </a:solidFill>
                <a:latin typeface="Arial" panose="020B0604020202020204" pitchFamily="34" charset="0"/>
                <a:cs typeface="Arial" panose="020B0604020202020204" pitchFamily="34" charset="0"/>
              </a:rPr>
              <a:t>all participating </a:t>
            </a:r>
            <a:r>
              <a:rPr lang="en-US" altLang="ja-JP" sz="1600" dirty="0" smtClean="0">
                <a:solidFill>
                  <a:srgbClr val="000000"/>
                </a:solidFill>
                <a:latin typeface="Arial" panose="020B0604020202020204" pitchFamily="34" charset="0"/>
                <a:cs typeface="Arial" panose="020B0604020202020204" pitchFamily="34" charset="0"/>
              </a:rPr>
              <a:t>researchers</a:t>
            </a:r>
          </a:p>
          <a:p>
            <a:r>
              <a:rPr lang="en-US" altLang="ja-JP" sz="1600" dirty="0" smtClean="0">
                <a:solidFill>
                  <a:srgbClr val="000000"/>
                </a:solidFill>
                <a:latin typeface="Arial" panose="020B0604020202020204" pitchFamily="34" charset="0"/>
                <a:cs typeface="Arial" panose="020B0604020202020204" pitchFamily="34" charset="0"/>
              </a:rPr>
              <a:t>Same remote </a:t>
            </a:r>
            <a:r>
              <a:rPr lang="en-US" altLang="ja-JP" sz="1600" dirty="0">
                <a:solidFill>
                  <a:srgbClr val="000000"/>
                </a:solidFill>
                <a:latin typeface="Arial" panose="020B0604020202020204" pitchFamily="34" charset="0"/>
                <a:cs typeface="Arial" panose="020B0604020202020204" pitchFamily="34" charset="0"/>
              </a:rPr>
              <a:t>data retrieval </a:t>
            </a:r>
            <a:r>
              <a:rPr lang="en-US" altLang="ja-JP" sz="1600" dirty="0" smtClean="0">
                <a:solidFill>
                  <a:srgbClr val="000000"/>
                </a:solidFill>
                <a:latin typeface="Arial" panose="020B0604020202020204" pitchFamily="34" charset="0"/>
                <a:cs typeface="Arial" panose="020B0604020202020204" pitchFamily="34" charset="0"/>
              </a:rPr>
              <a:t>of local and </a:t>
            </a:r>
            <a:r>
              <a:rPr lang="en-US" altLang="ja-JP" sz="1600" dirty="0">
                <a:solidFill>
                  <a:srgbClr val="000000"/>
                </a:solidFill>
                <a:latin typeface="Arial" panose="020B0604020202020204" pitchFamily="34" charset="0"/>
                <a:cs typeface="Arial" panose="020B0604020202020204" pitchFamily="34" charset="0"/>
              </a:rPr>
              <a:t>remote </a:t>
            </a:r>
            <a:r>
              <a:rPr lang="en-US" altLang="ja-JP" sz="1600" dirty="0" smtClean="0">
                <a:solidFill>
                  <a:srgbClr val="000000"/>
                </a:solidFill>
                <a:latin typeface="Arial" panose="020B0604020202020204" pitchFamily="34" charset="0"/>
                <a:cs typeface="Arial" panose="020B0604020202020204" pitchFamily="34" charset="0"/>
              </a:rPr>
              <a:t>APIs</a:t>
            </a:r>
          </a:p>
        </p:txBody>
      </p:sp>
      <p:pic>
        <p:nvPicPr>
          <p:cNvPr id="4" name="図 3"/>
          <p:cNvPicPr>
            <a:picLocks noChangeAspect="1"/>
          </p:cNvPicPr>
          <p:nvPr/>
        </p:nvPicPr>
        <p:blipFill>
          <a:blip r:embed="rId3"/>
          <a:stretch>
            <a:fillRect/>
          </a:stretch>
        </p:blipFill>
        <p:spPr>
          <a:xfrm>
            <a:off x="194471" y="2852936"/>
            <a:ext cx="6396711" cy="3917236"/>
          </a:xfrm>
          <a:prstGeom prst="rect">
            <a:avLst/>
          </a:prstGeom>
        </p:spPr>
      </p:pic>
      <p:sp>
        <p:nvSpPr>
          <p:cNvPr id="6" name="テキスト ボックス 5"/>
          <p:cNvSpPr txBox="1"/>
          <p:nvPr/>
        </p:nvSpPr>
        <p:spPr>
          <a:xfrm>
            <a:off x="6591182" y="3212976"/>
            <a:ext cx="3314818" cy="2308324"/>
          </a:xfrm>
          <a:prstGeom prst="rect">
            <a:avLst/>
          </a:prstGeom>
          <a:noFill/>
        </p:spPr>
        <p:txBody>
          <a:bodyPr wrap="square" rtlCol="0">
            <a:spAutoFit/>
          </a:bodyPr>
          <a:lstStyle/>
          <a:p>
            <a:r>
              <a:rPr lang="en-US" altLang="ja-JP" i="1" dirty="0">
                <a:solidFill>
                  <a:schemeClr val="accent6"/>
                </a:solidFill>
              </a:rPr>
              <a:t>3</a:t>
            </a:r>
            <a:r>
              <a:rPr lang="en-US" altLang="ja-JP" i="1" dirty="0" smtClean="0">
                <a:solidFill>
                  <a:schemeClr val="accent6"/>
                </a:solidFill>
              </a:rPr>
              <a:t> basic tools in EDAS: </a:t>
            </a:r>
          </a:p>
          <a:p>
            <a:pPr marL="342900" indent="-342900">
              <a:buAutoNum type="arabicParenBoth"/>
            </a:pPr>
            <a:r>
              <a:rPr lang="ja-JP" altLang="ja-JP" i="1" dirty="0" smtClean="0">
                <a:solidFill>
                  <a:srgbClr val="2D2D8A"/>
                </a:solidFill>
              </a:rPr>
              <a:t>W</a:t>
            </a:r>
            <a:r>
              <a:rPr lang="en-US" altLang="ja-JP" i="1" dirty="0" err="1" smtClean="0">
                <a:solidFill>
                  <a:srgbClr val="2D2D8A"/>
                </a:solidFill>
              </a:rPr>
              <a:t>aveform</a:t>
            </a:r>
            <a:r>
              <a:rPr lang="ja-JP" altLang="en-US" i="1" dirty="0" smtClean="0">
                <a:solidFill>
                  <a:srgbClr val="2D2D8A"/>
                </a:solidFill>
              </a:rPr>
              <a:t> </a:t>
            </a:r>
            <a:r>
              <a:rPr lang="ja-JP" altLang="ja-JP" i="1" dirty="0" smtClean="0">
                <a:solidFill>
                  <a:srgbClr val="2D2D8A"/>
                </a:solidFill>
              </a:rPr>
              <a:t>v</a:t>
            </a:r>
            <a:r>
              <a:rPr lang="en-US" altLang="ja-JP" i="1" dirty="0" err="1" smtClean="0">
                <a:solidFill>
                  <a:srgbClr val="2D2D8A"/>
                </a:solidFill>
              </a:rPr>
              <a:t>isualizer</a:t>
            </a:r>
            <a:endParaRPr lang="en-US" altLang="ja-JP" i="1" dirty="0" smtClean="0">
              <a:solidFill>
                <a:srgbClr val="2D2D8A"/>
              </a:solidFill>
            </a:endParaRPr>
          </a:p>
          <a:p>
            <a:r>
              <a:rPr lang="en-US" altLang="ja-JP" i="1" dirty="0">
                <a:solidFill>
                  <a:srgbClr val="FF0000"/>
                </a:solidFill>
              </a:rPr>
              <a:t> </a:t>
            </a:r>
            <a:r>
              <a:rPr lang="en-US" altLang="ja-JP" i="1" dirty="0" smtClean="0">
                <a:solidFill>
                  <a:srgbClr val="FF0000"/>
                </a:solidFill>
              </a:rPr>
              <a:t>                              </a:t>
            </a:r>
            <a:r>
              <a:rPr lang="en-US" altLang="ja-JP" i="1" dirty="0" smtClean="0">
                <a:solidFill>
                  <a:srgbClr val="2D2D8A"/>
                </a:solidFill>
              </a:rPr>
              <a:t>( </a:t>
            </a:r>
            <a:r>
              <a:rPr lang="en-US" altLang="ja-JP" i="1" dirty="0" err="1" smtClean="0">
                <a:solidFill>
                  <a:srgbClr val="FF0000"/>
                </a:solidFill>
              </a:rPr>
              <a:t>eGis</a:t>
            </a:r>
            <a:r>
              <a:rPr lang="en-US" altLang="ja-JP" i="1" dirty="0" smtClean="0">
                <a:solidFill>
                  <a:srgbClr val="2D2D8A"/>
                </a:solidFill>
              </a:rPr>
              <a:t> )</a:t>
            </a:r>
          </a:p>
          <a:p>
            <a:r>
              <a:rPr kumimoji="1" lang="en-US" altLang="ja-JP" i="1" dirty="0" smtClean="0">
                <a:solidFill>
                  <a:srgbClr val="2D2D8A"/>
                </a:solidFill>
                <a:latin typeface="+mn-lt"/>
              </a:rPr>
              <a:t>(2)</a:t>
            </a:r>
            <a:r>
              <a:rPr kumimoji="1" lang="ja-JP" altLang="en-US" i="1" dirty="0" smtClean="0">
                <a:solidFill>
                  <a:srgbClr val="2D2D8A"/>
                </a:solidFill>
                <a:latin typeface="+mn-lt"/>
              </a:rPr>
              <a:t> </a:t>
            </a:r>
            <a:r>
              <a:rPr kumimoji="1" lang="en-US" altLang="ja-JP" i="1" dirty="0" smtClean="0">
                <a:solidFill>
                  <a:srgbClr val="2D2D8A"/>
                </a:solidFill>
                <a:latin typeface="+mn-lt"/>
              </a:rPr>
              <a:t>Plasma</a:t>
            </a:r>
            <a:r>
              <a:rPr kumimoji="1" lang="ja-JP" altLang="en-US" i="1" dirty="0" smtClean="0">
                <a:solidFill>
                  <a:srgbClr val="2D2D8A"/>
                </a:solidFill>
                <a:latin typeface="+mn-lt"/>
              </a:rPr>
              <a:t> </a:t>
            </a:r>
            <a:r>
              <a:rPr kumimoji="1" lang="en-US" altLang="ja-JP" i="1" dirty="0" smtClean="0">
                <a:solidFill>
                  <a:srgbClr val="2D2D8A"/>
                </a:solidFill>
                <a:latin typeface="+mn-lt"/>
              </a:rPr>
              <a:t>boundary</a:t>
            </a:r>
            <a:r>
              <a:rPr kumimoji="1" lang="ja-JP" altLang="en-US" i="1" dirty="0" smtClean="0">
                <a:solidFill>
                  <a:srgbClr val="2D2D8A"/>
                </a:solidFill>
                <a:latin typeface="+mn-lt"/>
              </a:rPr>
              <a:t> </a:t>
            </a:r>
            <a:r>
              <a:rPr kumimoji="1" lang="en-US" altLang="ja-JP" i="1" dirty="0" smtClean="0">
                <a:solidFill>
                  <a:srgbClr val="2D2D8A"/>
                </a:solidFill>
                <a:latin typeface="+mn-lt"/>
              </a:rPr>
              <a:t>&amp;</a:t>
            </a:r>
            <a:r>
              <a:rPr kumimoji="1" lang="ja-JP" altLang="en-US" i="1" dirty="0" smtClean="0">
                <a:solidFill>
                  <a:srgbClr val="2D2D8A"/>
                </a:solidFill>
                <a:latin typeface="+mn-lt"/>
              </a:rPr>
              <a:t> </a:t>
            </a:r>
            <a:r>
              <a:rPr kumimoji="1" lang="en-US" altLang="ja-JP" i="1" dirty="0" smtClean="0">
                <a:solidFill>
                  <a:srgbClr val="2D2D8A"/>
                </a:solidFill>
                <a:latin typeface="+mn-lt"/>
              </a:rPr>
              <a:t>equilibrium</a:t>
            </a:r>
            <a:r>
              <a:rPr kumimoji="1" lang="ja-JP" altLang="en-US" i="1" dirty="0" smtClean="0">
                <a:solidFill>
                  <a:srgbClr val="2D2D8A"/>
                </a:solidFill>
                <a:latin typeface="+mn-lt"/>
              </a:rPr>
              <a:t> </a:t>
            </a:r>
            <a:r>
              <a:rPr kumimoji="1" lang="en-US" altLang="ja-JP" i="1" dirty="0" smtClean="0">
                <a:solidFill>
                  <a:srgbClr val="2D2D8A"/>
                </a:solidFill>
                <a:latin typeface="+mn-lt"/>
              </a:rPr>
              <a:t>viewer</a:t>
            </a:r>
          </a:p>
          <a:p>
            <a:r>
              <a:rPr lang="en-US" altLang="ja-JP" i="1" dirty="0">
                <a:solidFill>
                  <a:srgbClr val="FF0000"/>
                </a:solidFill>
              </a:rPr>
              <a:t> </a:t>
            </a:r>
            <a:r>
              <a:rPr lang="en-US" altLang="ja-JP" i="1" dirty="0" smtClean="0">
                <a:solidFill>
                  <a:srgbClr val="FF0000"/>
                </a:solidFill>
              </a:rPr>
              <a:t>                </a:t>
            </a:r>
            <a:r>
              <a:rPr lang="ja-JP" altLang="en-US" i="1" dirty="0" smtClean="0">
                <a:solidFill>
                  <a:srgbClr val="FF0000"/>
                </a:solidFill>
              </a:rPr>
              <a:t>            </a:t>
            </a:r>
            <a:r>
              <a:rPr lang="ja-JP" altLang="en-US" i="1" dirty="0" smtClean="0">
                <a:solidFill>
                  <a:srgbClr val="2D2D8A"/>
                </a:solidFill>
              </a:rPr>
              <a:t>  </a:t>
            </a:r>
            <a:r>
              <a:rPr lang="en-US" altLang="ja-JP" i="1" dirty="0" smtClean="0">
                <a:solidFill>
                  <a:srgbClr val="2D2D8A"/>
                </a:solidFill>
              </a:rPr>
              <a:t>( </a:t>
            </a:r>
            <a:r>
              <a:rPr lang="en-US" altLang="ja-JP" i="1" dirty="0" err="1" smtClean="0">
                <a:solidFill>
                  <a:srgbClr val="FF0000"/>
                </a:solidFill>
              </a:rPr>
              <a:t>eSurf</a:t>
            </a:r>
            <a:r>
              <a:rPr lang="en-US" altLang="ja-JP" i="1" dirty="0" smtClean="0">
                <a:solidFill>
                  <a:srgbClr val="FF0000"/>
                </a:solidFill>
              </a:rPr>
              <a:t> </a:t>
            </a:r>
            <a:r>
              <a:rPr lang="en-US" altLang="ja-JP" i="1" dirty="0" smtClean="0">
                <a:solidFill>
                  <a:srgbClr val="2D2D8A"/>
                </a:solidFill>
              </a:rPr>
              <a:t>)</a:t>
            </a:r>
            <a:endParaRPr kumimoji="1" lang="en-US" altLang="ja-JP" i="1" dirty="0" smtClean="0">
              <a:solidFill>
                <a:srgbClr val="2D2D8A"/>
              </a:solidFill>
            </a:endParaRPr>
          </a:p>
          <a:p>
            <a:r>
              <a:rPr lang="ja-JP" altLang="ja-JP" i="1" dirty="0" smtClean="0">
                <a:solidFill>
                  <a:srgbClr val="2D2D8A"/>
                </a:solidFill>
              </a:rPr>
              <a:t>(</a:t>
            </a:r>
            <a:r>
              <a:rPr lang="en-US" altLang="ja-JP" i="1" dirty="0" smtClean="0">
                <a:solidFill>
                  <a:srgbClr val="2D2D8A"/>
                </a:solidFill>
              </a:rPr>
              <a:t>3)</a:t>
            </a:r>
            <a:r>
              <a:rPr lang="ja-JP" altLang="en-US" i="1" dirty="0" smtClean="0">
                <a:solidFill>
                  <a:srgbClr val="2D2D8A"/>
                </a:solidFill>
              </a:rPr>
              <a:t> </a:t>
            </a:r>
            <a:r>
              <a:rPr lang="en-US" altLang="ja-JP" i="1" dirty="0" smtClean="0">
                <a:solidFill>
                  <a:srgbClr val="2D2D8A"/>
                </a:solidFill>
              </a:rPr>
              <a:t>Spatial</a:t>
            </a:r>
            <a:r>
              <a:rPr lang="ja-JP" altLang="en-US" i="1" dirty="0" smtClean="0">
                <a:solidFill>
                  <a:srgbClr val="2D2D8A"/>
                </a:solidFill>
              </a:rPr>
              <a:t> </a:t>
            </a:r>
            <a:r>
              <a:rPr lang="en-US" altLang="ja-JP" i="1" dirty="0" smtClean="0">
                <a:solidFill>
                  <a:srgbClr val="2D2D8A"/>
                </a:solidFill>
              </a:rPr>
              <a:t>profile</a:t>
            </a:r>
            <a:r>
              <a:rPr lang="ja-JP" altLang="en-US" i="1" dirty="0" smtClean="0">
                <a:solidFill>
                  <a:srgbClr val="2D2D8A"/>
                </a:solidFill>
              </a:rPr>
              <a:t> </a:t>
            </a:r>
            <a:r>
              <a:rPr lang="en-US" altLang="ja-JP" i="1" dirty="0" smtClean="0">
                <a:solidFill>
                  <a:srgbClr val="2D2D8A"/>
                </a:solidFill>
              </a:rPr>
              <a:t>analyzer</a:t>
            </a:r>
          </a:p>
          <a:p>
            <a:r>
              <a:rPr kumimoji="1" lang="en-US" altLang="ja-JP" i="1" dirty="0">
                <a:solidFill>
                  <a:srgbClr val="FF0000"/>
                </a:solidFill>
                <a:latin typeface="+mn-lt"/>
              </a:rPr>
              <a:t> </a:t>
            </a:r>
            <a:r>
              <a:rPr kumimoji="1" lang="en-US" altLang="ja-JP" i="1" dirty="0" smtClean="0">
                <a:solidFill>
                  <a:srgbClr val="FF0000"/>
                </a:solidFill>
                <a:latin typeface="+mn-lt"/>
              </a:rPr>
              <a:t>                            </a:t>
            </a:r>
            <a:r>
              <a:rPr kumimoji="1" lang="ja-JP" altLang="en-US" i="1" dirty="0" smtClean="0">
                <a:solidFill>
                  <a:srgbClr val="FF0000"/>
                </a:solidFill>
                <a:latin typeface="+mn-lt"/>
              </a:rPr>
              <a:t>  </a:t>
            </a:r>
            <a:r>
              <a:rPr kumimoji="1" lang="en-US" altLang="ja-JP" i="1" dirty="0" smtClean="0">
                <a:solidFill>
                  <a:srgbClr val="2D2D8A"/>
                </a:solidFill>
                <a:latin typeface="+mn-lt"/>
              </a:rPr>
              <a:t>( </a:t>
            </a:r>
            <a:r>
              <a:rPr kumimoji="1" lang="en-US" altLang="ja-JP" i="1" dirty="0" err="1" smtClean="0">
                <a:solidFill>
                  <a:srgbClr val="FF0000"/>
                </a:solidFill>
                <a:latin typeface="+mn-lt"/>
              </a:rPr>
              <a:t>eSlice</a:t>
            </a:r>
            <a:r>
              <a:rPr kumimoji="1" lang="en-US" altLang="ja-JP" i="1" dirty="0" smtClean="0">
                <a:solidFill>
                  <a:srgbClr val="2D2D8A"/>
                </a:solidFill>
                <a:latin typeface="+mn-lt"/>
              </a:rPr>
              <a:t> )</a:t>
            </a:r>
          </a:p>
        </p:txBody>
      </p:sp>
      <p:cxnSp>
        <p:nvCxnSpPr>
          <p:cNvPr id="7" name="直線コネクタ 6"/>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8" name="図 7"/>
          <p:cNvPicPr>
            <a:picLocks noChangeAspect="1"/>
          </p:cNvPicPr>
          <p:nvPr/>
        </p:nvPicPr>
        <p:blipFill>
          <a:blip r:embed="rId4" cstate="email"/>
          <a:stretch>
            <a:fillRect/>
          </a:stretch>
        </p:blipFill>
        <p:spPr>
          <a:xfrm>
            <a:off x="59532" y="59269"/>
            <a:ext cx="909381" cy="632370"/>
          </a:xfrm>
          <a:prstGeom prst="rect">
            <a:avLst/>
          </a:prstGeom>
        </p:spPr>
      </p:pic>
      <p:pic>
        <p:nvPicPr>
          <p:cNvPr id="9" name="Picture 9" descr="logo6"/>
          <p:cNvPicPr>
            <a:picLocks noChangeAspect="1" noChangeArrowheads="1"/>
          </p:cNvPicPr>
          <p:nvPr/>
        </p:nvPicPr>
        <p:blipFill>
          <a:blip r:embed="rId5" cstate="print"/>
          <a:srcRect/>
          <a:stretch>
            <a:fillRect/>
          </a:stretch>
        </p:blipFill>
        <p:spPr bwMode="auto">
          <a:xfrm>
            <a:off x="8307374" y="188640"/>
            <a:ext cx="1394213" cy="366688"/>
          </a:xfrm>
          <a:prstGeom prst="rect">
            <a:avLst/>
          </a:prstGeom>
          <a:noFill/>
          <a:ln w="9525">
            <a:noFill/>
            <a:miter lim="800000"/>
            <a:headEnd/>
            <a:tailEnd/>
          </a:ln>
        </p:spPr>
      </p:pic>
      <p:sp>
        <p:nvSpPr>
          <p:cNvPr id="5" name="スライド番号プレースホルダー 4"/>
          <p:cNvSpPr>
            <a:spLocks noGrp="1"/>
          </p:cNvSpPr>
          <p:nvPr>
            <p:ph type="sldNum" sz="quarter" idx="12"/>
          </p:nvPr>
        </p:nvSpPr>
        <p:spPr/>
        <p:txBody>
          <a:bodyPr/>
          <a:lstStyle/>
          <a:p>
            <a:fld id="{6A1C1D35-5642-A44A-B3BA-E6568B37F1BE}" type="slidenum">
              <a:rPr lang="ja-JP" altLang="en-US" smtClean="0"/>
              <a:pPr/>
              <a:t>14</a:t>
            </a:fld>
            <a:endParaRPr lang="ja-JP" altLang="en-US"/>
          </a:p>
        </p:txBody>
      </p:sp>
    </p:spTree>
    <p:extLst>
      <p:ext uri="{BB962C8B-B14F-4D97-AF65-F5344CB8AC3E}">
        <p14:creationId xmlns:p14="http://schemas.microsoft.com/office/powerpoint/2010/main" val="39101123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76947"/>
            <a:ext cx="8915400" cy="463550"/>
          </a:xfrm>
        </p:spPr>
        <p:txBody>
          <a:bodyPr>
            <a:normAutofit fontScale="90000"/>
          </a:bodyPr>
          <a:lstStyle/>
          <a:p>
            <a:r>
              <a:rPr lang="en-US" altLang="ja-JP" sz="2800" b="1" dirty="0">
                <a:cs typeface="Arial" panose="020B0604020202020204" pitchFamily="34" charset="0"/>
              </a:rPr>
              <a:t>EDAS tools: </a:t>
            </a:r>
            <a:r>
              <a:rPr lang="en-US" altLang="ja-JP" sz="2800" b="1" dirty="0" err="1">
                <a:cs typeface="Arial" panose="020B0604020202020204" pitchFamily="34" charset="0"/>
              </a:rPr>
              <a:t>eGis</a:t>
            </a:r>
            <a:r>
              <a:rPr lang="en-US" altLang="ja-JP" sz="2800" b="1" dirty="0">
                <a:cs typeface="Arial" panose="020B0604020202020204" pitchFamily="34" charset="0"/>
              </a:rPr>
              <a:t>, </a:t>
            </a:r>
            <a:r>
              <a:rPr lang="en-US" altLang="ja-JP" sz="2800" b="1" dirty="0" err="1">
                <a:cs typeface="Arial" panose="020B0604020202020204" pitchFamily="34" charset="0"/>
              </a:rPr>
              <a:t>eSurf</a:t>
            </a:r>
            <a:r>
              <a:rPr lang="en-US" altLang="ja-JP" sz="2800" b="1" dirty="0">
                <a:cs typeface="Arial" panose="020B0604020202020204" pitchFamily="34" charset="0"/>
              </a:rPr>
              <a:t>, </a:t>
            </a:r>
            <a:r>
              <a:rPr lang="en-US" altLang="ja-JP" sz="2800" b="1" dirty="0" err="1">
                <a:cs typeface="Arial" panose="020B0604020202020204" pitchFamily="34" charset="0"/>
              </a:rPr>
              <a:t>eSlice</a:t>
            </a:r>
            <a:endParaRPr kumimoji="1" lang="ja-JP" altLang="en-US" sz="2800" dirty="0"/>
          </a:p>
        </p:txBody>
      </p:sp>
      <p:sp>
        <p:nvSpPr>
          <p:cNvPr id="3" name="コンテンツ プレースホルダー 2"/>
          <p:cNvSpPr>
            <a:spLocks noGrp="1"/>
          </p:cNvSpPr>
          <p:nvPr>
            <p:ph idx="1"/>
          </p:nvPr>
        </p:nvSpPr>
        <p:spPr>
          <a:xfrm>
            <a:off x="557197" y="959836"/>
            <a:ext cx="8915400" cy="2432530"/>
          </a:xfrm>
        </p:spPr>
        <p:txBody>
          <a:bodyPr>
            <a:normAutofit/>
          </a:bodyPr>
          <a:lstStyle/>
          <a:p>
            <a:r>
              <a:rPr lang="en-US" altLang="ja-JP" sz="2000" b="1" kern="0" dirty="0">
                <a:cs typeface="Arial" panose="020B0604020202020204" pitchFamily="34" charset="0"/>
              </a:rPr>
              <a:t>“</a:t>
            </a:r>
            <a:r>
              <a:rPr lang="en-US" altLang="ja-JP" sz="2000" b="1" kern="0" dirty="0" err="1">
                <a:cs typeface="Arial" panose="020B0604020202020204" pitchFamily="34" charset="0"/>
              </a:rPr>
              <a:t>eGis</a:t>
            </a:r>
            <a:r>
              <a:rPr lang="en-US" altLang="ja-JP" sz="2000" b="1" kern="0" dirty="0">
                <a:cs typeface="Arial" panose="020B0604020202020204" pitchFamily="34" charset="0"/>
              </a:rPr>
              <a:t>” visualizes time dependent experimental data in discharges and also results of transport simulations.</a:t>
            </a:r>
          </a:p>
          <a:p>
            <a:r>
              <a:rPr lang="en-US" altLang="ja-JP" sz="2000" b="1" kern="0" dirty="0">
                <a:cs typeface="Arial" panose="020B0604020202020204" pitchFamily="34" charset="0"/>
              </a:rPr>
              <a:t>“</a:t>
            </a:r>
            <a:r>
              <a:rPr lang="en-US" altLang="ja-JP" sz="2000" b="1" kern="0" dirty="0" err="1">
                <a:cs typeface="Arial" panose="020B0604020202020204" pitchFamily="34" charset="0"/>
              </a:rPr>
              <a:t>eSurf</a:t>
            </a:r>
            <a:r>
              <a:rPr lang="en-US" altLang="ja-JP" sz="2000" b="1" kern="0" dirty="0">
                <a:cs typeface="Arial" panose="020B0604020202020204" pitchFamily="34" charset="0"/>
              </a:rPr>
              <a:t>” visualizes plasma boundary / equilibrium together with diagnostic viewing chords and resonance locations.</a:t>
            </a:r>
          </a:p>
          <a:p>
            <a:r>
              <a:rPr lang="en-US" altLang="ja-JP" sz="2000" b="1" kern="0" dirty="0">
                <a:cs typeface="Arial" panose="020B0604020202020204" pitchFamily="34" charset="0"/>
              </a:rPr>
              <a:t>“</a:t>
            </a:r>
            <a:r>
              <a:rPr lang="en-US" altLang="ja-JP" sz="2000" b="1" kern="0" dirty="0" err="1">
                <a:cs typeface="Arial" panose="020B0604020202020204" pitchFamily="34" charset="0"/>
              </a:rPr>
              <a:t>eSlice</a:t>
            </a:r>
            <a:r>
              <a:rPr lang="en-US" altLang="ja-JP" sz="2000" b="1" kern="0" dirty="0">
                <a:cs typeface="Arial" panose="020B0604020202020204" pitchFamily="34" charset="0"/>
              </a:rPr>
              <a:t>” visualizes spatial profiles from diagnostics and equilibrium. It also enables users to make 1D analysis, and to pass the saved data to a next stage of analysis or to transport code, MHD code, etc.</a:t>
            </a:r>
          </a:p>
          <a:p>
            <a:endParaRPr kumimoji="1" lang="ja-JP" altLang="en-US" sz="2000"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4329" t="6311" r="4329" b="6560"/>
          <a:stretch/>
        </p:blipFill>
        <p:spPr>
          <a:xfrm>
            <a:off x="436101" y="3666883"/>
            <a:ext cx="4320480" cy="3141304"/>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49" y="4530979"/>
            <a:ext cx="3746223" cy="2160240"/>
          </a:xfrm>
          <a:prstGeom prst="rect">
            <a:avLst/>
          </a:prstGeom>
        </p:spPr>
      </p:pic>
      <p:pic>
        <p:nvPicPr>
          <p:cNvPr id="6" name="Picture 2" descr="\\Analy-nas\sa物理検討\REC-EDAS\eSurf開発関連(行川)\画面イメージ\開発２\11_graph_window_with_lo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8589" y="3666883"/>
            <a:ext cx="4644008" cy="314649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08109" y="3284984"/>
            <a:ext cx="720080" cy="369332"/>
          </a:xfrm>
          <a:prstGeom prst="rect">
            <a:avLst/>
          </a:prstGeom>
          <a:noFill/>
        </p:spPr>
        <p:txBody>
          <a:bodyPr wrap="square" rtlCol="0">
            <a:spAutoFit/>
          </a:bodyPr>
          <a:lstStyle/>
          <a:p>
            <a:r>
              <a:rPr lang="en-US" altLang="ja-JP" i="1" dirty="0" err="1" smtClean="0">
                <a:solidFill>
                  <a:srgbClr val="FF0000"/>
                </a:solidFill>
              </a:rPr>
              <a:t>eGis</a:t>
            </a:r>
            <a:endParaRPr kumimoji="1" lang="en-US" altLang="ja-JP" i="1" dirty="0" smtClean="0">
              <a:solidFill>
                <a:srgbClr val="2D2D8A"/>
              </a:solidFill>
              <a:latin typeface="+mn-lt"/>
            </a:endParaRPr>
          </a:p>
        </p:txBody>
      </p:sp>
      <p:sp>
        <p:nvSpPr>
          <p:cNvPr id="8" name="テキスト ボックス 7"/>
          <p:cNvSpPr txBox="1"/>
          <p:nvPr/>
        </p:nvSpPr>
        <p:spPr>
          <a:xfrm>
            <a:off x="4828589" y="3284984"/>
            <a:ext cx="936104" cy="369332"/>
          </a:xfrm>
          <a:prstGeom prst="rect">
            <a:avLst/>
          </a:prstGeom>
          <a:noFill/>
        </p:spPr>
        <p:txBody>
          <a:bodyPr wrap="square" rtlCol="0">
            <a:spAutoFit/>
          </a:bodyPr>
          <a:lstStyle/>
          <a:p>
            <a:r>
              <a:rPr lang="en-US" altLang="ja-JP" i="1" dirty="0" err="1" smtClean="0">
                <a:solidFill>
                  <a:srgbClr val="FF0000"/>
                </a:solidFill>
              </a:rPr>
              <a:t>eSurf</a:t>
            </a:r>
            <a:endParaRPr kumimoji="1" lang="en-US" altLang="ja-JP" i="1" dirty="0" smtClean="0">
              <a:solidFill>
                <a:srgbClr val="2D2D8A"/>
              </a:solidFill>
              <a:latin typeface="+mn-lt"/>
            </a:endParaRPr>
          </a:p>
        </p:txBody>
      </p:sp>
      <p:cxnSp>
        <p:nvCxnSpPr>
          <p:cNvPr id="9" name="直線コネクタ 8"/>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10" name="図 9"/>
          <p:cNvPicPr>
            <a:picLocks noChangeAspect="1"/>
          </p:cNvPicPr>
          <p:nvPr/>
        </p:nvPicPr>
        <p:blipFill>
          <a:blip r:embed="rId6" cstate="email"/>
          <a:stretch>
            <a:fillRect/>
          </a:stretch>
        </p:blipFill>
        <p:spPr>
          <a:xfrm>
            <a:off x="59532" y="59269"/>
            <a:ext cx="909381" cy="632370"/>
          </a:xfrm>
          <a:prstGeom prst="rect">
            <a:avLst/>
          </a:prstGeom>
        </p:spPr>
      </p:pic>
      <p:pic>
        <p:nvPicPr>
          <p:cNvPr id="11" name="Picture 9" descr="logo6"/>
          <p:cNvPicPr>
            <a:picLocks noChangeAspect="1" noChangeArrowheads="1"/>
          </p:cNvPicPr>
          <p:nvPr/>
        </p:nvPicPr>
        <p:blipFill>
          <a:blip r:embed="rId7" cstate="print"/>
          <a:srcRect/>
          <a:stretch>
            <a:fillRect/>
          </a:stretch>
        </p:blipFill>
        <p:spPr bwMode="auto">
          <a:xfrm>
            <a:off x="8307374" y="188640"/>
            <a:ext cx="1394213" cy="366688"/>
          </a:xfrm>
          <a:prstGeom prst="rect">
            <a:avLst/>
          </a:prstGeom>
          <a:noFill/>
          <a:ln w="9525">
            <a:noFill/>
            <a:miter lim="800000"/>
            <a:headEnd/>
            <a:tailEnd/>
          </a:ln>
        </p:spPr>
      </p:pic>
      <p:sp>
        <p:nvSpPr>
          <p:cNvPr id="12" name="スライド番号プレースホルダー 11"/>
          <p:cNvSpPr>
            <a:spLocks noGrp="1"/>
          </p:cNvSpPr>
          <p:nvPr>
            <p:ph type="sldNum" sz="quarter" idx="12"/>
          </p:nvPr>
        </p:nvSpPr>
        <p:spPr/>
        <p:txBody>
          <a:bodyPr/>
          <a:lstStyle/>
          <a:p>
            <a:fld id="{6A1C1D35-5642-A44A-B3BA-E6568B37F1BE}" type="slidenum">
              <a:rPr lang="ja-JP" altLang="en-US" smtClean="0"/>
              <a:pPr/>
              <a:t>15</a:t>
            </a:fld>
            <a:endParaRPr lang="ja-JP" altLang="en-US"/>
          </a:p>
        </p:txBody>
      </p:sp>
    </p:spTree>
    <p:extLst>
      <p:ext uri="{BB962C8B-B14F-4D97-AF65-F5344CB8AC3E}">
        <p14:creationId xmlns:p14="http://schemas.microsoft.com/office/powerpoint/2010/main" val="264119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52741"/>
            <a:ext cx="8915400" cy="461962"/>
          </a:xfrm>
        </p:spPr>
        <p:txBody>
          <a:bodyPr>
            <a:normAutofit fontScale="90000"/>
          </a:bodyPr>
          <a:lstStyle/>
          <a:p>
            <a:r>
              <a:rPr lang="en-GB" altLang="ja-JP" sz="2400" b="1" dirty="0"/>
              <a:t>Remote Data Access </a:t>
            </a:r>
            <a:r>
              <a:rPr lang="en-US" altLang="ja-JP" sz="2400" b="1" dirty="0"/>
              <a:t>(</a:t>
            </a:r>
            <a:r>
              <a:rPr lang="en-GB" altLang="ja-JP" sz="2400" b="1" dirty="0"/>
              <a:t>RDA</a:t>
            </a:r>
            <a:r>
              <a:rPr lang="en-US" altLang="ja-JP" sz="2400" b="1" dirty="0"/>
              <a:t>) </a:t>
            </a:r>
            <a:r>
              <a:rPr lang="en-US" altLang="ja-JP" sz="2400" b="1" dirty="0" smtClean="0"/>
              <a:t>and </a:t>
            </a:r>
            <a:r>
              <a:rPr lang="en-GB" altLang="ja-JP" sz="2400" b="1" dirty="0"/>
              <a:t>the Integrated Software Platform for Documentation and Experiment Management (</a:t>
            </a:r>
            <a:r>
              <a:rPr lang="en-GB" altLang="ja-JP" sz="2400" b="1" dirty="0" err="1"/>
              <a:t>DocMs</a:t>
            </a:r>
            <a:r>
              <a:rPr lang="en-US" altLang="ja-JP" sz="2400" b="1" dirty="0"/>
              <a:t>) </a:t>
            </a:r>
            <a:endParaRPr kumimoji="1" lang="ja-JP" altLang="en-US" sz="2400" b="1" dirty="0"/>
          </a:p>
        </p:txBody>
      </p:sp>
      <p:cxnSp>
        <p:nvCxnSpPr>
          <p:cNvPr id="4" name="直線コネクタ 3"/>
          <p:cNvCxnSpPr/>
          <p:nvPr/>
        </p:nvCxnSpPr>
        <p:spPr>
          <a:xfrm>
            <a:off x="614543" y="831487"/>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5" name="図 4"/>
          <p:cNvPicPr>
            <a:picLocks noChangeAspect="1"/>
          </p:cNvPicPr>
          <p:nvPr/>
        </p:nvPicPr>
        <p:blipFill>
          <a:blip r:embed="rId2" cstate="email"/>
          <a:stretch>
            <a:fillRect/>
          </a:stretch>
        </p:blipFill>
        <p:spPr>
          <a:xfrm>
            <a:off x="59532" y="59269"/>
            <a:ext cx="909381" cy="632370"/>
          </a:xfrm>
          <a:prstGeom prst="rect">
            <a:avLst/>
          </a:prstGeom>
        </p:spPr>
      </p:pic>
      <p:sp>
        <p:nvSpPr>
          <p:cNvPr id="7" name="スライド番号プレースホルダー 6"/>
          <p:cNvSpPr>
            <a:spLocks noGrp="1"/>
          </p:cNvSpPr>
          <p:nvPr>
            <p:ph type="sldNum" sz="quarter" idx="12"/>
          </p:nvPr>
        </p:nvSpPr>
        <p:spPr/>
        <p:txBody>
          <a:bodyPr/>
          <a:lstStyle/>
          <a:p>
            <a:fld id="{6A1C1D35-5642-A44A-B3BA-E6568B37F1BE}" type="slidenum">
              <a:rPr lang="ja-JP" altLang="en-US" smtClean="0"/>
              <a:pPr/>
              <a:t>16</a:t>
            </a:fld>
            <a:endParaRPr lang="ja-JP" altLang="en-US"/>
          </a:p>
        </p:txBody>
      </p:sp>
      <p:sp>
        <p:nvSpPr>
          <p:cNvPr id="9" name="TextBox 8"/>
          <p:cNvSpPr txBox="1"/>
          <p:nvPr/>
        </p:nvSpPr>
        <p:spPr>
          <a:xfrm>
            <a:off x="348644" y="1062189"/>
            <a:ext cx="9217891" cy="261610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000" b="1" dirty="0" smtClean="0"/>
              <a:t>Development of a RDA system for the REC </a:t>
            </a:r>
            <a:r>
              <a:rPr lang="it-IT" sz="2000" b="1" dirty="0" smtClean="0">
                <a:sym typeface="Wingdings" pitchFamily="2" charset="2"/>
              </a:rPr>
              <a:t> Customization of MDSplus for the REC</a:t>
            </a:r>
          </a:p>
          <a:p>
            <a:endParaRPr lang="en-GB" altLang="en-US" sz="1600" b="1" dirty="0" smtClean="0">
              <a:latin typeface="Arial" pitchFamily="34" charset="0"/>
              <a:cs typeface="Arial" pitchFamily="34" charset="0"/>
            </a:endParaRPr>
          </a:p>
          <a:p>
            <a:r>
              <a:rPr lang="en-GB" altLang="en-US" sz="1400" b="1" u="sng" dirty="0" smtClean="0">
                <a:latin typeface="Arial" pitchFamily="34" charset="0"/>
                <a:cs typeface="Arial" pitchFamily="34" charset="0"/>
              </a:rPr>
              <a:t>Main objectives </a:t>
            </a:r>
            <a:endParaRPr lang="en-GB" altLang="en-US" sz="1400" u="sng" dirty="0" smtClean="0">
              <a:latin typeface="Arial" pitchFamily="34" charset="0"/>
              <a:cs typeface="Arial" pitchFamily="34" charset="0"/>
              <a:sym typeface="Wingdings"/>
            </a:endParaRPr>
          </a:p>
          <a:p>
            <a:pPr marL="285750" indent="-285750">
              <a:buFont typeface="Arial" pitchFamily="34" charset="0"/>
              <a:buChar char="•"/>
            </a:pPr>
            <a:r>
              <a:rPr lang="en-GB" sz="1600" dirty="0"/>
              <a:t>Characterization of the remote data access performance between Europe and </a:t>
            </a:r>
            <a:r>
              <a:rPr lang="en-GB" sz="1600" dirty="0" smtClean="0"/>
              <a:t>Japan</a:t>
            </a:r>
          </a:p>
          <a:p>
            <a:pPr marL="285750" indent="-285750">
              <a:buFont typeface="Arial" pitchFamily="34" charset="0"/>
              <a:buChar char="•"/>
            </a:pPr>
            <a:r>
              <a:rPr lang="en-GB" sz="1600" dirty="0" smtClean="0"/>
              <a:t>Improvement </a:t>
            </a:r>
            <a:r>
              <a:rPr lang="en-GB" sz="1600" dirty="0"/>
              <a:t>the performance of </a:t>
            </a:r>
            <a:r>
              <a:rPr lang="en-GB" sz="1600" dirty="0" err="1" smtClean="0"/>
              <a:t>MDSplus</a:t>
            </a:r>
            <a:r>
              <a:rPr lang="en-GB" sz="1600" dirty="0" smtClean="0"/>
              <a:t> RDA over </a:t>
            </a:r>
            <a:r>
              <a:rPr lang="en-GB" sz="1600" dirty="0"/>
              <a:t>high latency </a:t>
            </a:r>
            <a:r>
              <a:rPr lang="en-GB" sz="1600" dirty="0" smtClean="0"/>
              <a:t>networks</a:t>
            </a:r>
            <a:endParaRPr lang="en-GB" sz="1600" dirty="0"/>
          </a:p>
          <a:p>
            <a:pPr marL="285750" indent="-285750">
              <a:buFont typeface="Arial" pitchFamily="34" charset="0"/>
              <a:buChar char="•"/>
            </a:pPr>
            <a:r>
              <a:rPr lang="en-GB" sz="1600" dirty="0"/>
              <a:t>Definition of metadata requirements for remote data access and integration in a data access layer built over </a:t>
            </a:r>
            <a:r>
              <a:rPr lang="en-GB" sz="1600" dirty="0" err="1" smtClean="0"/>
              <a:t>MDSplus</a:t>
            </a:r>
            <a:endParaRPr lang="en-GB" sz="1600" dirty="0"/>
          </a:p>
          <a:p>
            <a:pPr marL="285750" indent="-285750">
              <a:buFont typeface="Arial" pitchFamily="34" charset="0"/>
              <a:buChar char="•"/>
            </a:pPr>
            <a:r>
              <a:rPr lang="en-GB" sz="1600" dirty="0"/>
              <a:t>Development of specific functionality in </a:t>
            </a:r>
            <a:r>
              <a:rPr lang="en-GB" sz="1600" dirty="0" err="1"/>
              <a:t>MDSplus</a:t>
            </a:r>
            <a:r>
              <a:rPr lang="en-GB" sz="1600" dirty="0"/>
              <a:t> for the data access of large </a:t>
            </a:r>
            <a:r>
              <a:rPr lang="en-GB" sz="1600" dirty="0" smtClean="0"/>
              <a:t>signals</a:t>
            </a:r>
          </a:p>
          <a:p>
            <a:pPr marL="285750" indent="-285750">
              <a:buFont typeface="Arial" pitchFamily="34" charset="0"/>
              <a:buChar char="•"/>
            </a:pPr>
            <a:r>
              <a:rPr lang="en-GB" sz="1600" dirty="0"/>
              <a:t>Definition and implementation in </a:t>
            </a:r>
            <a:r>
              <a:rPr lang="en-GB" sz="1600" dirty="0" err="1"/>
              <a:t>MDSplus</a:t>
            </a:r>
            <a:r>
              <a:rPr lang="en-GB" sz="1600" dirty="0"/>
              <a:t> of remote data streaming management for steady state experiments</a:t>
            </a:r>
            <a:endParaRPr lang="en-GB" sz="1600" dirty="0" smtClean="0"/>
          </a:p>
        </p:txBody>
      </p:sp>
      <p:sp>
        <p:nvSpPr>
          <p:cNvPr id="10" name="TextBox 9"/>
          <p:cNvSpPr txBox="1"/>
          <p:nvPr/>
        </p:nvSpPr>
        <p:spPr>
          <a:xfrm>
            <a:off x="348643" y="3847892"/>
            <a:ext cx="9217891" cy="267765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it-IT" sz="2000" b="1" dirty="0" smtClean="0"/>
              <a:t>Development of an integrated platform for </a:t>
            </a:r>
            <a:r>
              <a:rPr lang="en-GB" sz="2000" b="1" dirty="0" smtClean="0"/>
              <a:t>Documentation </a:t>
            </a:r>
            <a:r>
              <a:rPr lang="en-GB" sz="2000" b="1" dirty="0"/>
              <a:t>and Experiment </a:t>
            </a:r>
            <a:r>
              <a:rPr lang="en-GB" sz="2000" b="1" dirty="0" smtClean="0"/>
              <a:t>Management</a:t>
            </a:r>
          </a:p>
          <a:p>
            <a:pPr lvl="0"/>
            <a:endParaRPr lang="en-GB" sz="1600" b="1" u="sng" dirty="0"/>
          </a:p>
          <a:p>
            <a:pPr lvl="0"/>
            <a:r>
              <a:rPr lang="en-GB" sz="1600" b="1" u="sng" dirty="0"/>
              <a:t>Main objectives</a:t>
            </a:r>
          </a:p>
          <a:p>
            <a:pPr marL="342900" lvl="0" indent="-342900">
              <a:buFont typeface="Arial" pitchFamily="34" charset="0"/>
              <a:buChar char="•"/>
            </a:pPr>
            <a:r>
              <a:rPr lang="en-GB" sz="1600" b="1" dirty="0"/>
              <a:t>Give to both local and remote users the possibility to access and manage the documentation </a:t>
            </a:r>
            <a:r>
              <a:rPr lang="en-GB" sz="1600" dirty="0"/>
              <a:t>of the remotely participated experiment (user manuals of the operational tools, signal naming, diagnostics and plant systems documentation, etc.)</a:t>
            </a:r>
          </a:p>
          <a:p>
            <a:pPr marL="285750" indent="-285750">
              <a:buFont typeface="Arial" panose="020B0604020202020204" pitchFamily="34" charset="0"/>
              <a:buChar char="•"/>
            </a:pPr>
            <a:r>
              <a:rPr lang="en-GB" sz="1600" b="1" dirty="0" smtClean="0"/>
              <a:t>Give </a:t>
            </a:r>
            <a:r>
              <a:rPr lang="en-GB" sz="1600" b="1" dirty="0"/>
              <a:t>to both local and remote users the possibility to manage the experimental workflow </a:t>
            </a:r>
            <a:r>
              <a:rPr lang="en-GB" sz="1600" dirty="0"/>
              <a:t>of the remotely participated experiments</a:t>
            </a:r>
          </a:p>
          <a:p>
            <a:pPr marL="742950" lvl="1"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4256584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742950" y="188640"/>
            <a:ext cx="8420100" cy="430887"/>
          </a:xfrm>
        </p:spPr>
        <p:txBody>
          <a:bodyPr>
            <a:noAutofit/>
          </a:bodyPr>
          <a:lstStyle/>
          <a:p>
            <a:r>
              <a:rPr lang="en-US" altLang="ja-JP" sz="2800" b="1" dirty="0" smtClean="0"/>
              <a:t>Simulator</a:t>
            </a:r>
            <a:r>
              <a:rPr lang="ja-JP" altLang="en-US" sz="2800" b="1" dirty="0" smtClean="0"/>
              <a:t> </a:t>
            </a:r>
            <a:r>
              <a:rPr lang="en-US" altLang="ja-JP" sz="2800" b="1" dirty="0" smtClean="0"/>
              <a:t>(Task 8)</a:t>
            </a:r>
            <a:endParaRPr kumimoji="1" lang="ja-JP" altLang="en-US" sz="2800" b="1" dirty="0"/>
          </a:p>
        </p:txBody>
      </p:sp>
      <p:sp>
        <p:nvSpPr>
          <p:cNvPr id="9" name="コンテンツ プレースホルダー 2"/>
          <p:cNvSpPr>
            <a:spLocks noGrp="1"/>
          </p:cNvSpPr>
          <p:nvPr>
            <p:ph idx="1"/>
          </p:nvPr>
        </p:nvSpPr>
        <p:spPr>
          <a:xfrm>
            <a:off x="344488" y="1124745"/>
            <a:ext cx="9145015" cy="1677939"/>
          </a:xfrm>
        </p:spPr>
        <p:txBody>
          <a:bodyPr>
            <a:normAutofit/>
          </a:bodyPr>
          <a:lstStyle/>
          <a:p>
            <a:pPr marL="0" indent="0">
              <a:buNone/>
            </a:pPr>
            <a:r>
              <a:rPr lang="en-US" altLang="ja-JP" sz="1800" dirty="0" err="1"/>
              <a:t>T</a:t>
            </a:r>
            <a:r>
              <a:rPr kumimoji="1" lang="en-US" altLang="ja-JP" sz="1800" dirty="0" err="1" smtClean="0"/>
              <a:t>okamak</a:t>
            </a:r>
            <a:r>
              <a:rPr kumimoji="1" lang="en-US" altLang="ja-JP" sz="1800" dirty="0" smtClean="0"/>
              <a:t> simulator based on MECS</a:t>
            </a:r>
            <a:r>
              <a:rPr lang="en-US" altLang="ja-JP" sz="1800" dirty="0"/>
              <a:t> </a:t>
            </a:r>
            <a:r>
              <a:rPr lang="en-US" altLang="ja-JP" sz="1800" dirty="0" smtClean="0"/>
              <a:t>code</a:t>
            </a:r>
            <a:r>
              <a:rPr kumimoji="1" lang="en-US" altLang="ja-JP" sz="1800" dirty="0" smtClean="0"/>
              <a:t> to be developed;</a:t>
            </a:r>
            <a:endParaRPr lang="en-US" altLang="ja-JP" sz="1800" dirty="0" smtClean="0"/>
          </a:p>
          <a:p>
            <a:r>
              <a:rPr kumimoji="1" lang="en-US" altLang="ja-JP" sz="1800" dirty="0" smtClean="0"/>
              <a:t>simulate evolution of plasma shape consistent with discharge parameters</a:t>
            </a:r>
          </a:p>
          <a:p>
            <a:r>
              <a:rPr lang="en-US" altLang="ja-JP" sz="1800" dirty="0"/>
              <a:t>evaluate </a:t>
            </a:r>
            <a:r>
              <a:rPr lang="en-US" altLang="ja-JP" sz="1800" dirty="0" smtClean="0"/>
              <a:t>temporal </a:t>
            </a:r>
            <a:r>
              <a:rPr lang="en-US" altLang="ja-JP" sz="1800" dirty="0"/>
              <a:t>evolution </a:t>
            </a:r>
            <a:r>
              <a:rPr lang="en-US" altLang="ja-JP" sz="1800" dirty="0" smtClean="0"/>
              <a:t>of current</a:t>
            </a:r>
            <a:r>
              <a:rPr lang="ja-JP" altLang="en-US" sz="1800" dirty="0" smtClean="0"/>
              <a:t> </a:t>
            </a:r>
            <a:r>
              <a:rPr lang="en-US" altLang="ja-JP" sz="1800" dirty="0" smtClean="0"/>
              <a:t>/</a:t>
            </a:r>
            <a:r>
              <a:rPr lang="ja-JP" altLang="en-US" sz="1800" dirty="0" smtClean="0"/>
              <a:t> </a:t>
            </a:r>
            <a:r>
              <a:rPr lang="en-US" altLang="ja-JP" sz="1800" dirty="0" smtClean="0"/>
              <a:t>voltage </a:t>
            </a:r>
            <a:r>
              <a:rPr lang="en-US" altLang="ja-JP" sz="1800" dirty="0"/>
              <a:t>in each PF </a:t>
            </a:r>
            <a:r>
              <a:rPr lang="en-US" altLang="ja-JP" sz="1800" dirty="0" smtClean="0"/>
              <a:t>coil</a:t>
            </a:r>
            <a:endParaRPr kumimoji="1" lang="en-US" altLang="ja-JP" sz="1800" dirty="0" smtClean="0"/>
          </a:p>
          <a:p>
            <a:r>
              <a:rPr lang="en-US" altLang="ja-JP" sz="1800" dirty="0" smtClean="0"/>
              <a:t>use</a:t>
            </a:r>
            <a:r>
              <a:rPr lang="ja-JP" altLang="en-US" sz="1800" dirty="0" smtClean="0"/>
              <a:t> </a:t>
            </a:r>
            <a:r>
              <a:rPr lang="en-US" altLang="ja-JP" sz="1800" dirty="0" smtClean="0"/>
              <a:t>evolution of </a:t>
            </a:r>
            <a:r>
              <a:rPr lang="en-US" altLang="ja-JP" sz="1800" dirty="0" smtClean="0">
                <a:cs typeface="Symbol" charset="2"/>
              </a:rPr>
              <a:t>β</a:t>
            </a:r>
            <a:r>
              <a:rPr lang="en-US" altLang="ja-JP" sz="1800" baseline="-25000" dirty="0" smtClean="0"/>
              <a:t>p</a:t>
            </a:r>
            <a:r>
              <a:rPr lang="en-US" altLang="ja-JP" sz="1800" dirty="0" smtClean="0"/>
              <a:t> and l</a:t>
            </a:r>
            <a:r>
              <a:rPr lang="en-US" altLang="ja-JP" sz="1800" baseline="-25000" dirty="0" smtClean="0"/>
              <a:t>i</a:t>
            </a:r>
            <a:r>
              <a:rPr lang="en-US" altLang="ja-JP" sz="1800" dirty="0" smtClean="0"/>
              <a:t> evaluated from a simple scaling</a:t>
            </a:r>
            <a:r>
              <a:rPr lang="en-US" altLang="ja-JP" sz="1800" dirty="0"/>
              <a:t> </a:t>
            </a:r>
            <a:r>
              <a:rPr lang="en-US" altLang="ja-JP" sz="1800" dirty="0" smtClean="0"/>
              <a:t>or more detailed evolution imported from a plasma</a:t>
            </a:r>
            <a:r>
              <a:rPr lang="ja-JP" altLang="en-US" sz="1800" dirty="0" smtClean="0"/>
              <a:t> </a:t>
            </a:r>
            <a:r>
              <a:rPr lang="en-US" altLang="ja-JP" sz="1800" dirty="0" smtClean="0"/>
              <a:t>integrated code TOPICS</a:t>
            </a:r>
            <a:endParaRPr lang="en-US" altLang="ja-JP" sz="1800" dirty="0"/>
          </a:p>
        </p:txBody>
      </p:sp>
      <p:grpSp>
        <p:nvGrpSpPr>
          <p:cNvPr id="2" name="図形グループ 1"/>
          <p:cNvGrpSpPr/>
          <p:nvPr/>
        </p:nvGrpSpPr>
        <p:grpSpPr>
          <a:xfrm>
            <a:off x="516108" y="3216816"/>
            <a:ext cx="9180188" cy="2993876"/>
            <a:chOff x="560513" y="3492127"/>
            <a:chExt cx="9180188" cy="2993876"/>
          </a:xfrm>
        </p:grpSpPr>
        <p:sp>
          <p:nvSpPr>
            <p:cNvPr id="10" name="稲妻 9"/>
            <p:cNvSpPr/>
            <p:nvPr/>
          </p:nvSpPr>
          <p:spPr bwMode="auto">
            <a:xfrm flipH="1" flipV="1">
              <a:off x="4544954" y="4672031"/>
              <a:ext cx="768086" cy="692311"/>
            </a:xfrm>
            <a:prstGeom prst="lightningBolt">
              <a:avLst/>
            </a:prstGeom>
            <a:solidFill>
              <a:srgbClr val="FFCC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11" name="カギ線コネクタ 10"/>
            <p:cNvCxnSpPr>
              <a:stCxn id="12" idx="1"/>
              <a:endCxn id="22" idx="0"/>
            </p:cNvCxnSpPr>
            <p:nvPr/>
          </p:nvCxnSpPr>
          <p:spPr bwMode="auto">
            <a:xfrm rot="16200000" flipV="1">
              <a:off x="1738263" y="3234046"/>
              <a:ext cx="1182066" cy="2072152"/>
            </a:xfrm>
            <a:prstGeom prst="bentConnector3">
              <a:avLst>
                <a:gd name="adj1" fmla="val 112699"/>
              </a:avLst>
            </a:prstGeom>
            <a:solidFill>
              <a:schemeClr val="accent1"/>
            </a:solidFill>
            <a:ln w="127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円柱 11"/>
            <p:cNvSpPr/>
            <p:nvPr/>
          </p:nvSpPr>
          <p:spPr bwMode="auto">
            <a:xfrm>
              <a:off x="3015386" y="4861155"/>
              <a:ext cx="699970" cy="330978"/>
            </a:xfrm>
            <a:prstGeom prst="can">
              <a:avLst>
                <a:gd name="adj" fmla="val 17651"/>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0"/>
                  <a:cs typeface="ＭＳ Ｐゴシック" charset="0"/>
                </a:rPr>
                <a:t>Power</a:t>
              </a:r>
              <a:endParaRPr kumimoji="0" lang="ja-JP" altLang="en-US" sz="12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cxnSp>
          <p:nvCxnSpPr>
            <p:cNvPr id="13" name="カギ線コネクタ 12"/>
            <p:cNvCxnSpPr>
              <a:stCxn id="12" idx="1"/>
              <a:endCxn id="26" idx="0"/>
            </p:cNvCxnSpPr>
            <p:nvPr/>
          </p:nvCxnSpPr>
          <p:spPr bwMode="auto">
            <a:xfrm rot="16200000" flipV="1">
              <a:off x="2366410" y="3862201"/>
              <a:ext cx="848440" cy="1149483"/>
            </a:xfrm>
            <a:prstGeom prst="bentConnector3">
              <a:avLst>
                <a:gd name="adj1" fmla="val 117692"/>
              </a:avLst>
            </a:prstGeom>
            <a:solidFill>
              <a:schemeClr val="accent1"/>
            </a:solidFill>
            <a:ln w="127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カギ線コネクタ 13"/>
            <p:cNvCxnSpPr>
              <a:stCxn id="12" idx="1"/>
              <a:endCxn id="25" idx="0"/>
            </p:cNvCxnSpPr>
            <p:nvPr/>
          </p:nvCxnSpPr>
          <p:spPr bwMode="auto">
            <a:xfrm rot="16200000" flipV="1">
              <a:off x="2944276" y="4440059"/>
              <a:ext cx="181187" cy="661013"/>
            </a:xfrm>
            <a:prstGeom prst="bentConnector3">
              <a:avLst>
                <a:gd name="adj1" fmla="val 182846"/>
              </a:avLst>
            </a:prstGeom>
            <a:solidFill>
              <a:schemeClr val="accent1"/>
            </a:solidFill>
            <a:ln w="127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カギ線コネクタ 14"/>
            <p:cNvCxnSpPr>
              <a:stCxn id="12" idx="3"/>
              <a:endCxn id="27" idx="2"/>
            </p:cNvCxnSpPr>
            <p:nvPr/>
          </p:nvCxnSpPr>
          <p:spPr bwMode="auto">
            <a:xfrm rot="5400000">
              <a:off x="2705790" y="4973609"/>
              <a:ext cx="441052" cy="878111"/>
            </a:xfrm>
            <a:prstGeom prst="bentConnector3">
              <a:avLst>
                <a:gd name="adj1" fmla="val 134034"/>
              </a:avLst>
            </a:prstGeom>
            <a:solidFill>
              <a:schemeClr val="accent1"/>
            </a:solidFill>
            <a:ln w="127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カギ線コネクタ 15"/>
            <p:cNvCxnSpPr>
              <a:stCxn id="12" idx="3"/>
              <a:endCxn id="24" idx="2"/>
            </p:cNvCxnSpPr>
            <p:nvPr/>
          </p:nvCxnSpPr>
          <p:spPr bwMode="auto">
            <a:xfrm rot="5400000">
              <a:off x="2250391" y="4994814"/>
              <a:ext cx="917661" cy="1312308"/>
            </a:xfrm>
            <a:prstGeom prst="bentConnector3">
              <a:avLst>
                <a:gd name="adj1" fmla="val 116357"/>
              </a:avLst>
            </a:prstGeom>
            <a:solidFill>
              <a:schemeClr val="accent1"/>
            </a:solidFill>
            <a:ln w="127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カギ線コネクタ 16"/>
            <p:cNvCxnSpPr>
              <a:stCxn id="12" idx="3"/>
              <a:endCxn id="23" idx="2"/>
            </p:cNvCxnSpPr>
            <p:nvPr/>
          </p:nvCxnSpPr>
          <p:spPr bwMode="auto">
            <a:xfrm rot="5400000">
              <a:off x="1775147" y="4710210"/>
              <a:ext cx="1108305" cy="2072152"/>
            </a:xfrm>
            <a:prstGeom prst="bentConnector3">
              <a:avLst>
                <a:gd name="adj1" fmla="val 113544"/>
              </a:avLst>
            </a:prstGeom>
            <a:solidFill>
              <a:schemeClr val="accent1"/>
            </a:solidFill>
            <a:ln w="127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カギ線コネクタ 17"/>
            <p:cNvCxnSpPr>
              <a:stCxn id="12" idx="4"/>
              <a:endCxn id="21" idx="1"/>
            </p:cNvCxnSpPr>
            <p:nvPr/>
          </p:nvCxnSpPr>
          <p:spPr bwMode="auto">
            <a:xfrm flipH="1" flipV="1">
              <a:off x="560516" y="4989765"/>
              <a:ext cx="3154843" cy="36880"/>
            </a:xfrm>
            <a:prstGeom prst="bentConnector5">
              <a:avLst>
                <a:gd name="adj1" fmla="val -3411"/>
                <a:gd name="adj2" fmla="val -4057849"/>
                <a:gd name="adj3" fmla="val 105418"/>
              </a:avLst>
            </a:prstGeom>
            <a:solidFill>
              <a:schemeClr val="accent1"/>
            </a:solidFill>
            <a:ln w="127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9" name="図形グループ 18"/>
            <p:cNvGrpSpPr>
              <a:grpSpLocks noChangeAspect="1"/>
            </p:cNvGrpSpPr>
            <p:nvPr/>
          </p:nvGrpSpPr>
          <p:grpSpPr>
            <a:xfrm>
              <a:off x="560513" y="3679097"/>
              <a:ext cx="2225258" cy="2621349"/>
              <a:chOff x="1115616" y="2636912"/>
              <a:chExt cx="2066630" cy="2772308"/>
            </a:xfrm>
          </p:grpSpPr>
          <p:grpSp>
            <p:nvGrpSpPr>
              <p:cNvPr id="20" name="図形グループ 19"/>
              <p:cNvGrpSpPr>
                <a:grpSpLocks noChangeAspect="1"/>
              </p:cNvGrpSpPr>
              <p:nvPr/>
            </p:nvGrpSpPr>
            <p:grpSpPr>
              <a:xfrm>
                <a:off x="1468456" y="3040157"/>
                <a:ext cx="1394278" cy="2072538"/>
                <a:chOff x="1084427" y="1706765"/>
                <a:chExt cx="2845466" cy="4229668"/>
              </a:xfrm>
            </p:grpSpPr>
            <p:grpSp>
              <p:nvGrpSpPr>
                <p:cNvPr id="30" name="図形グループ 29"/>
                <p:cNvGrpSpPr/>
                <p:nvPr/>
              </p:nvGrpSpPr>
              <p:grpSpPr>
                <a:xfrm>
                  <a:off x="1084427" y="1706765"/>
                  <a:ext cx="2845466" cy="4229668"/>
                  <a:chOff x="1084427" y="1706765"/>
                  <a:chExt cx="2845466" cy="4229668"/>
                </a:xfrm>
              </p:grpSpPr>
              <p:sp>
                <p:nvSpPr>
                  <p:cNvPr id="33" name="円/楕円 10"/>
                  <p:cNvSpPr/>
                  <p:nvPr/>
                </p:nvSpPr>
                <p:spPr bwMode="auto">
                  <a:xfrm>
                    <a:off x="1084427" y="1706765"/>
                    <a:ext cx="2845466" cy="4229668"/>
                  </a:xfrm>
                  <a:custGeom>
                    <a:avLst/>
                    <a:gdLst>
                      <a:gd name="connsiteX0" fmla="*/ 0 w 3024336"/>
                      <a:gd name="connsiteY0" fmla="*/ 2052228 h 4104456"/>
                      <a:gd name="connsiteX1" fmla="*/ 1512168 w 3024336"/>
                      <a:gd name="connsiteY1" fmla="*/ 0 h 4104456"/>
                      <a:gd name="connsiteX2" fmla="*/ 3024336 w 3024336"/>
                      <a:gd name="connsiteY2" fmla="*/ 2052228 h 4104456"/>
                      <a:gd name="connsiteX3" fmla="*/ 1512168 w 3024336"/>
                      <a:gd name="connsiteY3" fmla="*/ 4104456 h 4104456"/>
                      <a:gd name="connsiteX4" fmla="*/ 0 w 3024336"/>
                      <a:gd name="connsiteY4" fmla="*/ 2052228 h 4104456"/>
                      <a:gd name="connsiteX0" fmla="*/ 0 w 2833541"/>
                      <a:gd name="connsiteY0" fmla="*/ 2010532 h 4104534"/>
                      <a:gd name="connsiteX1" fmla="*/ 1321373 w 2833541"/>
                      <a:gd name="connsiteY1" fmla="*/ 40 h 4104534"/>
                      <a:gd name="connsiteX2" fmla="*/ 2833541 w 2833541"/>
                      <a:gd name="connsiteY2" fmla="*/ 2052268 h 4104534"/>
                      <a:gd name="connsiteX3" fmla="*/ 1321373 w 2833541"/>
                      <a:gd name="connsiteY3" fmla="*/ 4104496 h 4104534"/>
                      <a:gd name="connsiteX4" fmla="*/ 0 w 2833541"/>
                      <a:gd name="connsiteY4" fmla="*/ 2010532 h 4104534"/>
                      <a:gd name="connsiteX0" fmla="*/ 3028 w 2836569"/>
                      <a:gd name="connsiteY0" fmla="*/ 1998596 h 4092598"/>
                      <a:gd name="connsiteX1" fmla="*/ 1020322 w 2836569"/>
                      <a:gd name="connsiteY1" fmla="*/ 28 h 4092598"/>
                      <a:gd name="connsiteX2" fmla="*/ 2836569 w 2836569"/>
                      <a:gd name="connsiteY2" fmla="*/ 2040332 h 4092598"/>
                      <a:gd name="connsiteX3" fmla="*/ 1324401 w 2836569"/>
                      <a:gd name="connsiteY3" fmla="*/ 4092560 h 4092598"/>
                      <a:gd name="connsiteX4" fmla="*/ 3028 w 2836569"/>
                      <a:gd name="connsiteY4" fmla="*/ 1998596 h 4092598"/>
                      <a:gd name="connsiteX0" fmla="*/ 71 w 2833612"/>
                      <a:gd name="connsiteY0" fmla="*/ 1998596 h 4217799"/>
                      <a:gd name="connsiteX1" fmla="*/ 1017365 w 2833612"/>
                      <a:gd name="connsiteY1" fmla="*/ 28 h 4217799"/>
                      <a:gd name="connsiteX2" fmla="*/ 2833612 w 2833612"/>
                      <a:gd name="connsiteY2" fmla="*/ 2040332 h 4217799"/>
                      <a:gd name="connsiteX3" fmla="*/ 975628 w 2833612"/>
                      <a:gd name="connsiteY3" fmla="*/ 4217765 h 4217799"/>
                      <a:gd name="connsiteX4" fmla="*/ 71 w 2833612"/>
                      <a:gd name="connsiteY4" fmla="*/ 1998596 h 4217799"/>
                      <a:gd name="connsiteX0" fmla="*/ 2 w 2833543"/>
                      <a:gd name="connsiteY0" fmla="*/ 1998617 h 4217820"/>
                      <a:gd name="connsiteX1" fmla="*/ 1017296 w 2833543"/>
                      <a:gd name="connsiteY1" fmla="*/ 49 h 4217820"/>
                      <a:gd name="connsiteX2" fmla="*/ 2833543 w 2833543"/>
                      <a:gd name="connsiteY2" fmla="*/ 2040353 h 4217820"/>
                      <a:gd name="connsiteX3" fmla="*/ 975559 w 2833543"/>
                      <a:gd name="connsiteY3" fmla="*/ 4217786 h 4217820"/>
                      <a:gd name="connsiteX4" fmla="*/ 2 w 2833543"/>
                      <a:gd name="connsiteY4" fmla="*/ 1998617 h 4217820"/>
                      <a:gd name="connsiteX0" fmla="*/ 2 w 2833543"/>
                      <a:gd name="connsiteY0" fmla="*/ 1998585 h 4217765"/>
                      <a:gd name="connsiteX1" fmla="*/ 1017296 w 2833543"/>
                      <a:gd name="connsiteY1" fmla="*/ 17 h 4217765"/>
                      <a:gd name="connsiteX2" fmla="*/ 2833543 w 2833543"/>
                      <a:gd name="connsiteY2" fmla="*/ 2022435 h 4217765"/>
                      <a:gd name="connsiteX3" fmla="*/ 975559 w 2833543"/>
                      <a:gd name="connsiteY3" fmla="*/ 4217754 h 4217765"/>
                      <a:gd name="connsiteX4" fmla="*/ 2 w 2833543"/>
                      <a:gd name="connsiteY4" fmla="*/ 1998585 h 4217765"/>
                      <a:gd name="connsiteX0" fmla="*/ 2 w 2833543"/>
                      <a:gd name="connsiteY0" fmla="*/ 1998572 h 4217752"/>
                      <a:gd name="connsiteX1" fmla="*/ 1017296 w 2833543"/>
                      <a:gd name="connsiteY1" fmla="*/ 4 h 4217752"/>
                      <a:gd name="connsiteX2" fmla="*/ 2833543 w 2833543"/>
                      <a:gd name="connsiteY2" fmla="*/ 2022422 h 4217752"/>
                      <a:gd name="connsiteX3" fmla="*/ 975559 w 2833543"/>
                      <a:gd name="connsiteY3" fmla="*/ 4217741 h 4217752"/>
                      <a:gd name="connsiteX4" fmla="*/ 2 w 2833543"/>
                      <a:gd name="connsiteY4" fmla="*/ 1998572 h 4217752"/>
                      <a:gd name="connsiteX0" fmla="*/ 2 w 2833543"/>
                      <a:gd name="connsiteY0" fmla="*/ 1998572 h 4217752"/>
                      <a:gd name="connsiteX1" fmla="*/ 1017296 w 2833543"/>
                      <a:gd name="connsiteY1" fmla="*/ 4 h 4217752"/>
                      <a:gd name="connsiteX2" fmla="*/ 2833543 w 2833543"/>
                      <a:gd name="connsiteY2" fmla="*/ 2022422 h 4217752"/>
                      <a:gd name="connsiteX3" fmla="*/ 975559 w 2833543"/>
                      <a:gd name="connsiteY3" fmla="*/ 4217741 h 4217752"/>
                      <a:gd name="connsiteX4" fmla="*/ 2 w 2833543"/>
                      <a:gd name="connsiteY4" fmla="*/ 1998572 h 4217752"/>
                      <a:gd name="connsiteX0" fmla="*/ 215 w 2833756"/>
                      <a:gd name="connsiteY0" fmla="*/ 1998572 h 4223714"/>
                      <a:gd name="connsiteX1" fmla="*/ 1017509 w 2833756"/>
                      <a:gd name="connsiteY1" fmla="*/ 4 h 4223714"/>
                      <a:gd name="connsiteX2" fmla="*/ 2833756 w 2833756"/>
                      <a:gd name="connsiteY2" fmla="*/ 2022422 h 4223714"/>
                      <a:gd name="connsiteX3" fmla="*/ 945960 w 2833756"/>
                      <a:gd name="connsiteY3" fmla="*/ 4223703 h 4223714"/>
                      <a:gd name="connsiteX4" fmla="*/ 215 w 2833756"/>
                      <a:gd name="connsiteY4" fmla="*/ 1998572 h 4223714"/>
                      <a:gd name="connsiteX0" fmla="*/ 25 w 2833566"/>
                      <a:gd name="connsiteY0" fmla="*/ 2004533 h 4229675"/>
                      <a:gd name="connsiteX1" fmla="*/ 969620 w 2833566"/>
                      <a:gd name="connsiteY1" fmla="*/ 3 h 4229675"/>
                      <a:gd name="connsiteX2" fmla="*/ 2833566 w 2833566"/>
                      <a:gd name="connsiteY2" fmla="*/ 2028383 h 4229675"/>
                      <a:gd name="connsiteX3" fmla="*/ 945770 w 2833566"/>
                      <a:gd name="connsiteY3" fmla="*/ 4229664 h 4229675"/>
                      <a:gd name="connsiteX4" fmla="*/ 25 w 2833566"/>
                      <a:gd name="connsiteY4" fmla="*/ 2004533 h 4229675"/>
                      <a:gd name="connsiteX0" fmla="*/ 2 w 2833543"/>
                      <a:gd name="connsiteY0" fmla="*/ 2004533 h 4229675"/>
                      <a:gd name="connsiteX1" fmla="*/ 969597 w 2833543"/>
                      <a:gd name="connsiteY1" fmla="*/ 3 h 4229675"/>
                      <a:gd name="connsiteX2" fmla="*/ 2833543 w 2833543"/>
                      <a:gd name="connsiteY2" fmla="*/ 2028383 h 4229675"/>
                      <a:gd name="connsiteX3" fmla="*/ 963634 w 2833543"/>
                      <a:gd name="connsiteY3" fmla="*/ 4229664 h 4229675"/>
                      <a:gd name="connsiteX4" fmla="*/ 2 w 2833543"/>
                      <a:gd name="connsiteY4" fmla="*/ 2004533 h 4229675"/>
                      <a:gd name="connsiteX0" fmla="*/ 1 w 2839504"/>
                      <a:gd name="connsiteY0" fmla="*/ 1950969 h 4229873"/>
                      <a:gd name="connsiteX1" fmla="*/ 975558 w 2839504"/>
                      <a:gd name="connsiteY1" fmla="*/ 98 h 4229873"/>
                      <a:gd name="connsiteX2" fmla="*/ 2839504 w 2839504"/>
                      <a:gd name="connsiteY2" fmla="*/ 2028478 h 4229873"/>
                      <a:gd name="connsiteX3" fmla="*/ 969595 w 2839504"/>
                      <a:gd name="connsiteY3" fmla="*/ 4229759 h 4229873"/>
                      <a:gd name="connsiteX4" fmla="*/ 1 w 2839504"/>
                      <a:gd name="connsiteY4" fmla="*/ 1950969 h 4229873"/>
                      <a:gd name="connsiteX0" fmla="*/ 1 w 2845466"/>
                      <a:gd name="connsiteY0" fmla="*/ 1950875 h 4229666"/>
                      <a:gd name="connsiteX1" fmla="*/ 975558 w 2845466"/>
                      <a:gd name="connsiteY1" fmla="*/ 4 h 4229666"/>
                      <a:gd name="connsiteX2" fmla="*/ 2845466 w 2845466"/>
                      <a:gd name="connsiteY2" fmla="*/ 1938951 h 4229666"/>
                      <a:gd name="connsiteX3" fmla="*/ 969595 w 2845466"/>
                      <a:gd name="connsiteY3" fmla="*/ 4229665 h 4229666"/>
                      <a:gd name="connsiteX4" fmla="*/ 1 w 2845466"/>
                      <a:gd name="connsiteY4" fmla="*/ 1950875 h 4229666"/>
                      <a:gd name="connsiteX0" fmla="*/ 1 w 2845466"/>
                      <a:gd name="connsiteY0" fmla="*/ 1950875 h 4229668"/>
                      <a:gd name="connsiteX1" fmla="*/ 975558 w 2845466"/>
                      <a:gd name="connsiteY1" fmla="*/ 4 h 4229668"/>
                      <a:gd name="connsiteX2" fmla="*/ 2845466 w 2845466"/>
                      <a:gd name="connsiteY2" fmla="*/ 1938951 h 4229668"/>
                      <a:gd name="connsiteX3" fmla="*/ 969595 w 2845466"/>
                      <a:gd name="connsiteY3" fmla="*/ 4229665 h 4229668"/>
                      <a:gd name="connsiteX4" fmla="*/ 1 w 2845466"/>
                      <a:gd name="connsiteY4" fmla="*/ 1950875 h 42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466" h="4229668">
                        <a:moveTo>
                          <a:pt x="1" y="1950875"/>
                        </a:moveTo>
                        <a:cubicBezTo>
                          <a:pt x="995" y="417189"/>
                          <a:pt x="501314" y="1991"/>
                          <a:pt x="975558" y="4"/>
                        </a:cubicBezTo>
                        <a:cubicBezTo>
                          <a:pt x="1449802" y="-1983"/>
                          <a:pt x="2845466" y="805537"/>
                          <a:pt x="2845466" y="1938951"/>
                        </a:cubicBezTo>
                        <a:cubicBezTo>
                          <a:pt x="2845466" y="3072365"/>
                          <a:pt x="1443839" y="4227678"/>
                          <a:pt x="969595" y="4229665"/>
                        </a:cubicBezTo>
                        <a:cubicBezTo>
                          <a:pt x="495351" y="4231652"/>
                          <a:pt x="-993" y="3484561"/>
                          <a:pt x="1" y="1950875"/>
                        </a:cubicBezTo>
                        <a:close/>
                      </a:path>
                    </a:pathLst>
                  </a:custGeom>
                  <a:solidFill>
                    <a:srgbClr val="CCFFCC"/>
                  </a:solidFill>
                  <a:ln w="762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sp>
                <p:nvSpPr>
                  <p:cNvPr id="34" name="フリーフォーム 33"/>
                  <p:cNvSpPr/>
                  <p:nvPr/>
                </p:nvSpPr>
                <p:spPr>
                  <a:xfrm>
                    <a:off x="1259632" y="4926700"/>
                    <a:ext cx="2116465" cy="743924"/>
                  </a:xfrm>
                  <a:custGeom>
                    <a:avLst/>
                    <a:gdLst>
                      <a:gd name="connsiteX0" fmla="*/ 0 w 2325314"/>
                      <a:gd name="connsiteY0" fmla="*/ 339844 h 1585940"/>
                      <a:gd name="connsiteX1" fmla="*/ 482950 w 2325314"/>
                      <a:gd name="connsiteY1" fmla="*/ 554483 h 1585940"/>
                      <a:gd name="connsiteX2" fmla="*/ 447176 w 2325314"/>
                      <a:gd name="connsiteY2" fmla="*/ 1585940 h 1585940"/>
                      <a:gd name="connsiteX3" fmla="*/ 1216318 w 2325314"/>
                      <a:gd name="connsiteY3" fmla="*/ 1138777 h 1585940"/>
                      <a:gd name="connsiteX4" fmla="*/ 1723117 w 2325314"/>
                      <a:gd name="connsiteY4" fmla="*/ 1430924 h 1585940"/>
                      <a:gd name="connsiteX5" fmla="*/ 1764854 w 2325314"/>
                      <a:gd name="connsiteY5" fmla="*/ 494861 h 1585940"/>
                      <a:gd name="connsiteX6" fmla="*/ 2325314 w 2325314"/>
                      <a:gd name="connsiteY6" fmla="*/ 0 h 1585940"/>
                      <a:gd name="connsiteX0" fmla="*/ 0 w 2325314"/>
                      <a:gd name="connsiteY0" fmla="*/ 339844 h 1585940"/>
                      <a:gd name="connsiteX1" fmla="*/ 482950 w 2325314"/>
                      <a:gd name="connsiteY1" fmla="*/ 554483 h 1585940"/>
                      <a:gd name="connsiteX2" fmla="*/ 447176 w 2325314"/>
                      <a:gd name="connsiteY2" fmla="*/ 1585940 h 1585940"/>
                      <a:gd name="connsiteX3" fmla="*/ 980075 w 2325314"/>
                      <a:gd name="connsiteY3" fmla="*/ 1126485 h 1585940"/>
                      <a:gd name="connsiteX4" fmla="*/ 1723117 w 2325314"/>
                      <a:gd name="connsiteY4" fmla="*/ 1430924 h 1585940"/>
                      <a:gd name="connsiteX5" fmla="*/ 1764854 w 2325314"/>
                      <a:gd name="connsiteY5" fmla="*/ 494861 h 1585940"/>
                      <a:gd name="connsiteX6" fmla="*/ 2325314 w 2325314"/>
                      <a:gd name="connsiteY6" fmla="*/ 0 h 1585940"/>
                      <a:gd name="connsiteX0" fmla="*/ 0 w 2325314"/>
                      <a:gd name="connsiteY0" fmla="*/ 339844 h 1713608"/>
                      <a:gd name="connsiteX1" fmla="*/ 482950 w 2325314"/>
                      <a:gd name="connsiteY1" fmla="*/ 554483 h 1713608"/>
                      <a:gd name="connsiteX2" fmla="*/ 447176 w 2325314"/>
                      <a:gd name="connsiteY2" fmla="*/ 1585940 h 1713608"/>
                      <a:gd name="connsiteX3" fmla="*/ 980075 w 2325314"/>
                      <a:gd name="connsiteY3" fmla="*/ 1126485 h 1713608"/>
                      <a:gd name="connsiteX4" fmla="*/ 1449960 w 2325314"/>
                      <a:gd name="connsiteY4" fmla="*/ 1713608 h 1713608"/>
                      <a:gd name="connsiteX5" fmla="*/ 1764854 w 2325314"/>
                      <a:gd name="connsiteY5" fmla="*/ 494861 h 1713608"/>
                      <a:gd name="connsiteX6" fmla="*/ 2325314 w 2325314"/>
                      <a:gd name="connsiteY6" fmla="*/ 0 h 1713608"/>
                      <a:gd name="connsiteX0" fmla="*/ 0 w 2325314"/>
                      <a:gd name="connsiteY0" fmla="*/ 339844 h 1713608"/>
                      <a:gd name="connsiteX1" fmla="*/ 482950 w 2325314"/>
                      <a:gd name="connsiteY1" fmla="*/ 554483 h 1713608"/>
                      <a:gd name="connsiteX2" fmla="*/ 447176 w 2325314"/>
                      <a:gd name="connsiteY2" fmla="*/ 1585940 h 1713608"/>
                      <a:gd name="connsiteX3" fmla="*/ 980075 w 2325314"/>
                      <a:gd name="connsiteY3" fmla="*/ 112648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325314"/>
                      <a:gd name="connsiteY0" fmla="*/ 339844 h 1713608"/>
                      <a:gd name="connsiteX1" fmla="*/ 482950 w 2325314"/>
                      <a:gd name="connsiteY1" fmla="*/ 554483 h 1713608"/>
                      <a:gd name="connsiteX2" fmla="*/ 528385 w 2325314"/>
                      <a:gd name="connsiteY2" fmla="*/ 1401582 h 1713608"/>
                      <a:gd name="connsiteX3" fmla="*/ 980075 w 2325314"/>
                      <a:gd name="connsiteY3" fmla="*/ 112648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325314"/>
                      <a:gd name="connsiteY0" fmla="*/ 339844 h 1713608"/>
                      <a:gd name="connsiteX1" fmla="*/ 482950 w 2325314"/>
                      <a:gd name="connsiteY1" fmla="*/ 554483 h 1713608"/>
                      <a:gd name="connsiteX2" fmla="*/ 528385 w 2325314"/>
                      <a:gd name="connsiteY2" fmla="*/ 1401582 h 1713608"/>
                      <a:gd name="connsiteX3" fmla="*/ 1068666 w 2325314"/>
                      <a:gd name="connsiteY3" fmla="*/ 89296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325314"/>
                      <a:gd name="connsiteY0" fmla="*/ 118612 h 1713608"/>
                      <a:gd name="connsiteX1" fmla="*/ 482950 w 2325314"/>
                      <a:gd name="connsiteY1" fmla="*/ 554483 h 1713608"/>
                      <a:gd name="connsiteX2" fmla="*/ 528385 w 2325314"/>
                      <a:gd name="connsiteY2" fmla="*/ 1401582 h 1713608"/>
                      <a:gd name="connsiteX3" fmla="*/ 1068666 w 2325314"/>
                      <a:gd name="connsiteY3" fmla="*/ 89296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620617"/>
                      <a:gd name="connsiteY0" fmla="*/ 0 h 1594996"/>
                      <a:gd name="connsiteX1" fmla="*/ 482950 w 2620617"/>
                      <a:gd name="connsiteY1" fmla="*/ 435871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56776 w 2620617"/>
                      <a:gd name="connsiteY1" fmla="*/ 460451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19863 w 2620617"/>
                      <a:gd name="connsiteY1" fmla="*/ 448160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49393 w 2620617"/>
                      <a:gd name="connsiteY1" fmla="*/ 435870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27245 w 2620617"/>
                      <a:gd name="connsiteY1" fmla="*/ 411290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27245 w 2620617"/>
                      <a:gd name="connsiteY1" fmla="*/ 411290 h 1594996"/>
                      <a:gd name="connsiteX2" fmla="*/ 543151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42011 w 2620617"/>
                      <a:gd name="connsiteY1" fmla="*/ 460451 h 1594996"/>
                      <a:gd name="connsiteX2" fmla="*/ 543151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631867"/>
                      <a:gd name="connsiteX1" fmla="*/ 542011 w 2620617"/>
                      <a:gd name="connsiteY1" fmla="*/ 460451 h 1631867"/>
                      <a:gd name="connsiteX2" fmla="*/ 543151 w 2620617"/>
                      <a:gd name="connsiteY2" fmla="*/ 1282970 h 1631867"/>
                      <a:gd name="connsiteX3" fmla="*/ 1068666 w 2620617"/>
                      <a:gd name="connsiteY3" fmla="*/ 774353 h 1631867"/>
                      <a:gd name="connsiteX4" fmla="*/ 1413047 w 2620617"/>
                      <a:gd name="connsiteY4" fmla="*/ 1631867 h 1631867"/>
                      <a:gd name="connsiteX5" fmla="*/ 1476932 w 2620617"/>
                      <a:gd name="connsiteY5" fmla="*/ 449993 h 1631867"/>
                      <a:gd name="connsiteX6" fmla="*/ 2620617 w 2620617"/>
                      <a:gd name="connsiteY6" fmla="*/ 41165 h 1631867"/>
                      <a:gd name="connsiteX0" fmla="*/ 0 w 2620617"/>
                      <a:gd name="connsiteY0" fmla="*/ 0 h 1631867"/>
                      <a:gd name="connsiteX1" fmla="*/ 542011 w 2620617"/>
                      <a:gd name="connsiteY1" fmla="*/ 460451 h 1631867"/>
                      <a:gd name="connsiteX2" fmla="*/ 543151 w 2620617"/>
                      <a:gd name="connsiteY2" fmla="*/ 1282970 h 1631867"/>
                      <a:gd name="connsiteX3" fmla="*/ 1068666 w 2620617"/>
                      <a:gd name="connsiteY3" fmla="*/ 774353 h 1631867"/>
                      <a:gd name="connsiteX4" fmla="*/ 1413047 w 2620617"/>
                      <a:gd name="connsiteY4" fmla="*/ 1631867 h 1631867"/>
                      <a:gd name="connsiteX5" fmla="*/ 1425254 w 2620617"/>
                      <a:gd name="connsiteY5" fmla="*/ 413120 h 1631867"/>
                      <a:gd name="connsiteX6" fmla="*/ 2620617 w 2620617"/>
                      <a:gd name="connsiteY6" fmla="*/ 41165 h 1631867"/>
                      <a:gd name="connsiteX0" fmla="*/ 0 w 2620617"/>
                      <a:gd name="connsiteY0" fmla="*/ 0 h 1631867"/>
                      <a:gd name="connsiteX1" fmla="*/ 542011 w 2620617"/>
                      <a:gd name="connsiteY1" fmla="*/ 460451 h 1631867"/>
                      <a:gd name="connsiteX2" fmla="*/ 543151 w 2620617"/>
                      <a:gd name="connsiteY2" fmla="*/ 1282970 h 1631867"/>
                      <a:gd name="connsiteX3" fmla="*/ 965309 w 2620617"/>
                      <a:gd name="connsiteY3" fmla="*/ 749772 h 1631867"/>
                      <a:gd name="connsiteX4" fmla="*/ 1413047 w 2620617"/>
                      <a:gd name="connsiteY4" fmla="*/ 1631867 h 1631867"/>
                      <a:gd name="connsiteX5" fmla="*/ 1425254 w 2620617"/>
                      <a:gd name="connsiteY5" fmla="*/ 413120 h 1631867"/>
                      <a:gd name="connsiteX6" fmla="*/ 2620617 w 2620617"/>
                      <a:gd name="connsiteY6" fmla="*/ 41165 h 1631867"/>
                      <a:gd name="connsiteX0" fmla="*/ 0 w 2620617"/>
                      <a:gd name="connsiteY0" fmla="*/ 0 h 1558124"/>
                      <a:gd name="connsiteX1" fmla="*/ 542011 w 2620617"/>
                      <a:gd name="connsiteY1" fmla="*/ 460451 h 1558124"/>
                      <a:gd name="connsiteX2" fmla="*/ 543151 w 2620617"/>
                      <a:gd name="connsiteY2" fmla="*/ 1282970 h 1558124"/>
                      <a:gd name="connsiteX3" fmla="*/ 965309 w 2620617"/>
                      <a:gd name="connsiteY3" fmla="*/ 749772 h 1558124"/>
                      <a:gd name="connsiteX4" fmla="*/ 1427812 w 2620617"/>
                      <a:gd name="connsiteY4" fmla="*/ 1558124 h 1558124"/>
                      <a:gd name="connsiteX5" fmla="*/ 1425254 w 2620617"/>
                      <a:gd name="connsiteY5" fmla="*/ 413120 h 1558124"/>
                      <a:gd name="connsiteX6" fmla="*/ 2620617 w 2620617"/>
                      <a:gd name="connsiteY6" fmla="*/ 41165 h 1558124"/>
                      <a:gd name="connsiteX0" fmla="*/ 0 w 2620617"/>
                      <a:gd name="connsiteY0" fmla="*/ 0 h 1521253"/>
                      <a:gd name="connsiteX1" fmla="*/ 542011 w 2620617"/>
                      <a:gd name="connsiteY1" fmla="*/ 460451 h 1521253"/>
                      <a:gd name="connsiteX2" fmla="*/ 543151 w 2620617"/>
                      <a:gd name="connsiteY2" fmla="*/ 1282970 h 1521253"/>
                      <a:gd name="connsiteX3" fmla="*/ 965309 w 2620617"/>
                      <a:gd name="connsiteY3" fmla="*/ 749772 h 1521253"/>
                      <a:gd name="connsiteX4" fmla="*/ 1413047 w 2620617"/>
                      <a:gd name="connsiteY4" fmla="*/ 1521253 h 1521253"/>
                      <a:gd name="connsiteX5" fmla="*/ 1425254 w 2620617"/>
                      <a:gd name="connsiteY5" fmla="*/ 413120 h 1521253"/>
                      <a:gd name="connsiteX6" fmla="*/ 2620617 w 2620617"/>
                      <a:gd name="connsiteY6" fmla="*/ 41165 h 1521253"/>
                      <a:gd name="connsiteX0" fmla="*/ 0 w 2620617"/>
                      <a:gd name="connsiteY0" fmla="*/ 0 h 1533545"/>
                      <a:gd name="connsiteX1" fmla="*/ 542011 w 2620617"/>
                      <a:gd name="connsiteY1" fmla="*/ 460451 h 1533545"/>
                      <a:gd name="connsiteX2" fmla="*/ 543151 w 2620617"/>
                      <a:gd name="connsiteY2" fmla="*/ 1282970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542011 w 2620617"/>
                      <a:gd name="connsiteY1" fmla="*/ 460451 h 1533545"/>
                      <a:gd name="connsiteX2" fmla="*/ 454560 w 2620617"/>
                      <a:gd name="connsiteY2" fmla="*/ 1307553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54560 w 2620617"/>
                      <a:gd name="connsiteY2" fmla="*/ 1307553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47178 w 2620617"/>
                      <a:gd name="connsiteY2" fmla="*/ 1344424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47178 w 2620617"/>
                      <a:gd name="connsiteY2" fmla="*/ 1233807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47178 w 2620617"/>
                      <a:gd name="connsiteY2" fmla="*/ 1233807 h 1533545"/>
                      <a:gd name="connsiteX3" fmla="*/ 861954 w 2620617"/>
                      <a:gd name="connsiteY3" fmla="*/ 762062 h 1533545"/>
                      <a:gd name="connsiteX4" fmla="*/ 1420429 w 2620617"/>
                      <a:gd name="connsiteY4" fmla="*/ 1533545 h 1533545"/>
                      <a:gd name="connsiteX5" fmla="*/ 1425254 w 2620617"/>
                      <a:gd name="connsiteY5" fmla="*/ 413120 h 1533545"/>
                      <a:gd name="connsiteX6" fmla="*/ 2620617 w 2620617"/>
                      <a:gd name="connsiteY6" fmla="*/ 41165 h 15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0617" h="1533545">
                        <a:moveTo>
                          <a:pt x="0" y="0"/>
                        </a:moveTo>
                        <a:lnTo>
                          <a:pt x="438654" y="362127"/>
                        </a:lnTo>
                        <a:cubicBezTo>
                          <a:pt x="441495" y="640397"/>
                          <a:pt x="444337" y="955537"/>
                          <a:pt x="447178" y="1233807"/>
                        </a:cubicBezTo>
                        <a:lnTo>
                          <a:pt x="861954" y="762062"/>
                        </a:lnTo>
                        <a:lnTo>
                          <a:pt x="1420429" y="1533545"/>
                        </a:lnTo>
                        <a:cubicBezTo>
                          <a:pt x="1419576" y="1151877"/>
                          <a:pt x="1426107" y="794788"/>
                          <a:pt x="1425254" y="413120"/>
                        </a:cubicBezTo>
                        <a:lnTo>
                          <a:pt x="2620617" y="41165"/>
                        </a:lnTo>
                      </a:path>
                    </a:pathLst>
                  </a:custGeom>
                  <a:ln w="38100"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grpSp>
            <p:sp>
              <p:nvSpPr>
                <p:cNvPr id="31" name="フリーフォーム 30"/>
                <p:cNvSpPr/>
                <p:nvPr/>
              </p:nvSpPr>
              <p:spPr>
                <a:xfrm>
                  <a:off x="1228300" y="2020960"/>
                  <a:ext cx="2253780" cy="3566368"/>
                </a:xfrm>
                <a:custGeom>
                  <a:avLst/>
                  <a:gdLst>
                    <a:gd name="connsiteX0" fmla="*/ 1175314 w 2722839"/>
                    <a:gd name="connsiteY0" fmla="*/ 3374817 h 3374817"/>
                    <a:gd name="connsiteX1" fmla="*/ 2051778 w 2722839"/>
                    <a:gd name="connsiteY1" fmla="*/ 2838220 h 3374817"/>
                    <a:gd name="connsiteX2" fmla="*/ 2701674 w 2722839"/>
                    <a:gd name="connsiteY2" fmla="*/ 1532503 h 3374817"/>
                    <a:gd name="connsiteX3" fmla="*/ 1252824 w 2722839"/>
                    <a:gd name="connsiteY3" fmla="*/ 89654 h 3374817"/>
                    <a:gd name="connsiteX4" fmla="*/ 459832 w 2722839"/>
                    <a:gd name="connsiteY4" fmla="*/ 334104 h 3374817"/>
                    <a:gd name="connsiteX5" fmla="*/ 60355 w 2722839"/>
                    <a:gd name="connsiteY5" fmla="*/ 1812725 h 3374817"/>
                    <a:gd name="connsiteX6" fmla="*/ 1753661 w 2722839"/>
                    <a:gd name="connsiteY6" fmla="*/ 3160178 h 3374817"/>
                    <a:gd name="connsiteX0" fmla="*/ 1120774 w 2668299"/>
                    <a:gd name="connsiteY0" fmla="*/ 3286698 h 3286698"/>
                    <a:gd name="connsiteX1" fmla="*/ 1997238 w 2668299"/>
                    <a:gd name="connsiteY1" fmla="*/ 2750101 h 3286698"/>
                    <a:gd name="connsiteX2" fmla="*/ 2647134 w 2668299"/>
                    <a:gd name="connsiteY2" fmla="*/ 1444384 h 3286698"/>
                    <a:gd name="connsiteX3" fmla="*/ 1198284 w 2668299"/>
                    <a:gd name="connsiteY3" fmla="*/ 1535 h 3286698"/>
                    <a:gd name="connsiteX4" fmla="*/ 5815 w 2668299"/>
                    <a:gd name="connsiteY4" fmla="*/ 1724606 h 3286698"/>
                    <a:gd name="connsiteX5" fmla="*/ 1699121 w 2668299"/>
                    <a:gd name="connsiteY5" fmla="*/ 3072059 h 3286698"/>
                    <a:gd name="connsiteX0" fmla="*/ 1122522 w 2670047"/>
                    <a:gd name="connsiteY0" fmla="*/ 3286698 h 3370168"/>
                    <a:gd name="connsiteX1" fmla="*/ 1998986 w 2670047"/>
                    <a:gd name="connsiteY1" fmla="*/ 2750101 h 3370168"/>
                    <a:gd name="connsiteX2" fmla="*/ 2648882 w 2670047"/>
                    <a:gd name="connsiteY2" fmla="*/ 1444384 h 3370168"/>
                    <a:gd name="connsiteX3" fmla="*/ 1200032 w 2670047"/>
                    <a:gd name="connsiteY3" fmla="*/ 1535 h 3370168"/>
                    <a:gd name="connsiteX4" fmla="*/ 7563 w 2670047"/>
                    <a:gd name="connsiteY4" fmla="*/ 1724606 h 3370168"/>
                    <a:gd name="connsiteX5" fmla="*/ 1778380 w 2670047"/>
                    <a:gd name="connsiteY5" fmla="*/ 3370168 h 3370168"/>
                    <a:gd name="connsiteX0" fmla="*/ 585912 w 2673290"/>
                    <a:gd name="connsiteY0" fmla="*/ 3352282 h 3370168"/>
                    <a:gd name="connsiteX1" fmla="*/ 1998986 w 2673290"/>
                    <a:gd name="connsiteY1" fmla="*/ 2750101 h 3370168"/>
                    <a:gd name="connsiteX2" fmla="*/ 2648882 w 2673290"/>
                    <a:gd name="connsiteY2" fmla="*/ 1444384 h 3370168"/>
                    <a:gd name="connsiteX3" fmla="*/ 1200032 w 2673290"/>
                    <a:gd name="connsiteY3" fmla="*/ 1535 h 3370168"/>
                    <a:gd name="connsiteX4" fmla="*/ 7563 w 2673290"/>
                    <a:gd name="connsiteY4" fmla="*/ 1724606 h 3370168"/>
                    <a:gd name="connsiteX5" fmla="*/ 1778380 w 2673290"/>
                    <a:gd name="connsiteY5" fmla="*/ 3370168 h 3370168"/>
                    <a:gd name="connsiteX0" fmla="*/ 202387 w 2289765"/>
                    <a:gd name="connsiteY0" fmla="*/ 3351163 h 3369049"/>
                    <a:gd name="connsiteX1" fmla="*/ 1615461 w 2289765"/>
                    <a:gd name="connsiteY1" fmla="*/ 2748982 h 3369049"/>
                    <a:gd name="connsiteX2" fmla="*/ 2265357 w 2289765"/>
                    <a:gd name="connsiteY2" fmla="*/ 1443265 h 3369049"/>
                    <a:gd name="connsiteX3" fmla="*/ 816507 w 2289765"/>
                    <a:gd name="connsiteY3" fmla="*/ 416 h 3369049"/>
                    <a:gd name="connsiteX4" fmla="*/ 11590 w 2289765"/>
                    <a:gd name="connsiteY4" fmla="*/ 1586357 h 3369049"/>
                    <a:gd name="connsiteX5" fmla="*/ 1394855 w 2289765"/>
                    <a:gd name="connsiteY5" fmla="*/ 3369049 h 3369049"/>
                    <a:gd name="connsiteX0" fmla="*/ 202387 w 2271645"/>
                    <a:gd name="connsiteY0" fmla="*/ 3351207 h 3369093"/>
                    <a:gd name="connsiteX1" fmla="*/ 2265357 w 2271645"/>
                    <a:gd name="connsiteY1" fmla="*/ 1443309 h 3369093"/>
                    <a:gd name="connsiteX2" fmla="*/ 816507 w 2271645"/>
                    <a:gd name="connsiteY2" fmla="*/ 460 h 3369093"/>
                    <a:gd name="connsiteX3" fmla="*/ 11590 w 2271645"/>
                    <a:gd name="connsiteY3" fmla="*/ 1586401 h 3369093"/>
                    <a:gd name="connsiteX4" fmla="*/ 1394855 w 2271645"/>
                    <a:gd name="connsiteY4" fmla="*/ 3369093 h 3369093"/>
                    <a:gd name="connsiteX0" fmla="*/ 202708 w 2271824"/>
                    <a:gd name="connsiteY0" fmla="*/ 3422725 h 3440611"/>
                    <a:gd name="connsiteX1" fmla="*/ 2265678 w 2271824"/>
                    <a:gd name="connsiteY1" fmla="*/ 1514827 h 3440611"/>
                    <a:gd name="connsiteX2" fmla="*/ 810866 w 2271824"/>
                    <a:gd name="connsiteY2" fmla="*/ 432 h 3440611"/>
                    <a:gd name="connsiteX3" fmla="*/ 11911 w 2271824"/>
                    <a:gd name="connsiteY3" fmla="*/ 1657919 h 3440611"/>
                    <a:gd name="connsiteX4" fmla="*/ 1395176 w 2271824"/>
                    <a:gd name="connsiteY4" fmla="*/ 3440611 h 3440611"/>
                    <a:gd name="connsiteX0" fmla="*/ 205130 w 2274809"/>
                    <a:gd name="connsiteY0" fmla="*/ 3422293 h 3440179"/>
                    <a:gd name="connsiteX1" fmla="*/ 2268100 w 2274809"/>
                    <a:gd name="connsiteY1" fmla="*/ 1514395 h 3440179"/>
                    <a:gd name="connsiteX2" fmla="*/ 813288 w 2274809"/>
                    <a:gd name="connsiteY2" fmla="*/ 0 h 3440179"/>
                    <a:gd name="connsiteX3" fmla="*/ 14333 w 2274809"/>
                    <a:gd name="connsiteY3" fmla="*/ 1657487 h 3440179"/>
                    <a:gd name="connsiteX4" fmla="*/ 1397598 w 2274809"/>
                    <a:gd name="connsiteY4" fmla="*/ 3440179 h 3440179"/>
                    <a:gd name="connsiteX0" fmla="*/ 203553 w 2272876"/>
                    <a:gd name="connsiteY0" fmla="*/ 3422293 h 3440179"/>
                    <a:gd name="connsiteX1" fmla="*/ 2266523 w 2272876"/>
                    <a:gd name="connsiteY1" fmla="*/ 1514395 h 3440179"/>
                    <a:gd name="connsiteX2" fmla="*/ 811711 w 2272876"/>
                    <a:gd name="connsiteY2" fmla="*/ 0 h 3440179"/>
                    <a:gd name="connsiteX3" fmla="*/ 12756 w 2272876"/>
                    <a:gd name="connsiteY3" fmla="*/ 1657487 h 3440179"/>
                    <a:gd name="connsiteX4" fmla="*/ 1396021 w 2272876"/>
                    <a:gd name="connsiteY4" fmla="*/ 3440179 h 3440179"/>
                    <a:gd name="connsiteX0" fmla="*/ 201303 w 2270626"/>
                    <a:gd name="connsiteY0" fmla="*/ 3422293 h 3440179"/>
                    <a:gd name="connsiteX1" fmla="*/ 2264273 w 2270626"/>
                    <a:gd name="connsiteY1" fmla="*/ 1514395 h 3440179"/>
                    <a:gd name="connsiteX2" fmla="*/ 809461 w 2270626"/>
                    <a:gd name="connsiteY2" fmla="*/ 0 h 3440179"/>
                    <a:gd name="connsiteX3" fmla="*/ 10506 w 2270626"/>
                    <a:gd name="connsiteY3" fmla="*/ 1657487 h 3440179"/>
                    <a:gd name="connsiteX4" fmla="*/ 1393771 w 2270626"/>
                    <a:gd name="connsiteY4" fmla="*/ 3440179 h 3440179"/>
                    <a:gd name="connsiteX0" fmla="*/ 148533 w 2217856"/>
                    <a:gd name="connsiteY0" fmla="*/ 3422293 h 3440179"/>
                    <a:gd name="connsiteX1" fmla="*/ 2211503 w 2217856"/>
                    <a:gd name="connsiteY1" fmla="*/ 1514395 h 3440179"/>
                    <a:gd name="connsiteX2" fmla="*/ 756691 w 2217856"/>
                    <a:gd name="connsiteY2" fmla="*/ 0 h 3440179"/>
                    <a:gd name="connsiteX3" fmla="*/ 11397 w 2217856"/>
                    <a:gd name="connsiteY3" fmla="*/ 1496508 h 3440179"/>
                    <a:gd name="connsiteX4" fmla="*/ 1341001 w 2217856"/>
                    <a:gd name="connsiteY4" fmla="*/ 3440179 h 3440179"/>
                    <a:gd name="connsiteX0" fmla="*/ 137143 w 2206466"/>
                    <a:gd name="connsiteY0" fmla="*/ 3422293 h 3440179"/>
                    <a:gd name="connsiteX1" fmla="*/ 2200113 w 2206466"/>
                    <a:gd name="connsiteY1" fmla="*/ 1514395 h 3440179"/>
                    <a:gd name="connsiteX2" fmla="*/ 745301 w 2206466"/>
                    <a:gd name="connsiteY2" fmla="*/ 0 h 3440179"/>
                    <a:gd name="connsiteX3" fmla="*/ 7 w 2206466"/>
                    <a:gd name="connsiteY3" fmla="*/ 1496508 h 3440179"/>
                    <a:gd name="connsiteX4" fmla="*/ 1329611 w 2206466"/>
                    <a:gd name="connsiteY4" fmla="*/ 3440179 h 3440179"/>
                    <a:gd name="connsiteX0" fmla="*/ 137143 w 2076060"/>
                    <a:gd name="connsiteY0" fmla="*/ 3422293 h 3440179"/>
                    <a:gd name="connsiteX1" fmla="*/ 2068941 w 2076060"/>
                    <a:gd name="connsiteY1" fmla="*/ 1520357 h 3440179"/>
                    <a:gd name="connsiteX2" fmla="*/ 745301 w 2076060"/>
                    <a:gd name="connsiteY2" fmla="*/ 0 h 3440179"/>
                    <a:gd name="connsiteX3" fmla="*/ 7 w 2076060"/>
                    <a:gd name="connsiteY3" fmla="*/ 1496508 h 3440179"/>
                    <a:gd name="connsiteX4" fmla="*/ 1329611 w 2076060"/>
                    <a:gd name="connsiteY4" fmla="*/ 3440179 h 3440179"/>
                    <a:gd name="connsiteX0" fmla="*/ 137143 w 2070137"/>
                    <a:gd name="connsiteY0" fmla="*/ 3422293 h 3440179"/>
                    <a:gd name="connsiteX1" fmla="*/ 2062979 w 2070137"/>
                    <a:gd name="connsiteY1" fmla="*/ 1484584 h 3440179"/>
                    <a:gd name="connsiteX2" fmla="*/ 745301 w 2070137"/>
                    <a:gd name="connsiteY2" fmla="*/ 0 h 3440179"/>
                    <a:gd name="connsiteX3" fmla="*/ 7 w 2070137"/>
                    <a:gd name="connsiteY3" fmla="*/ 1496508 h 3440179"/>
                    <a:gd name="connsiteX4" fmla="*/ 1329611 w 2070137"/>
                    <a:gd name="connsiteY4" fmla="*/ 3440179 h 3440179"/>
                    <a:gd name="connsiteX0" fmla="*/ 137143 w 2062979"/>
                    <a:gd name="connsiteY0" fmla="*/ 3422293 h 3440179"/>
                    <a:gd name="connsiteX1" fmla="*/ 2062979 w 2062979"/>
                    <a:gd name="connsiteY1" fmla="*/ 1484584 h 3440179"/>
                    <a:gd name="connsiteX2" fmla="*/ 745301 w 2062979"/>
                    <a:gd name="connsiteY2" fmla="*/ 0 h 3440179"/>
                    <a:gd name="connsiteX3" fmla="*/ 7 w 2062979"/>
                    <a:gd name="connsiteY3" fmla="*/ 1496508 h 3440179"/>
                    <a:gd name="connsiteX4" fmla="*/ 1329611 w 2062979"/>
                    <a:gd name="connsiteY4" fmla="*/ 3440179 h 3440179"/>
                    <a:gd name="connsiteX0" fmla="*/ 155255 w 2085626"/>
                    <a:gd name="connsiteY0" fmla="*/ 3422293 h 3440179"/>
                    <a:gd name="connsiteX1" fmla="*/ 2081091 w 2085626"/>
                    <a:gd name="connsiteY1" fmla="*/ 1484584 h 3440179"/>
                    <a:gd name="connsiteX2" fmla="*/ 656091 w 2085626"/>
                    <a:gd name="connsiteY2" fmla="*/ 0 h 3440179"/>
                    <a:gd name="connsiteX3" fmla="*/ 18119 w 2085626"/>
                    <a:gd name="connsiteY3" fmla="*/ 1496508 h 3440179"/>
                    <a:gd name="connsiteX4" fmla="*/ 1347723 w 2085626"/>
                    <a:gd name="connsiteY4" fmla="*/ 3440179 h 3440179"/>
                    <a:gd name="connsiteX0" fmla="*/ 137156 w 2067527"/>
                    <a:gd name="connsiteY0" fmla="*/ 3422293 h 3440179"/>
                    <a:gd name="connsiteX1" fmla="*/ 2062992 w 2067527"/>
                    <a:gd name="connsiteY1" fmla="*/ 1484584 h 3440179"/>
                    <a:gd name="connsiteX2" fmla="*/ 637992 w 2067527"/>
                    <a:gd name="connsiteY2" fmla="*/ 0 h 3440179"/>
                    <a:gd name="connsiteX3" fmla="*/ 20 w 2067527"/>
                    <a:gd name="connsiteY3" fmla="*/ 1496508 h 3440179"/>
                    <a:gd name="connsiteX4" fmla="*/ 1329624 w 2067527"/>
                    <a:gd name="connsiteY4" fmla="*/ 3440179 h 3440179"/>
                    <a:gd name="connsiteX0" fmla="*/ 137145 w 2067516"/>
                    <a:gd name="connsiteY0" fmla="*/ 3422293 h 3440179"/>
                    <a:gd name="connsiteX1" fmla="*/ 2062981 w 2067516"/>
                    <a:gd name="connsiteY1" fmla="*/ 1484584 h 3440179"/>
                    <a:gd name="connsiteX2" fmla="*/ 637981 w 2067516"/>
                    <a:gd name="connsiteY2" fmla="*/ 0 h 3440179"/>
                    <a:gd name="connsiteX3" fmla="*/ 9 w 2067516"/>
                    <a:gd name="connsiteY3" fmla="*/ 1496508 h 3440179"/>
                    <a:gd name="connsiteX4" fmla="*/ 1329613 w 2067516"/>
                    <a:gd name="connsiteY4" fmla="*/ 3440179 h 3440179"/>
                    <a:gd name="connsiteX0" fmla="*/ 137155 w 2067526"/>
                    <a:gd name="connsiteY0" fmla="*/ 3422293 h 3440179"/>
                    <a:gd name="connsiteX1" fmla="*/ 2062991 w 2067526"/>
                    <a:gd name="connsiteY1" fmla="*/ 1484584 h 3440179"/>
                    <a:gd name="connsiteX2" fmla="*/ 637991 w 2067526"/>
                    <a:gd name="connsiteY2" fmla="*/ 0 h 3440179"/>
                    <a:gd name="connsiteX3" fmla="*/ 19 w 2067526"/>
                    <a:gd name="connsiteY3" fmla="*/ 1496508 h 3440179"/>
                    <a:gd name="connsiteX4" fmla="*/ 1329623 w 2067526"/>
                    <a:gd name="connsiteY4" fmla="*/ 3440179 h 3440179"/>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25212 w 2067713"/>
                    <a:gd name="connsiteY0" fmla="*/ 3458066 h 3469990"/>
                    <a:gd name="connsiteX1" fmla="*/ 2062973 w 2067713"/>
                    <a:gd name="connsiteY1" fmla="*/ 1484584 h 3469990"/>
                    <a:gd name="connsiteX2" fmla="*/ 637973 w 2067713"/>
                    <a:gd name="connsiteY2" fmla="*/ 0 h 3469990"/>
                    <a:gd name="connsiteX3" fmla="*/ 1 w 2067713"/>
                    <a:gd name="connsiteY3" fmla="*/ 1496508 h 3469990"/>
                    <a:gd name="connsiteX4" fmla="*/ 1168622 w 2067713"/>
                    <a:gd name="connsiteY4" fmla="*/ 3469990 h 3469990"/>
                    <a:gd name="connsiteX0" fmla="*/ 375630 w 2064296"/>
                    <a:gd name="connsiteY0" fmla="*/ 3261314 h 3469990"/>
                    <a:gd name="connsiteX1" fmla="*/ 2062973 w 2064296"/>
                    <a:gd name="connsiteY1" fmla="*/ 1484584 h 3469990"/>
                    <a:gd name="connsiteX2" fmla="*/ 637973 w 2064296"/>
                    <a:gd name="connsiteY2" fmla="*/ 0 h 3469990"/>
                    <a:gd name="connsiteX3" fmla="*/ 1 w 2064296"/>
                    <a:gd name="connsiteY3" fmla="*/ 1496508 h 3469990"/>
                    <a:gd name="connsiteX4" fmla="*/ 1168622 w 2064296"/>
                    <a:gd name="connsiteY4" fmla="*/ 3469990 h 3469990"/>
                    <a:gd name="connsiteX0" fmla="*/ 380518 w 2069184"/>
                    <a:gd name="connsiteY0" fmla="*/ 3261314 h 3273238"/>
                    <a:gd name="connsiteX1" fmla="*/ 2067861 w 2069184"/>
                    <a:gd name="connsiteY1" fmla="*/ 1484584 h 3273238"/>
                    <a:gd name="connsiteX2" fmla="*/ 642861 w 2069184"/>
                    <a:gd name="connsiteY2" fmla="*/ 0 h 3273238"/>
                    <a:gd name="connsiteX3" fmla="*/ 4889 w 2069184"/>
                    <a:gd name="connsiteY3" fmla="*/ 1496508 h 3273238"/>
                    <a:gd name="connsiteX4" fmla="*/ 964828 w 2069184"/>
                    <a:gd name="connsiteY4" fmla="*/ 3273238 h 3273238"/>
                    <a:gd name="connsiteX0" fmla="*/ 338782 w 2069619"/>
                    <a:gd name="connsiteY0" fmla="*/ 3267276 h 3273238"/>
                    <a:gd name="connsiteX1" fmla="*/ 2067861 w 2069619"/>
                    <a:gd name="connsiteY1" fmla="*/ 1484584 h 3273238"/>
                    <a:gd name="connsiteX2" fmla="*/ 642861 w 2069619"/>
                    <a:gd name="connsiteY2" fmla="*/ 0 h 3273238"/>
                    <a:gd name="connsiteX3" fmla="*/ 4889 w 2069619"/>
                    <a:gd name="connsiteY3" fmla="*/ 1496508 h 3273238"/>
                    <a:gd name="connsiteX4" fmla="*/ 964828 w 2069619"/>
                    <a:gd name="connsiteY4" fmla="*/ 3273238 h 3273238"/>
                    <a:gd name="connsiteX0" fmla="*/ 243385 w 2070821"/>
                    <a:gd name="connsiteY0" fmla="*/ 3255351 h 3273238"/>
                    <a:gd name="connsiteX1" fmla="*/ 2067861 w 2070821"/>
                    <a:gd name="connsiteY1" fmla="*/ 1484584 h 3273238"/>
                    <a:gd name="connsiteX2" fmla="*/ 642861 w 2070821"/>
                    <a:gd name="connsiteY2" fmla="*/ 0 h 3273238"/>
                    <a:gd name="connsiteX3" fmla="*/ 4889 w 2070821"/>
                    <a:gd name="connsiteY3" fmla="*/ 1496508 h 3273238"/>
                    <a:gd name="connsiteX4" fmla="*/ 964828 w 2070821"/>
                    <a:gd name="connsiteY4" fmla="*/ 3273238 h 327323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71654"/>
                    <a:gd name="connsiteY0" fmla="*/ 3255351 h 3410368"/>
                    <a:gd name="connsiteX1" fmla="*/ 2068694 w 2071654"/>
                    <a:gd name="connsiteY1" fmla="*/ 1454773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68706"/>
                    <a:gd name="connsiteY0" fmla="*/ 3255351 h 3410368"/>
                    <a:gd name="connsiteX1" fmla="*/ 2068694 w 2068706"/>
                    <a:gd name="connsiteY1" fmla="*/ 1454773 h 3410368"/>
                    <a:gd name="connsiteX2" fmla="*/ 643694 w 2068706"/>
                    <a:gd name="connsiteY2" fmla="*/ 0 h 3410368"/>
                    <a:gd name="connsiteX3" fmla="*/ 5722 w 2068706"/>
                    <a:gd name="connsiteY3" fmla="*/ 1448810 h 3410368"/>
                    <a:gd name="connsiteX4" fmla="*/ 995473 w 2068706"/>
                    <a:gd name="connsiteY4" fmla="*/ 3410368 h 3410368"/>
                    <a:gd name="connsiteX0" fmla="*/ 238498 w 2062986"/>
                    <a:gd name="connsiteY0" fmla="*/ 3255351 h 3410368"/>
                    <a:gd name="connsiteX1" fmla="*/ 2062974 w 2062986"/>
                    <a:gd name="connsiteY1" fmla="*/ 1454773 h 3410368"/>
                    <a:gd name="connsiteX2" fmla="*/ 637974 w 2062986"/>
                    <a:gd name="connsiteY2" fmla="*/ 0 h 3410368"/>
                    <a:gd name="connsiteX3" fmla="*/ 2 w 2062986"/>
                    <a:gd name="connsiteY3" fmla="*/ 1448810 h 3410368"/>
                    <a:gd name="connsiteX4" fmla="*/ 989753 w 2062986"/>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3095"/>
                    <a:gd name="connsiteY0" fmla="*/ 3255351 h 3410368"/>
                    <a:gd name="connsiteX1" fmla="*/ 2062974 w 2063095"/>
                    <a:gd name="connsiteY1" fmla="*/ 1454773 h 3410368"/>
                    <a:gd name="connsiteX2" fmla="*/ 637974 w 2063095"/>
                    <a:gd name="connsiteY2" fmla="*/ 0 h 3410368"/>
                    <a:gd name="connsiteX3" fmla="*/ 2 w 2063095"/>
                    <a:gd name="connsiteY3" fmla="*/ 1448810 h 3410368"/>
                    <a:gd name="connsiteX4" fmla="*/ 989753 w 2063095"/>
                    <a:gd name="connsiteY4" fmla="*/ 3410368 h 3410368"/>
                    <a:gd name="connsiteX0" fmla="*/ 238499 w 2063096"/>
                    <a:gd name="connsiteY0" fmla="*/ 3255351 h 3410368"/>
                    <a:gd name="connsiteX1" fmla="*/ 2062975 w 2063096"/>
                    <a:gd name="connsiteY1" fmla="*/ 1454773 h 3410368"/>
                    <a:gd name="connsiteX2" fmla="*/ 637975 w 2063096"/>
                    <a:gd name="connsiteY2" fmla="*/ 0 h 3410368"/>
                    <a:gd name="connsiteX3" fmla="*/ 3 w 2063096"/>
                    <a:gd name="connsiteY3" fmla="*/ 1448810 h 3410368"/>
                    <a:gd name="connsiteX4" fmla="*/ 989754 w 2063096"/>
                    <a:gd name="connsiteY4" fmla="*/ 3410368 h 3410368"/>
                    <a:gd name="connsiteX0" fmla="*/ 244047 w 2068644"/>
                    <a:gd name="connsiteY0" fmla="*/ 3255351 h 3368633"/>
                    <a:gd name="connsiteX1" fmla="*/ 2068523 w 2068644"/>
                    <a:gd name="connsiteY1" fmla="*/ 1454773 h 3368633"/>
                    <a:gd name="connsiteX2" fmla="*/ 643523 w 2068644"/>
                    <a:gd name="connsiteY2" fmla="*/ 0 h 3368633"/>
                    <a:gd name="connsiteX3" fmla="*/ 5551 w 2068644"/>
                    <a:gd name="connsiteY3" fmla="*/ 1448810 h 3368633"/>
                    <a:gd name="connsiteX4" fmla="*/ 989340 w 2068644"/>
                    <a:gd name="connsiteY4" fmla="*/ 3368633 h 3368633"/>
                    <a:gd name="connsiteX0" fmla="*/ 255972 w 2071318"/>
                    <a:gd name="connsiteY0" fmla="*/ 3231503 h 3368633"/>
                    <a:gd name="connsiteX1" fmla="*/ 2068523 w 2071318"/>
                    <a:gd name="connsiteY1" fmla="*/ 1454773 h 3368633"/>
                    <a:gd name="connsiteX2" fmla="*/ 643523 w 2071318"/>
                    <a:gd name="connsiteY2" fmla="*/ 0 h 3368633"/>
                    <a:gd name="connsiteX3" fmla="*/ 5551 w 2071318"/>
                    <a:gd name="connsiteY3" fmla="*/ 1448810 h 3368633"/>
                    <a:gd name="connsiteX4" fmla="*/ 989340 w 2071318"/>
                    <a:gd name="connsiteY4" fmla="*/ 3368633 h 3368633"/>
                    <a:gd name="connsiteX0" fmla="*/ 250435 w 2065781"/>
                    <a:gd name="connsiteY0" fmla="*/ 3231503 h 3368633"/>
                    <a:gd name="connsiteX1" fmla="*/ 2062986 w 2065781"/>
                    <a:gd name="connsiteY1" fmla="*/ 1454773 h 3368633"/>
                    <a:gd name="connsiteX2" fmla="*/ 637986 w 2065781"/>
                    <a:gd name="connsiteY2" fmla="*/ 0 h 3368633"/>
                    <a:gd name="connsiteX3" fmla="*/ 14 w 2065781"/>
                    <a:gd name="connsiteY3" fmla="*/ 1448810 h 3368633"/>
                    <a:gd name="connsiteX4" fmla="*/ 983803 w 2065781"/>
                    <a:gd name="connsiteY4" fmla="*/ 3368633 h 3368633"/>
                    <a:gd name="connsiteX0" fmla="*/ 256396 w 2071742"/>
                    <a:gd name="connsiteY0" fmla="*/ 3231503 h 3368633"/>
                    <a:gd name="connsiteX1" fmla="*/ 2068947 w 2071742"/>
                    <a:gd name="connsiteY1" fmla="*/ 1454773 h 3368633"/>
                    <a:gd name="connsiteX2" fmla="*/ 643947 w 2071742"/>
                    <a:gd name="connsiteY2" fmla="*/ 0 h 3368633"/>
                    <a:gd name="connsiteX3" fmla="*/ 12 w 2071742"/>
                    <a:gd name="connsiteY3" fmla="*/ 1287831 h 3368633"/>
                    <a:gd name="connsiteX4" fmla="*/ 989764 w 2071742"/>
                    <a:gd name="connsiteY4" fmla="*/ 3368633 h 3368633"/>
                    <a:gd name="connsiteX0" fmla="*/ 256396 w 2068965"/>
                    <a:gd name="connsiteY0" fmla="*/ 3231503 h 3368633"/>
                    <a:gd name="connsiteX1" fmla="*/ 2068947 w 2068965"/>
                    <a:gd name="connsiteY1" fmla="*/ 1454773 h 3368633"/>
                    <a:gd name="connsiteX2" fmla="*/ 643947 w 2068965"/>
                    <a:gd name="connsiteY2" fmla="*/ 0 h 3368633"/>
                    <a:gd name="connsiteX3" fmla="*/ 12 w 2068965"/>
                    <a:gd name="connsiteY3" fmla="*/ 1287831 h 3368633"/>
                    <a:gd name="connsiteX4" fmla="*/ 989764 w 2068965"/>
                    <a:gd name="connsiteY4" fmla="*/ 3368633 h 3368633"/>
                    <a:gd name="connsiteX0" fmla="*/ 256396 w 2045115"/>
                    <a:gd name="connsiteY0" fmla="*/ 3231503 h 3368633"/>
                    <a:gd name="connsiteX1" fmla="*/ 2045097 w 2045115"/>
                    <a:gd name="connsiteY1" fmla="*/ 1287832 h 3368633"/>
                    <a:gd name="connsiteX2" fmla="*/ 643947 w 2045115"/>
                    <a:gd name="connsiteY2" fmla="*/ 0 h 3368633"/>
                    <a:gd name="connsiteX3" fmla="*/ 12 w 2045115"/>
                    <a:gd name="connsiteY3" fmla="*/ 1287831 h 3368633"/>
                    <a:gd name="connsiteX4" fmla="*/ 989764 w 2045115"/>
                    <a:gd name="connsiteY4" fmla="*/ 3368633 h 3368633"/>
                    <a:gd name="connsiteX0" fmla="*/ 256396 w 2039153"/>
                    <a:gd name="connsiteY0" fmla="*/ 3231503 h 3368633"/>
                    <a:gd name="connsiteX1" fmla="*/ 2039135 w 2039153"/>
                    <a:gd name="connsiteY1" fmla="*/ 1389189 h 3368633"/>
                    <a:gd name="connsiteX2" fmla="*/ 643947 w 2039153"/>
                    <a:gd name="connsiteY2" fmla="*/ 0 h 3368633"/>
                    <a:gd name="connsiteX3" fmla="*/ 12 w 2039153"/>
                    <a:gd name="connsiteY3" fmla="*/ 1287831 h 3368633"/>
                    <a:gd name="connsiteX4" fmla="*/ 989764 w 2039153"/>
                    <a:gd name="connsiteY4" fmla="*/ 3368633 h 3368633"/>
                    <a:gd name="connsiteX0" fmla="*/ 256396 w 2039224"/>
                    <a:gd name="connsiteY0" fmla="*/ 3231503 h 3368633"/>
                    <a:gd name="connsiteX1" fmla="*/ 2039135 w 2039224"/>
                    <a:gd name="connsiteY1" fmla="*/ 1389189 h 3368633"/>
                    <a:gd name="connsiteX2" fmla="*/ 643947 w 2039224"/>
                    <a:gd name="connsiteY2" fmla="*/ 0 h 3368633"/>
                    <a:gd name="connsiteX3" fmla="*/ 12 w 2039224"/>
                    <a:gd name="connsiteY3" fmla="*/ 1287831 h 3368633"/>
                    <a:gd name="connsiteX4" fmla="*/ 989764 w 2039224"/>
                    <a:gd name="connsiteY4" fmla="*/ 3368633 h 3368633"/>
                    <a:gd name="connsiteX0" fmla="*/ 262358 w 2045186"/>
                    <a:gd name="connsiteY0" fmla="*/ 3231503 h 3368633"/>
                    <a:gd name="connsiteX1" fmla="*/ 2045097 w 2045186"/>
                    <a:gd name="connsiteY1" fmla="*/ 1389189 h 3368633"/>
                    <a:gd name="connsiteX2" fmla="*/ 649909 w 2045186"/>
                    <a:gd name="connsiteY2" fmla="*/ 0 h 3368633"/>
                    <a:gd name="connsiteX3" fmla="*/ 12 w 2045186"/>
                    <a:gd name="connsiteY3" fmla="*/ 1377263 h 3368633"/>
                    <a:gd name="connsiteX4" fmla="*/ 995726 w 2045186"/>
                    <a:gd name="connsiteY4" fmla="*/ 3368633 h 3368633"/>
                    <a:gd name="connsiteX0" fmla="*/ 269027 w 2054165"/>
                    <a:gd name="connsiteY0" fmla="*/ 3279201 h 3416331"/>
                    <a:gd name="connsiteX1" fmla="*/ 2051766 w 2054165"/>
                    <a:gd name="connsiteY1" fmla="*/ 1436887 h 3416331"/>
                    <a:gd name="connsiteX2" fmla="*/ 626767 w 2054165"/>
                    <a:gd name="connsiteY2" fmla="*/ 0 h 3416331"/>
                    <a:gd name="connsiteX3" fmla="*/ 6681 w 2054165"/>
                    <a:gd name="connsiteY3" fmla="*/ 1424961 h 3416331"/>
                    <a:gd name="connsiteX4" fmla="*/ 1002395 w 2054165"/>
                    <a:gd name="connsiteY4" fmla="*/ 3416331 h 3416331"/>
                    <a:gd name="connsiteX0" fmla="*/ 262374 w 2047512"/>
                    <a:gd name="connsiteY0" fmla="*/ 3279201 h 3416331"/>
                    <a:gd name="connsiteX1" fmla="*/ 2045113 w 2047512"/>
                    <a:gd name="connsiteY1" fmla="*/ 1436887 h 3416331"/>
                    <a:gd name="connsiteX2" fmla="*/ 620114 w 2047512"/>
                    <a:gd name="connsiteY2" fmla="*/ 0 h 3416331"/>
                    <a:gd name="connsiteX3" fmla="*/ 28 w 2047512"/>
                    <a:gd name="connsiteY3" fmla="*/ 1424961 h 3416331"/>
                    <a:gd name="connsiteX4" fmla="*/ 995742 w 2047512"/>
                    <a:gd name="connsiteY4" fmla="*/ 341633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0" fmla="*/ 607680 w 2390419"/>
                    <a:gd name="connsiteY0" fmla="*/ 3279201 h 3326898"/>
                    <a:gd name="connsiteX1" fmla="*/ 2390419 w 2390419"/>
                    <a:gd name="connsiteY1" fmla="*/ 1436887 h 3326898"/>
                    <a:gd name="connsiteX2" fmla="*/ 965420 w 2390419"/>
                    <a:gd name="connsiteY2" fmla="*/ 0 h 3326898"/>
                    <a:gd name="connsiteX3" fmla="*/ 345334 w 2390419"/>
                    <a:gd name="connsiteY3" fmla="*/ 1424961 h 3326898"/>
                    <a:gd name="connsiteX4" fmla="*/ 369186 w 2390419"/>
                    <a:gd name="connsiteY4" fmla="*/ 3326898 h 3326898"/>
                    <a:gd name="connsiteX0" fmla="*/ 607680 w 2390419"/>
                    <a:gd name="connsiteY0" fmla="*/ 3279201 h 3326898"/>
                    <a:gd name="connsiteX1" fmla="*/ 2390419 w 2390419"/>
                    <a:gd name="connsiteY1" fmla="*/ 1436887 h 3326898"/>
                    <a:gd name="connsiteX2" fmla="*/ 965420 w 2390419"/>
                    <a:gd name="connsiteY2" fmla="*/ 0 h 3326898"/>
                    <a:gd name="connsiteX3" fmla="*/ 345334 w 2390419"/>
                    <a:gd name="connsiteY3" fmla="*/ 1424961 h 3326898"/>
                    <a:gd name="connsiteX4" fmla="*/ 369186 w 2390419"/>
                    <a:gd name="connsiteY4" fmla="*/ 3326898 h 3326898"/>
                    <a:gd name="connsiteX5" fmla="*/ 607680 w 2390419"/>
                    <a:gd name="connsiteY5" fmla="*/ 3279201 h 3326898"/>
                    <a:gd name="connsiteX0" fmla="*/ 1812074 w 2433761"/>
                    <a:gd name="connsiteY0" fmla="*/ 3303050 h 3326898"/>
                    <a:gd name="connsiteX1" fmla="*/ 2390419 w 2433761"/>
                    <a:gd name="connsiteY1" fmla="*/ 1436887 h 3326898"/>
                    <a:gd name="connsiteX2" fmla="*/ 965420 w 2433761"/>
                    <a:gd name="connsiteY2" fmla="*/ 0 h 3326898"/>
                    <a:gd name="connsiteX3" fmla="*/ 345334 w 2433761"/>
                    <a:gd name="connsiteY3" fmla="*/ 1424961 h 3326898"/>
                    <a:gd name="connsiteX4" fmla="*/ 369186 w 2433761"/>
                    <a:gd name="connsiteY4" fmla="*/ 3326898 h 3326898"/>
                    <a:gd name="connsiteX5" fmla="*/ 1812074 w 2433761"/>
                    <a:gd name="connsiteY5" fmla="*/ 3303050 h 3326898"/>
                    <a:gd name="connsiteX0" fmla="*/ 1537379 w 2159066"/>
                    <a:gd name="connsiteY0" fmla="*/ 3303050 h 3326898"/>
                    <a:gd name="connsiteX1" fmla="*/ 2115724 w 2159066"/>
                    <a:gd name="connsiteY1" fmla="*/ 1436887 h 3326898"/>
                    <a:gd name="connsiteX2" fmla="*/ 690725 w 2159066"/>
                    <a:gd name="connsiteY2" fmla="*/ 0 h 3326898"/>
                    <a:gd name="connsiteX3" fmla="*/ 70639 w 2159066"/>
                    <a:gd name="connsiteY3" fmla="*/ 1424961 h 3326898"/>
                    <a:gd name="connsiteX4" fmla="*/ 94491 w 2159066"/>
                    <a:gd name="connsiteY4" fmla="*/ 3326898 h 3326898"/>
                    <a:gd name="connsiteX5" fmla="*/ 820225 w 2159066"/>
                    <a:gd name="connsiteY5" fmla="*/ 2887763 h 3326898"/>
                    <a:gd name="connsiteX6" fmla="*/ 1537379 w 2159066"/>
                    <a:gd name="connsiteY6" fmla="*/ 3303050 h 3326898"/>
                    <a:gd name="connsiteX0" fmla="*/ 1508389 w 2130076"/>
                    <a:gd name="connsiteY0" fmla="*/ 3303050 h 3341954"/>
                    <a:gd name="connsiteX1" fmla="*/ 2086734 w 2130076"/>
                    <a:gd name="connsiteY1" fmla="*/ 1436887 h 3341954"/>
                    <a:gd name="connsiteX2" fmla="*/ 661735 w 2130076"/>
                    <a:gd name="connsiteY2" fmla="*/ 0 h 3341954"/>
                    <a:gd name="connsiteX3" fmla="*/ 41649 w 2130076"/>
                    <a:gd name="connsiteY3" fmla="*/ 1424961 h 3341954"/>
                    <a:gd name="connsiteX4" fmla="*/ 57866 w 2130076"/>
                    <a:gd name="connsiteY4" fmla="*/ 3078553 h 3341954"/>
                    <a:gd name="connsiteX5" fmla="*/ 65501 w 2130076"/>
                    <a:gd name="connsiteY5" fmla="*/ 3326898 h 3341954"/>
                    <a:gd name="connsiteX6" fmla="*/ 791235 w 2130076"/>
                    <a:gd name="connsiteY6" fmla="*/ 2887763 h 3341954"/>
                    <a:gd name="connsiteX7" fmla="*/ 1508389 w 2130076"/>
                    <a:gd name="connsiteY7" fmla="*/ 3303050 h 3341954"/>
                    <a:gd name="connsiteX0" fmla="*/ 1502447 w 2124134"/>
                    <a:gd name="connsiteY0" fmla="*/ 3303050 h 3328602"/>
                    <a:gd name="connsiteX1" fmla="*/ 2080792 w 2124134"/>
                    <a:gd name="connsiteY1" fmla="*/ 1436887 h 3328602"/>
                    <a:gd name="connsiteX2" fmla="*/ 655793 w 2124134"/>
                    <a:gd name="connsiteY2" fmla="*/ 0 h 3328602"/>
                    <a:gd name="connsiteX3" fmla="*/ 35707 w 2124134"/>
                    <a:gd name="connsiteY3" fmla="*/ 1424961 h 3328602"/>
                    <a:gd name="connsiteX4" fmla="*/ 308304 w 2124134"/>
                    <a:gd name="connsiteY4" fmla="*/ 2798330 h 3328602"/>
                    <a:gd name="connsiteX5" fmla="*/ 51924 w 2124134"/>
                    <a:gd name="connsiteY5" fmla="*/ 3078553 h 3328602"/>
                    <a:gd name="connsiteX6" fmla="*/ 59559 w 2124134"/>
                    <a:gd name="connsiteY6" fmla="*/ 3326898 h 3328602"/>
                    <a:gd name="connsiteX7" fmla="*/ 785293 w 2124134"/>
                    <a:gd name="connsiteY7" fmla="*/ 2887763 h 3328602"/>
                    <a:gd name="connsiteX8" fmla="*/ 1502447 w 2124134"/>
                    <a:gd name="connsiteY8" fmla="*/ 3303050 h 3328602"/>
                    <a:gd name="connsiteX0" fmla="*/ 1502447 w 2103971"/>
                    <a:gd name="connsiteY0" fmla="*/ 3303050 h 3328602"/>
                    <a:gd name="connsiteX1" fmla="*/ 1536547 w 2103971"/>
                    <a:gd name="connsiteY1" fmla="*/ 3084515 h 3328602"/>
                    <a:gd name="connsiteX2" fmla="*/ 2080792 w 2103971"/>
                    <a:gd name="connsiteY2" fmla="*/ 1436887 h 3328602"/>
                    <a:gd name="connsiteX3" fmla="*/ 655793 w 2103971"/>
                    <a:gd name="connsiteY3" fmla="*/ 0 h 3328602"/>
                    <a:gd name="connsiteX4" fmla="*/ 35707 w 2103971"/>
                    <a:gd name="connsiteY4" fmla="*/ 1424961 h 3328602"/>
                    <a:gd name="connsiteX5" fmla="*/ 308304 w 2103971"/>
                    <a:gd name="connsiteY5" fmla="*/ 2798330 h 3328602"/>
                    <a:gd name="connsiteX6" fmla="*/ 51924 w 2103971"/>
                    <a:gd name="connsiteY6" fmla="*/ 3078553 h 3328602"/>
                    <a:gd name="connsiteX7" fmla="*/ 59559 w 2103971"/>
                    <a:gd name="connsiteY7" fmla="*/ 3326898 h 3328602"/>
                    <a:gd name="connsiteX8" fmla="*/ 785293 w 2103971"/>
                    <a:gd name="connsiteY8" fmla="*/ 2887763 h 3328602"/>
                    <a:gd name="connsiteX9" fmla="*/ 1502447 w 2103971"/>
                    <a:gd name="connsiteY9" fmla="*/ 3303050 h 3328602"/>
                    <a:gd name="connsiteX0" fmla="*/ 1502447 w 2093155"/>
                    <a:gd name="connsiteY0" fmla="*/ 3303050 h 3328602"/>
                    <a:gd name="connsiteX1" fmla="*/ 1536547 w 2093155"/>
                    <a:gd name="connsiteY1" fmla="*/ 3084515 h 3328602"/>
                    <a:gd name="connsiteX2" fmla="*/ 1357678 w 2093155"/>
                    <a:gd name="connsiteY2" fmla="*/ 2792368 h 3328602"/>
                    <a:gd name="connsiteX3" fmla="*/ 2080792 w 2093155"/>
                    <a:gd name="connsiteY3" fmla="*/ 1436887 h 3328602"/>
                    <a:gd name="connsiteX4" fmla="*/ 655793 w 2093155"/>
                    <a:gd name="connsiteY4" fmla="*/ 0 h 3328602"/>
                    <a:gd name="connsiteX5" fmla="*/ 35707 w 2093155"/>
                    <a:gd name="connsiteY5" fmla="*/ 1424961 h 3328602"/>
                    <a:gd name="connsiteX6" fmla="*/ 308304 w 2093155"/>
                    <a:gd name="connsiteY6" fmla="*/ 2798330 h 3328602"/>
                    <a:gd name="connsiteX7" fmla="*/ 51924 w 2093155"/>
                    <a:gd name="connsiteY7" fmla="*/ 3078553 h 3328602"/>
                    <a:gd name="connsiteX8" fmla="*/ 59559 w 2093155"/>
                    <a:gd name="connsiteY8" fmla="*/ 3326898 h 3328602"/>
                    <a:gd name="connsiteX9" fmla="*/ 785293 w 2093155"/>
                    <a:gd name="connsiteY9" fmla="*/ 2887763 h 3328602"/>
                    <a:gd name="connsiteX10" fmla="*/ 1502447 w 2093155"/>
                    <a:gd name="connsiteY10" fmla="*/ 3303050 h 3328602"/>
                    <a:gd name="connsiteX0" fmla="*/ 1666738 w 2257446"/>
                    <a:gd name="connsiteY0" fmla="*/ 3303050 h 3336722"/>
                    <a:gd name="connsiteX1" fmla="*/ 1700838 w 2257446"/>
                    <a:gd name="connsiteY1" fmla="*/ 3084515 h 3336722"/>
                    <a:gd name="connsiteX2" fmla="*/ 1521969 w 2257446"/>
                    <a:gd name="connsiteY2" fmla="*/ 2792368 h 3336722"/>
                    <a:gd name="connsiteX3" fmla="*/ 2245083 w 2257446"/>
                    <a:gd name="connsiteY3" fmla="*/ 1436887 h 3336722"/>
                    <a:gd name="connsiteX4" fmla="*/ 820084 w 2257446"/>
                    <a:gd name="connsiteY4" fmla="*/ 0 h 3336722"/>
                    <a:gd name="connsiteX5" fmla="*/ 199998 w 2257446"/>
                    <a:gd name="connsiteY5" fmla="*/ 1424961 h 3336722"/>
                    <a:gd name="connsiteX6" fmla="*/ 472595 w 2257446"/>
                    <a:gd name="connsiteY6" fmla="*/ 2798330 h 3336722"/>
                    <a:gd name="connsiteX7" fmla="*/ 216215 w 2257446"/>
                    <a:gd name="connsiteY7" fmla="*/ 3078553 h 3336722"/>
                    <a:gd name="connsiteX8" fmla="*/ 223850 w 2257446"/>
                    <a:gd name="connsiteY8" fmla="*/ 3326898 h 3336722"/>
                    <a:gd name="connsiteX9" fmla="*/ 949584 w 2257446"/>
                    <a:gd name="connsiteY9" fmla="*/ 2887763 h 3336722"/>
                    <a:gd name="connsiteX10" fmla="*/ 1666738 w 2257446"/>
                    <a:gd name="connsiteY10" fmla="*/ 3303050 h 3336722"/>
                    <a:gd name="connsiteX0" fmla="*/ 1473599 w 2064307"/>
                    <a:gd name="connsiteY0" fmla="*/ 3303050 h 3328182"/>
                    <a:gd name="connsiteX1" fmla="*/ 1507699 w 2064307"/>
                    <a:gd name="connsiteY1" fmla="*/ 3084515 h 3328182"/>
                    <a:gd name="connsiteX2" fmla="*/ 1328830 w 2064307"/>
                    <a:gd name="connsiteY2" fmla="*/ 2792368 h 3328182"/>
                    <a:gd name="connsiteX3" fmla="*/ 2051944 w 2064307"/>
                    <a:gd name="connsiteY3" fmla="*/ 1436887 h 3328182"/>
                    <a:gd name="connsiteX4" fmla="*/ 626945 w 2064307"/>
                    <a:gd name="connsiteY4" fmla="*/ 0 h 3328182"/>
                    <a:gd name="connsiteX5" fmla="*/ 6859 w 2064307"/>
                    <a:gd name="connsiteY5" fmla="*/ 1424961 h 3328182"/>
                    <a:gd name="connsiteX6" fmla="*/ 279456 w 2064307"/>
                    <a:gd name="connsiteY6" fmla="*/ 2798330 h 3328182"/>
                    <a:gd name="connsiteX7" fmla="*/ 23076 w 2064307"/>
                    <a:gd name="connsiteY7" fmla="*/ 3078553 h 3328182"/>
                    <a:gd name="connsiteX8" fmla="*/ 30711 w 2064307"/>
                    <a:gd name="connsiteY8" fmla="*/ 3326898 h 3328182"/>
                    <a:gd name="connsiteX9" fmla="*/ 756445 w 2064307"/>
                    <a:gd name="connsiteY9" fmla="*/ 2887763 h 3328182"/>
                    <a:gd name="connsiteX10" fmla="*/ 1473599 w 2064307"/>
                    <a:gd name="connsiteY10" fmla="*/ 3303050 h 3328182"/>
                    <a:gd name="connsiteX0" fmla="*/ 1814287 w 2404995"/>
                    <a:gd name="connsiteY0" fmla="*/ 3303050 h 3328182"/>
                    <a:gd name="connsiteX1" fmla="*/ 1848387 w 2404995"/>
                    <a:gd name="connsiteY1" fmla="*/ 3084515 h 3328182"/>
                    <a:gd name="connsiteX2" fmla="*/ 1669518 w 2404995"/>
                    <a:gd name="connsiteY2" fmla="*/ 2792368 h 3328182"/>
                    <a:gd name="connsiteX3" fmla="*/ 2392632 w 2404995"/>
                    <a:gd name="connsiteY3" fmla="*/ 1436887 h 3328182"/>
                    <a:gd name="connsiteX4" fmla="*/ 967633 w 2404995"/>
                    <a:gd name="connsiteY4" fmla="*/ 0 h 3328182"/>
                    <a:gd name="connsiteX5" fmla="*/ 347547 w 2404995"/>
                    <a:gd name="connsiteY5" fmla="*/ 1424961 h 3328182"/>
                    <a:gd name="connsiteX6" fmla="*/ 620144 w 2404995"/>
                    <a:gd name="connsiteY6" fmla="*/ 2798330 h 3328182"/>
                    <a:gd name="connsiteX7" fmla="*/ 61 w 2404995"/>
                    <a:gd name="connsiteY7" fmla="*/ 2857953 h 3328182"/>
                    <a:gd name="connsiteX8" fmla="*/ 371399 w 2404995"/>
                    <a:gd name="connsiteY8" fmla="*/ 3326898 h 3328182"/>
                    <a:gd name="connsiteX9" fmla="*/ 1097133 w 2404995"/>
                    <a:gd name="connsiteY9" fmla="*/ 2887763 h 3328182"/>
                    <a:gd name="connsiteX10" fmla="*/ 1814287 w 2404995"/>
                    <a:gd name="connsiteY10" fmla="*/ 3303050 h 3328182"/>
                    <a:gd name="connsiteX0" fmla="*/ 1814287 w 2404995"/>
                    <a:gd name="connsiteY0" fmla="*/ 3303050 h 3328182"/>
                    <a:gd name="connsiteX1" fmla="*/ 1848387 w 2404995"/>
                    <a:gd name="connsiteY1" fmla="*/ 3084515 h 3328182"/>
                    <a:gd name="connsiteX2" fmla="*/ 1669518 w 2404995"/>
                    <a:gd name="connsiteY2" fmla="*/ 2792368 h 3328182"/>
                    <a:gd name="connsiteX3" fmla="*/ 2392632 w 2404995"/>
                    <a:gd name="connsiteY3" fmla="*/ 1436887 h 3328182"/>
                    <a:gd name="connsiteX4" fmla="*/ 967633 w 2404995"/>
                    <a:gd name="connsiteY4" fmla="*/ 0 h 3328182"/>
                    <a:gd name="connsiteX5" fmla="*/ 347547 w 2404995"/>
                    <a:gd name="connsiteY5" fmla="*/ 1424961 h 3328182"/>
                    <a:gd name="connsiteX6" fmla="*/ 620144 w 2404995"/>
                    <a:gd name="connsiteY6" fmla="*/ 2798330 h 3328182"/>
                    <a:gd name="connsiteX7" fmla="*/ 61 w 2404995"/>
                    <a:gd name="connsiteY7" fmla="*/ 2857953 h 3328182"/>
                    <a:gd name="connsiteX8" fmla="*/ 371399 w 2404995"/>
                    <a:gd name="connsiteY8" fmla="*/ 3326898 h 3328182"/>
                    <a:gd name="connsiteX9" fmla="*/ 1097133 w 2404995"/>
                    <a:gd name="connsiteY9" fmla="*/ 2887763 h 3328182"/>
                    <a:gd name="connsiteX10" fmla="*/ 1814287 w 2404995"/>
                    <a:gd name="connsiteY10" fmla="*/ 3303050 h 3328182"/>
                    <a:gd name="connsiteX0" fmla="*/ 1814226 w 2404934"/>
                    <a:gd name="connsiteY0" fmla="*/ 3303050 h 3328182"/>
                    <a:gd name="connsiteX1" fmla="*/ 1848326 w 2404934"/>
                    <a:gd name="connsiteY1" fmla="*/ 3084515 h 3328182"/>
                    <a:gd name="connsiteX2" fmla="*/ 1669457 w 2404934"/>
                    <a:gd name="connsiteY2" fmla="*/ 2792368 h 3328182"/>
                    <a:gd name="connsiteX3" fmla="*/ 2392571 w 2404934"/>
                    <a:gd name="connsiteY3" fmla="*/ 1436887 h 3328182"/>
                    <a:gd name="connsiteX4" fmla="*/ 967572 w 2404934"/>
                    <a:gd name="connsiteY4" fmla="*/ 0 h 3328182"/>
                    <a:gd name="connsiteX5" fmla="*/ 347486 w 2404934"/>
                    <a:gd name="connsiteY5" fmla="*/ 1424961 h 3328182"/>
                    <a:gd name="connsiteX6" fmla="*/ 620083 w 2404934"/>
                    <a:gd name="connsiteY6" fmla="*/ 2798330 h 3328182"/>
                    <a:gd name="connsiteX7" fmla="*/ 0 w 2404934"/>
                    <a:gd name="connsiteY7" fmla="*/ 2857953 h 3328182"/>
                    <a:gd name="connsiteX8" fmla="*/ 371338 w 2404934"/>
                    <a:gd name="connsiteY8" fmla="*/ 3326898 h 3328182"/>
                    <a:gd name="connsiteX9" fmla="*/ 1097072 w 2404934"/>
                    <a:gd name="connsiteY9" fmla="*/ 2887763 h 3328182"/>
                    <a:gd name="connsiteX10" fmla="*/ 1814226 w 2404934"/>
                    <a:gd name="connsiteY10" fmla="*/ 3303050 h 3328182"/>
                    <a:gd name="connsiteX0" fmla="*/ 1473599 w 2064307"/>
                    <a:gd name="connsiteY0" fmla="*/ 3303050 h 3328182"/>
                    <a:gd name="connsiteX1" fmla="*/ 1507699 w 2064307"/>
                    <a:gd name="connsiteY1" fmla="*/ 3084515 h 3328182"/>
                    <a:gd name="connsiteX2" fmla="*/ 1328830 w 2064307"/>
                    <a:gd name="connsiteY2" fmla="*/ 2792368 h 3328182"/>
                    <a:gd name="connsiteX3" fmla="*/ 2051944 w 2064307"/>
                    <a:gd name="connsiteY3" fmla="*/ 1436887 h 3328182"/>
                    <a:gd name="connsiteX4" fmla="*/ 626945 w 2064307"/>
                    <a:gd name="connsiteY4" fmla="*/ 0 h 3328182"/>
                    <a:gd name="connsiteX5" fmla="*/ 6859 w 2064307"/>
                    <a:gd name="connsiteY5" fmla="*/ 1424961 h 3328182"/>
                    <a:gd name="connsiteX6" fmla="*/ 279456 w 2064307"/>
                    <a:gd name="connsiteY6" fmla="*/ 2798330 h 3328182"/>
                    <a:gd name="connsiteX7" fmla="*/ 29038 w 2064307"/>
                    <a:gd name="connsiteY7" fmla="*/ 3156062 h 3328182"/>
                    <a:gd name="connsiteX8" fmla="*/ 30711 w 2064307"/>
                    <a:gd name="connsiteY8" fmla="*/ 3326898 h 3328182"/>
                    <a:gd name="connsiteX9" fmla="*/ 756445 w 2064307"/>
                    <a:gd name="connsiteY9" fmla="*/ 2887763 h 3328182"/>
                    <a:gd name="connsiteX10" fmla="*/ 1473599 w 2064307"/>
                    <a:gd name="connsiteY10" fmla="*/ 3303050 h 3328182"/>
                    <a:gd name="connsiteX0" fmla="*/ 1473599 w 2064307"/>
                    <a:gd name="connsiteY0" fmla="*/ 3303050 h 3328182"/>
                    <a:gd name="connsiteX1" fmla="*/ 1507699 w 2064307"/>
                    <a:gd name="connsiteY1" fmla="*/ 3084515 h 3328182"/>
                    <a:gd name="connsiteX2" fmla="*/ 1328830 w 2064307"/>
                    <a:gd name="connsiteY2" fmla="*/ 2792368 h 3328182"/>
                    <a:gd name="connsiteX3" fmla="*/ 2051944 w 2064307"/>
                    <a:gd name="connsiteY3" fmla="*/ 1436887 h 3328182"/>
                    <a:gd name="connsiteX4" fmla="*/ 626945 w 2064307"/>
                    <a:gd name="connsiteY4" fmla="*/ 0 h 3328182"/>
                    <a:gd name="connsiteX5" fmla="*/ 6859 w 2064307"/>
                    <a:gd name="connsiteY5" fmla="*/ 1424961 h 3328182"/>
                    <a:gd name="connsiteX6" fmla="*/ 279456 w 2064307"/>
                    <a:gd name="connsiteY6" fmla="*/ 2798330 h 3328182"/>
                    <a:gd name="connsiteX7" fmla="*/ 29038 w 2064307"/>
                    <a:gd name="connsiteY7" fmla="*/ 3156062 h 3328182"/>
                    <a:gd name="connsiteX8" fmla="*/ 30711 w 2064307"/>
                    <a:gd name="connsiteY8" fmla="*/ 3326898 h 3328182"/>
                    <a:gd name="connsiteX9" fmla="*/ 756445 w 2064307"/>
                    <a:gd name="connsiteY9" fmla="*/ 2887763 h 3328182"/>
                    <a:gd name="connsiteX10" fmla="*/ 1473599 w 2064307"/>
                    <a:gd name="connsiteY10" fmla="*/ 3303050 h 3328182"/>
                    <a:gd name="connsiteX0" fmla="*/ 1473599 w 2064307"/>
                    <a:gd name="connsiteY0" fmla="*/ 3303050 h 3493839"/>
                    <a:gd name="connsiteX1" fmla="*/ 1507699 w 2064307"/>
                    <a:gd name="connsiteY1" fmla="*/ 3084515 h 3493839"/>
                    <a:gd name="connsiteX2" fmla="*/ 1328830 w 2064307"/>
                    <a:gd name="connsiteY2" fmla="*/ 2792368 h 3493839"/>
                    <a:gd name="connsiteX3" fmla="*/ 2051944 w 2064307"/>
                    <a:gd name="connsiteY3" fmla="*/ 1436887 h 3493839"/>
                    <a:gd name="connsiteX4" fmla="*/ 626945 w 2064307"/>
                    <a:gd name="connsiteY4" fmla="*/ 0 h 3493839"/>
                    <a:gd name="connsiteX5" fmla="*/ 6859 w 2064307"/>
                    <a:gd name="connsiteY5" fmla="*/ 1424961 h 3493839"/>
                    <a:gd name="connsiteX6" fmla="*/ 279456 w 2064307"/>
                    <a:gd name="connsiteY6" fmla="*/ 2798330 h 3493839"/>
                    <a:gd name="connsiteX7" fmla="*/ 29038 w 2064307"/>
                    <a:gd name="connsiteY7" fmla="*/ 3156062 h 3493839"/>
                    <a:gd name="connsiteX8" fmla="*/ 6862 w 2064307"/>
                    <a:gd name="connsiteY8" fmla="*/ 3493839 h 3493839"/>
                    <a:gd name="connsiteX9" fmla="*/ 756445 w 2064307"/>
                    <a:gd name="connsiteY9" fmla="*/ 2887763 h 3493839"/>
                    <a:gd name="connsiteX10" fmla="*/ 1473599 w 2064307"/>
                    <a:gd name="connsiteY10" fmla="*/ 3303050 h 3493839"/>
                    <a:gd name="connsiteX0" fmla="*/ 1592914 w 2183622"/>
                    <a:gd name="connsiteY0" fmla="*/ 3303050 h 3494141"/>
                    <a:gd name="connsiteX1" fmla="*/ 1627014 w 2183622"/>
                    <a:gd name="connsiteY1" fmla="*/ 3084515 h 3494141"/>
                    <a:gd name="connsiteX2" fmla="*/ 1448145 w 2183622"/>
                    <a:gd name="connsiteY2" fmla="*/ 2792368 h 3494141"/>
                    <a:gd name="connsiteX3" fmla="*/ 2171259 w 2183622"/>
                    <a:gd name="connsiteY3" fmla="*/ 1436887 h 3494141"/>
                    <a:gd name="connsiteX4" fmla="*/ 746260 w 2183622"/>
                    <a:gd name="connsiteY4" fmla="*/ 0 h 3494141"/>
                    <a:gd name="connsiteX5" fmla="*/ 126174 w 2183622"/>
                    <a:gd name="connsiteY5" fmla="*/ 1424961 h 3494141"/>
                    <a:gd name="connsiteX6" fmla="*/ 398771 w 2183622"/>
                    <a:gd name="connsiteY6" fmla="*/ 2798330 h 3494141"/>
                    <a:gd name="connsiteX7" fmla="*/ 148353 w 2183622"/>
                    <a:gd name="connsiteY7" fmla="*/ 3156062 h 3494141"/>
                    <a:gd name="connsiteX8" fmla="*/ 126177 w 2183622"/>
                    <a:gd name="connsiteY8" fmla="*/ 3493839 h 3494141"/>
                    <a:gd name="connsiteX9" fmla="*/ 875760 w 2183622"/>
                    <a:gd name="connsiteY9" fmla="*/ 2887763 h 3494141"/>
                    <a:gd name="connsiteX10" fmla="*/ 1592914 w 2183622"/>
                    <a:gd name="connsiteY10" fmla="*/ 3303050 h 3494141"/>
                    <a:gd name="connsiteX0" fmla="*/ 1606141 w 2196849"/>
                    <a:gd name="connsiteY0" fmla="*/ 3303050 h 3512538"/>
                    <a:gd name="connsiteX1" fmla="*/ 1640241 w 2196849"/>
                    <a:gd name="connsiteY1" fmla="*/ 3084515 h 3512538"/>
                    <a:gd name="connsiteX2" fmla="*/ 1461372 w 2196849"/>
                    <a:gd name="connsiteY2" fmla="*/ 2792368 h 3512538"/>
                    <a:gd name="connsiteX3" fmla="*/ 2184486 w 2196849"/>
                    <a:gd name="connsiteY3" fmla="*/ 1436887 h 3512538"/>
                    <a:gd name="connsiteX4" fmla="*/ 759487 w 2196849"/>
                    <a:gd name="connsiteY4" fmla="*/ 0 h 3512538"/>
                    <a:gd name="connsiteX5" fmla="*/ 139401 w 2196849"/>
                    <a:gd name="connsiteY5" fmla="*/ 1424961 h 3512538"/>
                    <a:gd name="connsiteX6" fmla="*/ 411998 w 2196849"/>
                    <a:gd name="connsiteY6" fmla="*/ 2798330 h 3512538"/>
                    <a:gd name="connsiteX7" fmla="*/ 161580 w 2196849"/>
                    <a:gd name="connsiteY7" fmla="*/ 3156062 h 3512538"/>
                    <a:gd name="connsiteX8" fmla="*/ 139404 w 2196849"/>
                    <a:gd name="connsiteY8" fmla="*/ 3493839 h 3512538"/>
                    <a:gd name="connsiteX9" fmla="*/ 888987 w 2196849"/>
                    <a:gd name="connsiteY9" fmla="*/ 2887763 h 3512538"/>
                    <a:gd name="connsiteX10" fmla="*/ 1606141 w 2196849"/>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29038 w 2064307"/>
                    <a:gd name="connsiteY7" fmla="*/ 3156062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88661 w 2064307"/>
                    <a:gd name="connsiteY7" fmla="*/ 3227608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88661 w 2064307"/>
                    <a:gd name="connsiteY7" fmla="*/ 3227608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88661 w 2064307"/>
                    <a:gd name="connsiteY7" fmla="*/ 3227608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659247 w 2249955"/>
                    <a:gd name="connsiteY0" fmla="*/ 3303050 h 3512538"/>
                    <a:gd name="connsiteX1" fmla="*/ 1693347 w 2249955"/>
                    <a:gd name="connsiteY1" fmla="*/ 3084515 h 3512538"/>
                    <a:gd name="connsiteX2" fmla="*/ 1514478 w 2249955"/>
                    <a:gd name="connsiteY2" fmla="*/ 2792368 h 3512538"/>
                    <a:gd name="connsiteX3" fmla="*/ 2237592 w 2249955"/>
                    <a:gd name="connsiteY3" fmla="*/ 1436887 h 3512538"/>
                    <a:gd name="connsiteX4" fmla="*/ 812593 w 2249955"/>
                    <a:gd name="connsiteY4" fmla="*/ 0 h 3512538"/>
                    <a:gd name="connsiteX5" fmla="*/ 192507 w 2249955"/>
                    <a:gd name="connsiteY5" fmla="*/ 1424961 h 3512538"/>
                    <a:gd name="connsiteX6" fmla="*/ 465104 w 2249955"/>
                    <a:gd name="connsiteY6" fmla="*/ 2798330 h 3512538"/>
                    <a:gd name="connsiteX7" fmla="*/ 41 w 2249955"/>
                    <a:gd name="connsiteY7" fmla="*/ 2762558 h 3512538"/>
                    <a:gd name="connsiteX8" fmla="*/ 192510 w 2249955"/>
                    <a:gd name="connsiteY8" fmla="*/ 3493839 h 3512538"/>
                    <a:gd name="connsiteX9" fmla="*/ 942093 w 2249955"/>
                    <a:gd name="connsiteY9" fmla="*/ 2887763 h 3512538"/>
                    <a:gd name="connsiteX10" fmla="*/ 1659247 w 2249955"/>
                    <a:gd name="connsiteY10" fmla="*/ 3303050 h 3512538"/>
                    <a:gd name="connsiteX0" fmla="*/ 1659256 w 2249964"/>
                    <a:gd name="connsiteY0" fmla="*/ 3303050 h 3512538"/>
                    <a:gd name="connsiteX1" fmla="*/ 1693356 w 2249964"/>
                    <a:gd name="connsiteY1" fmla="*/ 3084515 h 3512538"/>
                    <a:gd name="connsiteX2" fmla="*/ 1514487 w 2249964"/>
                    <a:gd name="connsiteY2" fmla="*/ 2792368 h 3512538"/>
                    <a:gd name="connsiteX3" fmla="*/ 2237601 w 2249964"/>
                    <a:gd name="connsiteY3" fmla="*/ 1436887 h 3512538"/>
                    <a:gd name="connsiteX4" fmla="*/ 812602 w 2249964"/>
                    <a:gd name="connsiteY4" fmla="*/ 0 h 3512538"/>
                    <a:gd name="connsiteX5" fmla="*/ 192516 w 2249964"/>
                    <a:gd name="connsiteY5" fmla="*/ 1424961 h 3512538"/>
                    <a:gd name="connsiteX6" fmla="*/ 465113 w 2249964"/>
                    <a:gd name="connsiteY6" fmla="*/ 2798330 h 3512538"/>
                    <a:gd name="connsiteX7" fmla="*/ 50 w 2249964"/>
                    <a:gd name="connsiteY7" fmla="*/ 2762558 h 3512538"/>
                    <a:gd name="connsiteX8" fmla="*/ 192519 w 2249964"/>
                    <a:gd name="connsiteY8" fmla="*/ 3493839 h 3512538"/>
                    <a:gd name="connsiteX9" fmla="*/ 942102 w 2249964"/>
                    <a:gd name="connsiteY9" fmla="*/ 2887763 h 3512538"/>
                    <a:gd name="connsiteX10" fmla="*/ 1659256 w 2249964"/>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17112 w 2064307"/>
                    <a:gd name="connsiteY7" fmla="*/ 2953347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539441 w 2130149"/>
                    <a:gd name="connsiteY0" fmla="*/ 3303050 h 3512538"/>
                    <a:gd name="connsiteX1" fmla="*/ 1573541 w 2130149"/>
                    <a:gd name="connsiteY1" fmla="*/ 3084515 h 3512538"/>
                    <a:gd name="connsiteX2" fmla="*/ 1394672 w 2130149"/>
                    <a:gd name="connsiteY2" fmla="*/ 2792368 h 3512538"/>
                    <a:gd name="connsiteX3" fmla="*/ 2117786 w 2130149"/>
                    <a:gd name="connsiteY3" fmla="*/ 1436887 h 3512538"/>
                    <a:gd name="connsiteX4" fmla="*/ 692787 w 2130149"/>
                    <a:gd name="connsiteY4" fmla="*/ 0 h 3512538"/>
                    <a:gd name="connsiteX5" fmla="*/ 72701 w 2130149"/>
                    <a:gd name="connsiteY5" fmla="*/ 1424961 h 3512538"/>
                    <a:gd name="connsiteX6" fmla="*/ 345298 w 2130149"/>
                    <a:gd name="connsiteY6" fmla="*/ 2798330 h 3512538"/>
                    <a:gd name="connsiteX7" fmla="*/ 82954 w 2130149"/>
                    <a:gd name="connsiteY7" fmla="*/ 2953347 h 3512538"/>
                    <a:gd name="connsiteX8" fmla="*/ 23333 w 2130149"/>
                    <a:gd name="connsiteY8" fmla="*/ 3078552 h 3512538"/>
                    <a:gd name="connsiteX9" fmla="*/ 72704 w 2130149"/>
                    <a:gd name="connsiteY9" fmla="*/ 3493839 h 3512538"/>
                    <a:gd name="connsiteX10" fmla="*/ 822287 w 2130149"/>
                    <a:gd name="connsiteY10" fmla="*/ 2887763 h 3512538"/>
                    <a:gd name="connsiteX11" fmla="*/ 1539441 w 2130149"/>
                    <a:gd name="connsiteY11" fmla="*/ 3303050 h 3512538"/>
                    <a:gd name="connsiteX0" fmla="*/ 1539441 w 2130149"/>
                    <a:gd name="connsiteY0" fmla="*/ 3303050 h 3512538"/>
                    <a:gd name="connsiteX1" fmla="*/ 1573541 w 2130149"/>
                    <a:gd name="connsiteY1" fmla="*/ 3084515 h 3512538"/>
                    <a:gd name="connsiteX2" fmla="*/ 1394672 w 2130149"/>
                    <a:gd name="connsiteY2" fmla="*/ 2792368 h 3512538"/>
                    <a:gd name="connsiteX3" fmla="*/ 2117786 w 2130149"/>
                    <a:gd name="connsiteY3" fmla="*/ 1436887 h 3512538"/>
                    <a:gd name="connsiteX4" fmla="*/ 692787 w 2130149"/>
                    <a:gd name="connsiteY4" fmla="*/ 0 h 3512538"/>
                    <a:gd name="connsiteX5" fmla="*/ 72701 w 2130149"/>
                    <a:gd name="connsiteY5" fmla="*/ 1424961 h 3512538"/>
                    <a:gd name="connsiteX6" fmla="*/ 345298 w 2130149"/>
                    <a:gd name="connsiteY6" fmla="*/ 2798330 h 3512538"/>
                    <a:gd name="connsiteX7" fmla="*/ 23333 w 2130149"/>
                    <a:gd name="connsiteY7" fmla="*/ 3078552 h 3512538"/>
                    <a:gd name="connsiteX8" fmla="*/ 72704 w 2130149"/>
                    <a:gd name="connsiteY8" fmla="*/ 3493839 h 3512538"/>
                    <a:gd name="connsiteX9" fmla="*/ 822287 w 2130149"/>
                    <a:gd name="connsiteY9" fmla="*/ 2887763 h 3512538"/>
                    <a:gd name="connsiteX10" fmla="*/ 1539441 w 2130149"/>
                    <a:gd name="connsiteY10" fmla="*/ 3303050 h 3512538"/>
                    <a:gd name="connsiteX0" fmla="*/ 1524843 w 2115551"/>
                    <a:gd name="connsiteY0" fmla="*/ 3303050 h 3512538"/>
                    <a:gd name="connsiteX1" fmla="*/ 1558943 w 2115551"/>
                    <a:gd name="connsiteY1" fmla="*/ 3084515 h 3512538"/>
                    <a:gd name="connsiteX2" fmla="*/ 1380074 w 2115551"/>
                    <a:gd name="connsiteY2" fmla="*/ 2792368 h 3512538"/>
                    <a:gd name="connsiteX3" fmla="*/ 2103188 w 2115551"/>
                    <a:gd name="connsiteY3" fmla="*/ 1436887 h 3512538"/>
                    <a:gd name="connsiteX4" fmla="*/ 678189 w 2115551"/>
                    <a:gd name="connsiteY4" fmla="*/ 0 h 3512538"/>
                    <a:gd name="connsiteX5" fmla="*/ 58103 w 2115551"/>
                    <a:gd name="connsiteY5" fmla="*/ 1424961 h 3512538"/>
                    <a:gd name="connsiteX6" fmla="*/ 330700 w 2115551"/>
                    <a:gd name="connsiteY6" fmla="*/ 2798330 h 3512538"/>
                    <a:gd name="connsiteX7" fmla="*/ 50471 w 2115551"/>
                    <a:gd name="connsiteY7" fmla="*/ 3036817 h 3512538"/>
                    <a:gd name="connsiteX8" fmla="*/ 58106 w 2115551"/>
                    <a:gd name="connsiteY8" fmla="*/ 3493839 h 3512538"/>
                    <a:gd name="connsiteX9" fmla="*/ 807689 w 2115551"/>
                    <a:gd name="connsiteY9" fmla="*/ 2887763 h 3512538"/>
                    <a:gd name="connsiteX10" fmla="*/ 1524843 w 2115551"/>
                    <a:gd name="connsiteY10" fmla="*/ 3303050 h 3512538"/>
                    <a:gd name="connsiteX0" fmla="*/ 1524843 w 2115551"/>
                    <a:gd name="connsiteY0" fmla="*/ 3303050 h 3496564"/>
                    <a:gd name="connsiteX1" fmla="*/ 1558943 w 2115551"/>
                    <a:gd name="connsiteY1" fmla="*/ 3084515 h 3496564"/>
                    <a:gd name="connsiteX2" fmla="*/ 1380074 w 2115551"/>
                    <a:gd name="connsiteY2" fmla="*/ 2792368 h 3496564"/>
                    <a:gd name="connsiteX3" fmla="*/ 2103188 w 2115551"/>
                    <a:gd name="connsiteY3" fmla="*/ 1436887 h 3496564"/>
                    <a:gd name="connsiteX4" fmla="*/ 678189 w 2115551"/>
                    <a:gd name="connsiteY4" fmla="*/ 0 h 3496564"/>
                    <a:gd name="connsiteX5" fmla="*/ 58103 w 2115551"/>
                    <a:gd name="connsiteY5" fmla="*/ 1424961 h 3496564"/>
                    <a:gd name="connsiteX6" fmla="*/ 330700 w 2115551"/>
                    <a:gd name="connsiteY6" fmla="*/ 2798330 h 3496564"/>
                    <a:gd name="connsiteX7" fmla="*/ 50471 w 2115551"/>
                    <a:gd name="connsiteY7" fmla="*/ 3036817 h 3496564"/>
                    <a:gd name="connsiteX8" fmla="*/ 58106 w 2115551"/>
                    <a:gd name="connsiteY8" fmla="*/ 3493839 h 3496564"/>
                    <a:gd name="connsiteX9" fmla="*/ 807689 w 2115551"/>
                    <a:gd name="connsiteY9" fmla="*/ 2887763 h 3496564"/>
                    <a:gd name="connsiteX10" fmla="*/ 1524843 w 2115551"/>
                    <a:gd name="connsiteY10" fmla="*/ 3303050 h 3496564"/>
                    <a:gd name="connsiteX0" fmla="*/ 1316161 w 2115551"/>
                    <a:gd name="connsiteY0" fmla="*/ 3678667 h 3680405"/>
                    <a:gd name="connsiteX1" fmla="*/ 1558943 w 2115551"/>
                    <a:gd name="connsiteY1" fmla="*/ 3084515 h 3680405"/>
                    <a:gd name="connsiteX2" fmla="*/ 1380074 w 2115551"/>
                    <a:gd name="connsiteY2" fmla="*/ 2792368 h 3680405"/>
                    <a:gd name="connsiteX3" fmla="*/ 2103188 w 2115551"/>
                    <a:gd name="connsiteY3" fmla="*/ 1436887 h 3680405"/>
                    <a:gd name="connsiteX4" fmla="*/ 678189 w 2115551"/>
                    <a:gd name="connsiteY4" fmla="*/ 0 h 3680405"/>
                    <a:gd name="connsiteX5" fmla="*/ 58103 w 2115551"/>
                    <a:gd name="connsiteY5" fmla="*/ 1424961 h 3680405"/>
                    <a:gd name="connsiteX6" fmla="*/ 330700 w 2115551"/>
                    <a:gd name="connsiteY6" fmla="*/ 2798330 h 3680405"/>
                    <a:gd name="connsiteX7" fmla="*/ 50471 w 2115551"/>
                    <a:gd name="connsiteY7" fmla="*/ 3036817 h 3680405"/>
                    <a:gd name="connsiteX8" fmla="*/ 58106 w 2115551"/>
                    <a:gd name="connsiteY8" fmla="*/ 3493839 h 3680405"/>
                    <a:gd name="connsiteX9" fmla="*/ 807689 w 2115551"/>
                    <a:gd name="connsiteY9" fmla="*/ 2887763 h 3680405"/>
                    <a:gd name="connsiteX10" fmla="*/ 1316161 w 2115551"/>
                    <a:gd name="connsiteY10" fmla="*/ 3678667 h 3680405"/>
                    <a:gd name="connsiteX0" fmla="*/ 1316161 w 2115551"/>
                    <a:gd name="connsiteY0" fmla="*/ 3678667 h 3678667"/>
                    <a:gd name="connsiteX1" fmla="*/ 1558943 w 2115551"/>
                    <a:gd name="connsiteY1" fmla="*/ 3084515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000"/>
                    <a:gd name="connsiteY0" fmla="*/ 4006587 h 4006587"/>
                    <a:gd name="connsiteX1" fmla="*/ 1302563 w 2115000"/>
                    <a:gd name="connsiteY1" fmla="*/ 3579376 h 4006587"/>
                    <a:gd name="connsiteX2" fmla="*/ 1380074 w 2115000"/>
                    <a:gd name="connsiteY2" fmla="*/ 3120288 h 4006587"/>
                    <a:gd name="connsiteX3" fmla="*/ 2103188 w 2115000"/>
                    <a:gd name="connsiteY3" fmla="*/ 1764807 h 4006587"/>
                    <a:gd name="connsiteX4" fmla="*/ 696076 w 2115000"/>
                    <a:gd name="connsiteY4" fmla="*/ 0 h 4006587"/>
                    <a:gd name="connsiteX5" fmla="*/ 58103 w 2115000"/>
                    <a:gd name="connsiteY5" fmla="*/ 1752881 h 4006587"/>
                    <a:gd name="connsiteX6" fmla="*/ 330700 w 2115000"/>
                    <a:gd name="connsiteY6" fmla="*/ 3126250 h 4006587"/>
                    <a:gd name="connsiteX7" fmla="*/ 50471 w 2115000"/>
                    <a:gd name="connsiteY7" fmla="*/ 3364737 h 4006587"/>
                    <a:gd name="connsiteX8" fmla="*/ 58106 w 2115000"/>
                    <a:gd name="connsiteY8" fmla="*/ 3821759 h 4006587"/>
                    <a:gd name="connsiteX9" fmla="*/ 807689 w 2115000"/>
                    <a:gd name="connsiteY9" fmla="*/ 3215683 h 4006587"/>
                    <a:gd name="connsiteX10" fmla="*/ 1316161 w 2115000"/>
                    <a:gd name="connsiteY10" fmla="*/ 4006587 h 4006587"/>
                    <a:gd name="connsiteX0" fmla="*/ 1335733 w 2134572"/>
                    <a:gd name="connsiteY0" fmla="*/ 4006587 h 4006587"/>
                    <a:gd name="connsiteX1" fmla="*/ 1322135 w 2134572"/>
                    <a:gd name="connsiteY1" fmla="*/ 3579376 h 4006587"/>
                    <a:gd name="connsiteX2" fmla="*/ 1399646 w 2134572"/>
                    <a:gd name="connsiteY2" fmla="*/ 3120288 h 4006587"/>
                    <a:gd name="connsiteX3" fmla="*/ 2122760 w 2134572"/>
                    <a:gd name="connsiteY3" fmla="*/ 1764807 h 4006587"/>
                    <a:gd name="connsiteX4" fmla="*/ 715648 w 2134572"/>
                    <a:gd name="connsiteY4" fmla="*/ 0 h 4006587"/>
                    <a:gd name="connsiteX5" fmla="*/ 6127 w 2134572"/>
                    <a:gd name="connsiteY5" fmla="*/ 1401112 h 4006587"/>
                    <a:gd name="connsiteX6" fmla="*/ 350272 w 2134572"/>
                    <a:gd name="connsiteY6" fmla="*/ 3126250 h 4006587"/>
                    <a:gd name="connsiteX7" fmla="*/ 70043 w 2134572"/>
                    <a:gd name="connsiteY7" fmla="*/ 3364737 h 4006587"/>
                    <a:gd name="connsiteX8" fmla="*/ 77678 w 2134572"/>
                    <a:gd name="connsiteY8" fmla="*/ 3821759 h 4006587"/>
                    <a:gd name="connsiteX9" fmla="*/ 827261 w 2134572"/>
                    <a:gd name="connsiteY9" fmla="*/ 3215683 h 4006587"/>
                    <a:gd name="connsiteX10" fmla="*/ 1335733 w 2134572"/>
                    <a:gd name="connsiteY10" fmla="*/ 4006587 h 4006587"/>
                    <a:gd name="connsiteX0" fmla="*/ 1329610 w 2128449"/>
                    <a:gd name="connsiteY0" fmla="*/ 4006587 h 4006587"/>
                    <a:gd name="connsiteX1" fmla="*/ 1316012 w 2128449"/>
                    <a:gd name="connsiteY1" fmla="*/ 3579376 h 4006587"/>
                    <a:gd name="connsiteX2" fmla="*/ 1393523 w 2128449"/>
                    <a:gd name="connsiteY2" fmla="*/ 3120288 h 4006587"/>
                    <a:gd name="connsiteX3" fmla="*/ 2116637 w 2128449"/>
                    <a:gd name="connsiteY3" fmla="*/ 1764807 h 4006587"/>
                    <a:gd name="connsiteX4" fmla="*/ 709525 w 2128449"/>
                    <a:gd name="connsiteY4" fmla="*/ 0 h 4006587"/>
                    <a:gd name="connsiteX5" fmla="*/ 4 w 2128449"/>
                    <a:gd name="connsiteY5" fmla="*/ 1401112 h 4006587"/>
                    <a:gd name="connsiteX6" fmla="*/ 344149 w 2128449"/>
                    <a:gd name="connsiteY6" fmla="*/ 3126250 h 4006587"/>
                    <a:gd name="connsiteX7" fmla="*/ 63920 w 2128449"/>
                    <a:gd name="connsiteY7" fmla="*/ 3364737 h 4006587"/>
                    <a:gd name="connsiteX8" fmla="*/ 71555 w 2128449"/>
                    <a:gd name="connsiteY8" fmla="*/ 3821759 h 4006587"/>
                    <a:gd name="connsiteX9" fmla="*/ 821138 w 2128449"/>
                    <a:gd name="connsiteY9" fmla="*/ 3215683 h 4006587"/>
                    <a:gd name="connsiteX10" fmla="*/ 1329610 w 2128449"/>
                    <a:gd name="connsiteY10" fmla="*/ 4006587 h 4006587"/>
                    <a:gd name="connsiteX0" fmla="*/ 1329610 w 2128449"/>
                    <a:gd name="connsiteY0" fmla="*/ 4006587 h 4006587"/>
                    <a:gd name="connsiteX1" fmla="*/ 1316012 w 2128449"/>
                    <a:gd name="connsiteY1" fmla="*/ 3579376 h 4006587"/>
                    <a:gd name="connsiteX2" fmla="*/ 1393523 w 2128449"/>
                    <a:gd name="connsiteY2" fmla="*/ 3120288 h 4006587"/>
                    <a:gd name="connsiteX3" fmla="*/ 2116637 w 2128449"/>
                    <a:gd name="connsiteY3" fmla="*/ 1764807 h 4006587"/>
                    <a:gd name="connsiteX4" fmla="*/ 709525 w 2128449"/>
                    <a:gd name="connsiteY4" fmla="*/ 0 h 4006587"/>
                    <a:gd name="connsiteX5" fmla="*/ 4 w 2128449"/>
                    <a:gd name="connsiteY5" fmla="*/ 1401112 h 4006587"/>
                    <a:gd name="connsiteX6" fmla="*/ 344149 w 2128449"/>
                    <a:gd name="connsiteY6" fmla="*/ 3126250 h 4006587"/>
                    <a:gd name="connsiteX7" fmla="*/ 63920 w 2128449"/>
                    <a:gd name="connsiteY7" fmla="*/ 3364737 h 4006587"/>
                    <a:gd name="connsiteX8" fmla="*/ 71555 w 2128449"/>
                    <a:gd name="connsiteY8" fmla="*/ 3821759 h 4006587"/>
                    <a:gd name="connsiteX9" fmla="*/ 821138 w 2128449"/>
                    <a:gd name="connsiteY9" fmla="*/ 3215683 h 4006587"/>
                    <a:gd name="connsiteX10" fmla="*/ 1329610 w 2128449"/>
                    <a:gd name="connsiteY10" fmla="*/ 4006587 h 4006587"/>
                    <a:gd name="connsiteX0" fmla="*/ 1329610 w 2222627"/>
                    <a:gd name="connsiteY0" fmla="*/ 4006587 h 4006587"/>
                    <a:gd name="connsiteX1" fmla="*/ 1316012 w 2222627"/>
                    <a:gd name="connsiteY1" fmla="*/ 3579376 h 4006587"/>
                    <a:gd name="connsiteX2" fmla="*/ 1393523 w 2222627"/>
                    <a:gd name="connsiteY2" fmla="*/ 3120288 h 4006587"/>
                    <a:gd name="connsiteX3" fmla="*/ 2212035 w 2222627"/>
                    <a:gd name="connsiteY3" fmla="*/ 1401114 h 4006587"/>
                    <a:gd name="connsiteX4" fmla="*/ 709525 w 2222627"/>
                    <a:gd name="connsiteY4" fmla="*/ 0 h 4006587"/>
                    <a:gd name="connsiteX5" fmla="*/ 4 w 2222627"/>
                    <a:gd name="connsiteY5" fmla="*/ 1401112 h 4006587"/>
                    <a:gd name="connsiteX6" fmla="*/ 344149 w 2222627"/>
                    <a:gd name="connsiteY6" fmla="*/ 3126250 h 4006587"/>
                    <a:gd name="connsiteX7" fmla="*/ 63920 w 2222627"/>
                    <a:gd name="connsiteY7" fmla="*/ 3364737 h 4006587"/>
                    <a:gd name="connsiteX8" fmla="*/ 71555 w 2222627"/>
                    <a:gd name="connsiteY8" fmla="*/ 3821759 h 4006587"/>
                    <a:gd name="connsiteX9" fmla="*/ 821138 w 2222627"/>
                    <a:gd name="connsiteY9" fmla="*/ 3215683 h 4006587"/>
                    <a:gd name="connsiteX10" fmla="*/ 1329610 w 2222627"/>
                    <a:gd name="connsiteY10" fmla="*/ 4006587 h 4006587"/>
                    <a:gd name="connsiteX0" fmla="*/ 1329610 w 2212053"/>
                    <a:gd name="connsiteY0" fmla="*/ 4006587 h 4006587"/>
                    <a:gd name="connsiteX1" fmla="*/ 1316012 w 2212053"/>
                    <a:gd name="connsiteY1" fmla="*/ 3579376 h 4006587"/>
                    <a:gd name="connsiteX2" fmla="*/ 1393523 w 2212053"/>
                    <a:gd name="connsiteY2" fmla="*/ 3120288 h 4006587"/>
                    <a:gd name="connsiteX3" fmla="*/ 2212035 w 2212053"/>
                    <a:gd name="connsiteY3" fmla="*/ 1401114 h 4006587"/>
                    <a:gd name="connsiteX4" fmla="*/ 709525 w 2212053"/>
                    <a:gd name="connsiteY4" fmla="*/ 0 h 4006587"/>
                    <a:gd name="connsiteX5" fmla="*/ 4 w 2212053"/>
                    <a:gd name="connsiteY5" fmla="*/ 1401112 h 4006587"/>
                    <a:gd name="connsiteX6" fmla="*/ 344149 w 2212053"/>
                    <a:gd name="connsiteY6" fmla="*/ 3126250 h 4006587"/>
                    <a:gd name="connsiteX7" fmla="*/ 63920 w 2212053"/>
                    <a:gd name="connsiteY7" fmla="*/ 3364737 h 4006587"/>
                    <a:gd name="connsiteX8" fmla="*/ 71555 w 2212053"/>
                    <a:gd name="connsiteY8" fmla="*/ 3821759 h 4006587"/>
                    <a:gd name="connsiteX9" fmla="*/ 821138 w 2212053"/>
                    <a:gd name="connsiteY9" fmla="*/ 3215683 h 4006587"/>
                    <a:gd name="connsiteX10" fmla="*/ 1329610 w 2212053"/>
                    <a:gd name="connsiteY10" fmla="*/ 4006587 h 4006587"/>
                    <a:gd name="connsiteX0" fmla="*/ 1329610 w 2212035"/>
                    <a:gd name="connsiteY0" fmla="*/ 4006587 h 4006587"/>
                    <a:gd name="connsiteX1" fmla="*/ 1316012 w 2212035"/>
                    <a:gd name="connsiteY1" fmla="*/ 3579376 h 4006587"/>
                    <a:gd name="connsiteX2" fmla="*/ 1393523 w 2212035"/>
                    <a:gd name="connsiteY2" fmla="*/ 3120288 h 4006587"/>
                    <a:gd name="connsiteX3" fmla="*/ 2212035 w 2212035"/>
                    <a:gd name="connsiteY3" fmla="*/ 1401114 h 4006587"/>
                    <a:gd name="connsiteX4" fmla="*/ 709525 w 2212035"/>
                    <a:gd name="connsiteY4" fmla="*/ 0 h 4006587"/>
                    <a:gd name="connsiteX5" fmla="*/ 4 w 2212035"/>
                    <a:gd name="connsiteY5" fmla="*/ 1401112 h 4006587"/>
                    <a:gd name="connsiteX6" fmla="*/ 344149 w 2212035"/>
                    <a:gd name="connsiteY6" fmla="*/ 3126250 h 4006587"/>
                    <a:gd name="connsiteX7" fmla="*/ 63920 w 2212035"/>
                    <a:gd name="connsiteY7" fmla="*/ 3364737 h 4006587"/>
                    <a:gd name="connsiteX8" fmla="*/ 71555 w 2212035"/>
                    <a:gd name="connsiteY8" fmla="*/ 3821759 h 4006587"/>
                    <a:gd name="connsiteX9" fmla="*/ 821138 w 2212035"/>
                    <a:gd name="connsiteY9" fmla="*/ 3215683 h 4006587"/>
                    <a:gd name="connsiteX10" fmla="*/ 1329610 w 2212035"/>
                    <a:gd name="connsiteY10" fmla="*/ 4006587 h 4006587"/>
                    <a:gd name="connsiteX0" fmla="*/ 1347496 w 2229921"/>
                    <a:gd name="connsiteY0" fmla="*/ 4006587 h 4006587"/>
                    <a:gd name="connsiteX1" fmla="*/ 1333898 w 2229921"/>
                    <a:gd name="connsiteY1" fmla="*/ 3579376 h 4006587"/>
                    <a:gd name="connsiteX2" fmla="*/ 1411409 w 2229921"/>
                    <a:gd name="connsiteY2" fmla="*/ 3120288 h 4006587"/>
                    <a:gd name="connsiteX3" fmla="*/ 2229921 w 2229921"/>
                    <a:gd name="connsiteY3" fmla="*/ 1401114 h 4006587"/>
                    <a:gd name="connsiteX4" fmla="*/ 727411 w 2229921"/>
                    <a:gd name="connsiteY4" fmla="*/ 0 h 4006587"/>
                    <a:gd name="connsiteX5" fmla="*/ 3 w 2229921"/>
                    <a:gd name="connsiteY5" fmla="*/ 1377263 h 4006587"/>
                    <a:gd name="connsiteX6" fmla="*/ 362035 w 2229921"/>
                    <a:gd name="connsiteY6" fmla="*/ 3126250 h 4006587"/>
                    <a:gd name="connsiteX7" fmla="*/ 81806 w 2229921"/>
                    <a:gd name="connsiteY7" fmla="*/ 3364737 h 4006587"/>
                    <a:gd name="connsiteX8" fmla="*/ 89441 w 2229921"/>
                    <a:gd name="connsiteY8" fmla="*/ 3821759 h 4006587"/>
                    <a:gd name="connsiteX9" fmla="*/ 839024 w 2229921"/>
                    <a:gd name="connsiteY9" fmla="*/ 3215683 h 4006587"/>
                    <a:gd name="connsiteX10" fmla="*/ 1347496 w 2229921"/>
                    <a:gd name="connsiteY10" fmla="*/ 4006587 h 4006587"/>
                    <a:gd name="connsiteX0" fmla="*/ 1347496 w 2229921"/>
                    <a:gd name="connsiteY0" fmla="*/ 4006587 h 4006587"/>
                    <a:gd name="connsiteX1" fmla="*/ 1333898 w 2229921"/>
                    <a:gd name="connsiteY1" fmla="*/ 3579376 h 4006587"/>
                    <a:gd name="connsiteX2" fmla="*/ 1411409 w 2229921"/>
                    <a:gd name="connsiteY2" fmla="*/ 3120288 h 4006587"/>
                    <a:gd name="connsiteX3" fmla="*/ 2229921 w 2229921"/>
                    <a:gd name="connsiteY3" fmla="*/ 1401114 h 4006587"/>
                    <a:gd name="connsiteX4" fmla="*/ 727411 w 2229921"/>
                    <a:gd name="connsiteY4" fmla="*/ 0 h 4006587"/>
                    <a:gd name="connsiteX5" fmla="*/ 3 w 2229921"/>
                    <a:gd name="connsiteY5" fmla="*/ 1377263 h 4006587"/>
                    <a:gd name="connsiteX6" fmla="*/ 362035 w 2229921"/>
                    <a:gd name="connsiteY6" fmla="*/ 3126250 h 4006587"/>
                    <a:gd name="connsiteX7" fmla="*/ 81806 w 2229921"/>
                    <a:gd name="connsiteY7" fmla="*/ 3364737 h 4006587"/>
                    <a:gd name="connsiteX8" fmla="*/ 89441 w 2229921"/>
                    <a:gd name="connsiteY8" fmla="*/ 3821759 h 4006587"/>
                    <a:gd name="connsiteX9" fmla="*/ 839024 w 2229921"/>
                    <a:gd name="connsiteY9" fmla="*/ 3215683 h 4006587"/>
                    <a:gd name="connsiteX10" fmla="*/ 1347496 w 2229921"/>
                    <a:gd name="connsiteY10" fmla="*/ 4006587 h 4006587"/>
                    <a:gd name="connsiteX0" fmla="*/ 1352717 w 2246403"/>
                    <a:gd name="connsiteY0" fmla="*/ 4006587 h 4006587"/>
                    <a:gd name="connsiteX1" fmla="*/ 1339119 w 2246403"/>
                    <a:gd name="connsiteY1" fmla="*/ 3579376 h 4006587"/>
                    <a:gd name="connsiteX2" fmla="*/ 1416630 w 2246403"/>
                    <a:gd name="connsiteY2" fmla="*/ 3120288 h 4006587"/>
                    <a:gd name="connsiteX3" fmla="*/ 2235142 w 2246403"/>
                    <a:gd name="connsiteY3" fmla="*/ 1401114 h 4006587"/>
                    <a:gd name="connsiteX4" fmla="*/ 708783 w 2246403"/>
                    <a:gd name="connsiteY4" fmla="*/ 0 h 4006587"/>
                    <a:gd name="connsiteX5" fmla="*/ 5224 w 2246403"/>
                    <a:gd name="connsiteY5" fmla="*/ 1377263 h 4006587"/>
                    <a:gd name="connsiteX6" fmla="*/ 367256 w 2246403"/>
                    <a:gd name="connsiteY6" fmla="*/ 3126250 h 4006587"/>
                    <a:gd name="connsiteX7" fmla="*/ 87027 w 2246403"/>
                    <a:gd name="connsiteY7" fmla="*/ 3364737 h 4006587"/>
                    <a:gd name="connsiteX8" fmla="*/ 94662 w 2246403"/>
                    <a:gd name="connsiteY8" fmla="*/ 3821759 h 4006587"/>
                    <a:gd name="connsiteX9" fmla="*/ 844245 w 2246403"/>
                    <a:gd name="connsiteY9" fmla="*/ 3215683 h 4006587"/>
                    <a:gd name="connsiteX10" fmla="*/ 1352717 w 2246403"/>
                    <a:gd name="connsiteY10" fmla="*/ 4006587 h 4006587"/>
                    <a:gd name="connsiteX0" fmla="*/ 1352717 w 2246403"/>
                    <a:gd name="connsiteY0" fmla="*/ 4006587 h 4006587"/>
                    <a:gd name="connsiteX1" fmla="*/ 1339119 w 2246403"/>
                    <a:gd name="connsiteY1" fmla="*/ 3579376 h 4006587"/>
                    <a:gd name="connsiteX2" fmla="*/ 1416630 w 2246403"/>
                    <a:gd name="connsiteY2" fmla="*/ 3120288 h 4006587"/>
                    <a:gd name="connsiteX3" fmla="*/ 2235142 w 2246403"/>
                    <a:gd name="connsiteY3" fmla="*/ 1401114 h 4006587"/>
                    <a:gd name="connsiteX4" fmla="*/ 708783 w 2246403"/>
                    <a:gd name="connsiteY4" fmla="*/ 0 h 4006587"/>
                    <a:gd name="connsiteX5" fmla="*/ 5224 w 2246403"/>
                    <a:gd name="connsiteY5" fmla="*/ 1377263 h 4006587"/>
                    <a:gd name="connsiteX6" fmla="*/ 367256 w 2246403"/>
                    <a:gd name="connsiteY6" fmla="*/ 3126250 h 4006587"/>
                    <a:gd name="connsiteX7" fmla="*/ 87027 w 2246403"/>
                    <a:gd name="connsiteY7" fmla="*/ 3364737 h 4006587"/>
                    <a:gd name="connsiteX8" fmla="*/ 94662 w 2246403"/>
                    <a:gd name="connsiteY8" fmla="*/ 3821759 h 4006587"/>
                    <a:gd name="connsiteX9" fmla="*/ 844245 w 2246403"/>
                    <a:gd name="connsiteY9" fmla="*/ 3215683 h 4006587"/>
                    <a:gd name="connsiteX10" fmla="*/ 1352717 w 2246403"/>
                    <a:gd name="connsiteY10" fmla="*/ 4006587 h 4006587"/>
                    <a:gd name="connsiteX0" fmla="*/ 1347515 w 2241201"/>
                    <a:gd name="connsiteY0" fmla="*/ 4006587 h 4006587"/>
                    <a:gd name="connsiteX1" fmla="*/ 1333917 w 2241201"/>
                    <a:gd name="connsiteY1" fmla="*/ 3579376 h 4006587"/>
                    <a:gd name="connsiteX2" fmla="*/ 1411428 w 2241201"/>
                    <a:gd name="connsiteY2" fmla="*/ 3120288 h 4006587"/>
                    <a:gd name="connsiteX3" fmla="*/ 2229940 w 2241201"/>
                    <a:gd name="connsiteY3" fmla="*/ 1401114 h 4006587"/>
                    <a:gd name="connsiteX4" fmla="*/ 703581 w 2241201"/>
                    <a:gd name="connsiteY4" fmla="*/ 0 h 4006587"/>
                    <a:gd name="connsiteX5" fmla="*/ 22 w 2241201"/>
                    <a:gd name="connsiteY5" fmla="*/ 1377263 h 4006587"/>
                    <a:gd name="connsiteX6" fmla="*/ 362054 w 2241201"/>
                    <a:gd name="connsiteY6" fmla="*/ 3126250 h 4006587"/>
                    <a:gd name="connsiteX7" fmla="*/ 81825 w 2241201"/>
                    <a:gd name="connsiteY7" fmla="*/ 3364737 h 4006587"/>
                    <a:gd name="connsiteX8" fmla="*/ 89460 w 2241201"/>
                    <a:gd name="connsiteY8" fmla="*/ 3821759 h 4006587"/>
                    <a:gd name="connsiteX9" fmla="*/ 839043 w 2241201"/>
                    <a:gd name="connsiteY9" fmla="*/ 3215683 h 4006587"/>
                    <a:gd name="connsiteX10" fmla="*/ 1347515 w 2241201"/>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83670 w 2243046"/>
                    <a:gd name="connsiteY7" fmla="*/ 3364737 h 4006587"/>
                    <a:gd name="connsiteX8" fmla="*/ 91305 w 2243046"/>
                    <a:gd name="connsiteY8" fmla="*/ 3821759 h 4006587"/>
                    <a:gd name="connsiteX9" fmla="*/ 840888 w 2243046"/>
                    <a:gd name="connsiteY9" fmla="*/ 3215683 h 4006587"/>
                    <a:gd name="connsiteX10" fmla="*/ 1349360 w 2243046"/>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393712 w 2243046"/>
                    <a:gd name="connsiteY7" fmla="*/ 3245493 h 4006587"/>
                    <a:gd name="connsiteX8" fmla="*/ 91305 w 2243046"/>
                    <a:gd name="connsiteY8" fmla="*/ 3821759 h 4006587"/>
                    <a:gd name="connsiteX9" fmla="*/ 840888 w 2243046"/>
                    <a:gd name="connsiteY9" fmla="*/ 3215683 h 4006587"/>
                    <a:gd name="connsiteX10" fmla="*/ 1349360 w 2243046"/>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393712 w 2243046"/>
                    <a:gd name="connsiteY7" fmla="*/ 3245493 h 4006587"/>
                    <a:gd name="connsiteX8" fmla="*/ 407309 w 2243046"/>
                    <a:gd name="connsiteY8" fmla="*/ 3416331 h 4006587"/>
                    <a:gd name="connsiteX9" fmla="*/ 840888 w 2243046"/>
                    <a:gd name="connsiteY9" fmla="*/ 3215683 h 4006587"/>
                    <a:gd name="connsiteX10" fmla="*/ 1349360 w 2243046"/>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393712 w 2243046"/>
                    <a:gd name="connsiteY7" fmla="*/ 3245493 h 4006587"/>
                    <a:gd name="connsiteX8" fmla="*/ 407309 w 2243046"/>
                    <a:gd name="connsiteY8" fmla="*/ 3416331 h 4006587"/>
                    <a:gd name="connsiteX9" fmla="*/ 757415 w 2243046"/>
                    <a:gd name="connsiteY9" fmla="*/ 3179910 h 4006587"/>
                    <a:gd name="connsiteX10" fmla="*/ 1349360 w 2243046"/>
                    <a:gd name="connsiteY10" fmla="*/ 4006587 h 4006587"/>
                    <a:gd name="connsiteX0" fmla="*/ 1182414 w 2243046"/>
                    <a:gd name="connsiteY0" fmla="*/ 3565386 h 3796071"/>
                    <a:gd name="connsiteX1" fmla="*/ 1335762 w 2243046"/>
                    <a:gd name="connsiteY1" fmla="*/ 3579376 h 3796071"/>
                    <a:gd name="connsiteX2" fmla="*/ 1413273 w 2243046"/>
                    <a:gd name="connsiteY2" fmla="*/ 3120288 h 3796071"/>
                    <a:gd name="connsiteX3" fmla="*/ 2231785 w 2243046"/>
                    <a:gd name="connsiteY3" fmla="*/ 1401114 h 3796071"/>
                    <a:gd name="connsiteX4" fmla="*/ 705426 w 2243046"/>
                    <a:gd name="connsiteY4" fmla="*/ 0 h 3796071"/>
                    <a:gd name="connsiteX5" fmla="*/ 1867 w 2243046"/>
                    <a:gd name="connsiteY5" fmla="*/ 1377263 h 3796071"/>
                    <a:gd name="connsiteX6" fmla="*/ 483146 w 2243046"/>
                    <a:gd name="connsiteY6" fmla="*/ 3054704 h 3796071"/>
                    <a:gd name="connsiteX7" fmla="*/ 393712 w 2243046"/>
                    <a:gd name="connsiteY7" fmla="*/ 3245493 h 3796071"/>
                    <a:gd name="connsiteX8" fmla="*/ 407309 w 2243046"/>
                    <a:gd name="connsiteY8" fmla="*/ 3416331 h 3796071"/>
                    <a:gd name="connsiteX9" fmla="*/ 757415 w 2243046"/>
                    <a:gd name="connsiteY9" fmla="*/ 3179910 h 3796071"/>
                    <a:gd name="connsiteX10" fmla="*/ 1182414 w 2243046"/>
                    <a:gd name="connsiteY10" fmla="*/ 3565386 h 3796071"/>
                    <a:gd name="connsiteX0" fmla="*/ 1182414 w 2243046"/>
                    <a:gd name="connsiteY0" fmla="*/ 3565386 h 3565386"/>
                    <a:gd name="connsiteX1" fmla="*/ 1174779 w 2243046"/>
                    <a:gd name="connsiteY1" fmla="*/ 3299153 h 3565386"/>
                    <a:gd name="connsiteX2" fmla="*/ 1413273 w 2243046"/>
                    <a:gd name="connsiteY2" fmla="*/ 3120288 h 3565386"/>
                    <a:gd name="connsiteX3" fmla="*/ 2231785 w 2243046"/>
                    <a:gd name="connsiteY3" fmla="*/ 1401114 h 3565386"/>
                    <a:gd name="connsiteX4" fmla="*/ 705426 w 2243046"/>
                    <a:gd name="connsiteY4" fmla="*/ 0 h 3565386"/>
                    <a:gd name="connsiteX5" fmla="*/ 1867 w 2243046"/>
                    <a:gd name="connsiteY5" fmla="*/ 1377263 h 3565386"/>
                    <a:gd name="connsiteX6" fmla="*/ 483146 w 2243046"/>
                    <a:gd name="connsiteY6" fmla="*/ 3054704 h 3565386"/>
                    <a:gd name="connsiteX7" fmla="*/ 393712 w 2243046"/>
                    <a:gd name="connsiteY7" fmla="*/ 3245493 h 3565386"/>
                    <a:gd name="connsiteX8" fmla="*/ 407309 w 2243046"/>
                    <a:gd name="connsiteY8" fmla="*/ 3416331 h 3565386"/>
                    <a:gd name="connsiteX9" fmla="*/ 757415 w 2243046"/>
                    <a:gd name="connsiteY9" fmla="*/ 3179910 h 3565386"/>
                    <a:gd name="connsiteX10" fmla="*/ 1182414 w 2243046"/>
                    <a:gd name="connsiteY10" fmla="*/ 3565386 h 3565386"/>
                    <a:gd name="connsiteX0" fmla="*/ 1182414 w 2243046"/>
                    <a:gd name="connsiteY0" fmla="*/ 3565386 h 3565386"/>
                    <a:gd name="connsiteX1" fmla="*/ 1174779 w 2243046"/>
                    <a:gd name="connsiteY1" fmla="*/ 3299153 h 3565386"/>
                    <a:gd name="connsiteX2" fmla="*/ 1413273 w 2243046"/>
                    <a:gd name="connsiteY2" fmla="*/ 3120288 h 3565386"/>
                    <a:gd name="connsiteX3" fmla="*/ 2231785 w 2243046"/>
                    <a:gd name="connsiteY3" fmla="*/ 1401114 h 3565386"/>
                    <a:gd name="connsiteX4" fmla="*/ 705426 w 2243046"/>
                    <a:gd name="connsiteY4" fmla="*/ 0 h 3565386"/>
                    <a:gd name="connsiteX5" fmla="*/ 1867 w 2243046"/>
                    <a:gd name="connsiteY5" fmla="*/ 1377263 h 3565386"/>
                    <a:gd name="connsiteX6" fmla="*/ 483146 w 2243046"/>
                    <a:gd name="connsiteY6" fmla="*/ 3054704 h 3565386"/>
                    <a:gd name="connsiteX7" fmla="*/ 393712 w 2243046"/>
                    <a:gd name="connsiteY7" fmla="*/ 3245493 h 3565386"/>
                    <a:gd name="connsiteX8" fmla="*/ 407309 w 2243046"/>
                    <a:gd name="connsiteY8" fmla="*/ 3416331 h 3565386"/>
                    <a:gd name="connsiteX9" fmla="*/ 757415 w 2243046"/>
                    <a:gd name="connsiteY9" fmla="*/ 3179910 h 3565386"/>
                    <a:gd name="connsiteX10" fmla="*/ 1182414 w 2243046"/>
                    <a:gd name="connsiteY10" fmla="*/ 3565386 h 3565386"/>
                    <a:gd name="connsiteX0" fmla="*/ 1182414 w 2243046"/>
                    <a:gd name="connsiteY0" fmla="*/ 3565386 h 3565386"/>
                    <a:gd name="connsiteX1" fmla="*/ 1174779 w 2243046"/>
                    <a:gd name="connsiteY1" fmla="*/ 3299153 h 3565386"/>
                    <a:gd name="connsiteX2" fmla="*/ 1413273 w 2243046"/>
                    <a:gd name="connsiteY2" fmla="*/ 3120288 h 3565386"/>
                    <a:gd name="connsiteX3" fmla="*/ 2231785 w 2243046"/>
                    <a:gd name="connsiteY3" fmla="*/ 1401114 h 3565386"/>
                    <a:gd name="connsiteX4" fmla="*/ 705426 w 2243046"/>
                    <a:gd name="connsiteY4" fmla="*/ 0 h 3565386"/>
                    <a:gd name="connsiteX5" fmla="*/ 1867 w 2243046"/>
                    <a:gd name="connsiteY5" fmla="*/ 1377263 h 3565386"/>
                    <a:gd name="connsiteX6" fmla="*/ 483146 w 2243046"/>
                    <a:gd name="connsiteY6" fmla="*/ 3054704 h 3565386"/>
                    <a:gd name="connsiteX7" fmla="*/ 393712 w 2243046"/>
                    <a:gd name="connsiteY7" fmla="*/ 3245493 h 3565386"/>
                    <a:gd name="connsiteX8" fmla="*/ 407309 w 2243046"/>
                    <a:gd name="connsiteY8" fmla="*/ 3416331 h 3565386"/>
                    <a:gd name="connsiteX9" fmla="*/ 757415 w 2243046"/>
                    <a:gd name="connsiteY9" fmla="*/ 3179910 h 3565386"/>
                    <a:gd name="connsiteX10" fmla="*/ 1182414 w 2243046"/>
                    <a:gd name="connsiteY10" fmla="*/ 3565386 h 3565386"/>
                    <a:gd name="connsiteX0" fmla="*/ 1182414 w 2233218"/>
                    <a:gd name="connsiteY0" fmla="*/ 3565386 h 3565386"/>
                    <a:gd name="connsiteX1" fmla="*/ 1174779 w 2233218"/>
                    <a:gd name="connsiteY1" fmla="*/ 3299153 h 3565386"/>
                    <a:gd name="connsiteX2" fmla="*/ 995909 w 2233218"/>
                    <a:gd name="connsiteY2" fmla="*/ 3150099 h 3565386"/>
                    <a:gd name="connsiteX3" fmla="*/ 2231785 w 2233218"/>
                    <a:gd name="connsiteY3" fmla="*/ 1401114 h 3565386"/>
                    <a:gd name="connsiteX4" fmla="*/ 705426 w 2233218"/>
                    <a:gd name="connsiteY4" fmla="*/ 0 h 3565386"/>
                    <a:gd name="connsiteX5" fmla="*/ 1867 w 2233218"/>
                    <a:gd name="connsiteY5" fmla="*/ 1377263 h 3565386"/>
                    <a:gd name="connsiteX6" fmla="*/ 483146 w 2233218"/>
                    <a:gd name="connsiteY6" fmla="*/ 3054704 h 3565386"/>
                    <a:gd name="connsiteX7" fmla="*/ 393712 w 2233218"/>
                    <a:gd name="connsiteY7" fmla="*/ 3245493 h 3565386"/>
                    <a:gd name="connsiteX8" fmla="*/ 407309 w 2233218"/>
                    <a:gd name="connsiteY8" fmla="*/ 3416331 h 3565386"/>
                    <a:gd name="connsiteX9" fmla="*/ 757415 w 2233218"/>
                    <a:gd name="connsiteY9" fmla="*/ 3179910 h 3565386"/>
                    <a:gd name="connsiteX10" fmla="*/ 1182414 w 2233218"/>
                    <a:gd name="connsiteY10" fmla="*/ 3565386 h 3565386"/>
                    <a:gd name="connsiteX0" fmla="*/ 1182414 w 2232566"/>
                    <a:gd name="connsiteY0" fmla="*/ 3565386 h 3565386"/>
                    <a:gd name="connsiteX1" fmla="*/ 1174779 w 2232566"/>
                    <a:gd name="connsiteY1" fmla="*/ 3299153 h 3565386"/>
                    <a:gd name="connsiteX2" fmla="*/ 924361 w 2232566"/>
                    <a:gd name="connsiteY2" fmla="*/ 3162023 h 3565386"/>
                    <a:gd name="connsiteX3" fmla="*/ 2231785 w 2232566"/>
                    <a:gd name="connsiteY3" fmla="*/ 1401114 h 3565386"/>
                    <a:gd name="connsiteX4" fmla="*/ 705426 w 2232566"/>
                    <a:gd name="connsiteY4" fmla="*/ 0 h 3565386"/>
                    <a:gd name="connsiteX5" fmla="*/ 1867 w 2232566"/>
                    <a:gd name="connsiteY5" fmla="*/ 1377263 h 3565386"/>
                    <a:gd name="connsiteX6" fmla="*/ 483146 w 2232566"/>
                    <a:gd name="connsiteY6" fmla="*/ 3054704 h 3565386"/>
                    <a:gd name="connsiteX7" fmla="*/ 393712 w 2232566"/>
                    <a:gd name="connsiteY7" fmla="*/ 3245493 h 3565386"/>
                    <a:gd name="connsiteX8" fmla="*/ 407309 w 2232566"/>
                    <a:gd name="connsiteY8" fmla="*/ 3416331 h 3565386"/>
                    <a:gd name="connsiteX9" fmla="*/ 757415 w 2232566"/>
                    <a:gd name="connsiteY9" fmla="*/ 3179910 h 3565386"/>
                    <a:gd name="connsiteX10" fmla="*/ 1182414 w 2232566"/>
                    <a:gd name="connsiteY10" fmla="*/ 3565386 h 3565386"/>
                    <a:gd name="connsiteX0" fmla="*/ 1182414 w 2232766"/>
                    <a:gd name="connsiteY0" fmla="*/ 3565386 h 3565386"/>
                    <a:gd name="connsiteX1" fmla="*/ 1174779 w 2232766"/>
                    <a:gd name="connsiteY1" fmla="*/ 3299153 h 3565386"/>
                    <a:gd name="connsiteX2" fmla="*/ 924361 w 2232766"/>
                    <a:gd name="connsiteY2" fmla="*/ 3162023 h 3565386"/>
                    <a:gd name="connsiteX3" fmla="*/ 2231785 w 2232766"/>
                    <a:gd name="connsiteY3" fmla="*/ 1401114 h 3565386"/>
                    <a:gd name="connsiteX4" fmla="*/ 705426 w 2232766"/>
                    <a:gd name="connsiteY4" fmla="*/ 0 h 3565386"/>
                    <a:gd name="connsiteX5" fmla="*/ 1867 w 2232766"/>
                    <a:gd name="connsiteY5" fmla="*/ 1377263 h 3565386"/>
                    <a:gd name="connsiteX6" fmla="*/ 483146 w 2232766"/>
                    <a:gd name="connsiteY6" fmla="*/ 3054704 h 3565386"/>
                    <a:gd name="connsiteX7" fmla="*/ 393712 w 2232766"/>
                    <a:gd name="connsiteY7" fmla="*/ 3245493 h 3565386"/>
                    <a:gd name="connsiteX8" fmla="*/ 407309 w 2232766"/>
                    <a:gd name="connsiteY8" fmla="*/ 3416331 h 3565386"/>
                    <a:gd name="connsiteX9" fmla="*/ 757415 w 2232766"/>
                    <a:gd name="connsiteY9" fmla="*/ 3179910 h 3565386"/>
                    <a:gd name="connsiteX10" fmla="*/ 1182414 w 2232766"/>
                    <a:gd name="connsiteY10" fmla="*/ 3565386 h 3565386"/>
                    <a:gd name="connsiteX0" fmla="*/ 1182414 w 2231785"/>
                    <a:gd name="connsiteY0" fmla="*/ 3565386 h 3565386"/>
                    <a:gd name="connsiteX1" fmla="*/ 1174779 w 2231785"/>
                    <a:gd name="connsiteY1" fmla="*/ 3299153 h 3565386"/>
                    <a:gd name="connsiteX2" fmla="*/ 924361 w 2231785"/>
                    <a:gd name="connsiteY2" fmla="*/ 3162023 h 3565386"/>
                    <a:gd name="connsiteX3" fmla="*/ 2231785 w 2231785"/>
                    <a:gd name="connsiteY3" fmla="*/ 1401114 h 3565386"/>
                    <a:gd name="connsiteX4" fmla="*/ 705426 w 2231785"/>
                    <a:gd name="connsiteY4" fmla="*/ 0 h 3565386"/>
                    <a:gd name="connsiteX5" fmla="*/ 1867 w 2231785"/>
                    <a:gd name="connsiteY5" fmla="*/ 1377263 h 3565386"/>
                    <a:gd name="connsiteX6" fmla="*/ 483146 w 2231785"/>
                    <a:gd name="connsiteY6" fmla="*/ 3054704 h 3565386"/>
                    <a:gd name="connsiteX7" fmla="*/ 393712 w 2231785"/>
                    <a:gd name="connsiteY7" fmla="*/ 3245493 h 3565386"/>
                    <a:gd name="connsiteX8" fmla="*/ 407309 w 2231785"/>
                    <a:gd name="connsiteY8" fmla="*/ 3416331 h 3565386"/>
                    <a:gd name="connsiteX9" fmla="*/ 757415 w 2231785"/>
                    <a:gd name="connsiteY9" fmla="*/ 3179910 h 3565386"/>
                    <a:gd name="connsiteX10" fmla="*/ 1182414 w 2231785"/>
                    <a:gd name="connsiteY10" fmla="*/ 3565386 h 3565386"/>
                    <a:gd name="connsiteX0" fmla="*/ 1182414 w 2231785"/>
                    <a:gd name="connsiteY0" fmla="*/ 3565386 h 3565386"/>
                    <a:gd name="connsiteX1" fmla="*/ 1174779 w 2231785"/>
                    <a:gd name="connsiteY1" fmla="*/ 3299153 h 3565386"/>
                    <a:gd name="connsiteX2" fmla="*/ 924361 w 2231785"/>
                    <a:gd name="connsiteY2" fmla="*/ 3162023 h 3565386"/>
                    <a:gd name="connsiteX3" fmla="*/ 2231785 w 2231785"/>
                    <a:gd name="connsiteY3" fmla="*/ 1401114 h 3565386"/>
                    <a:gd name="connsiteX4" fmla="*/ 705426 w 2231785"/>
                    <a:gd name="connsiteY4" fmla="*/ 0 h 3565386"/>
                    <a:gd name="connsiteX5" fmla="*/ 1867 w 2231785"/>
                    <a:gd name="connsiteY5" fmla="*/ 1377263 h 3565386"/>
                    <a:gd name="connsiteX6" fmla="*/ 483146 w 2231785"/>
                    <a:gd name="connsiteY6" fmla="*/ 3054704 h 3565386"/>
                    <a:gd name="connsiteX7" fmla="*/ 393712 w 2231785"/>
                    <a:gd name="connsiteY7" fmla="*/ 3245493 h 3565386"/>
                    <a:gd name="connsiteX8" fmla="*/ 407309 w 2231785"/>
                    <a:gd name="connsiteY8" fmla="*/ 3416331 h 3565386"/>
                    <a:gd name="connsiteX9" fmla="*/ 757415 w 2231785"/>
                    <a:gd name="connsiteY9" fmla="*/ 3179910 h 3565386"/>
                    <a:gd name="connsiteX10" fmla="*/ 1182414 w 2231785"/>
                    <a:gd name="connsiteY10" fmla="*/ 3565386 h 3565386"/>
                    <a:gd name="connsiteX0" fmla="*/ 1182414 w 2231785"/>
                    <a:gd name="connsiteY0" fmla="*/ 3565386 h 3565386"/>
                    <a:gd name="connsiteX1" fmla="*/ 1174779 w 2231785"/>
                    <a:gd name="connsiteY1" fmla="*/ 3299153 h 3565386"/>
                    <a:gd name="connsiteX2" fmla="*/ 924361 w 2231785"/>
                    <a:gd name="connsiteY2" fmla="*/ 3162023 h 3565386"/>
                    <a:gd name="connsiteX3" fmla="*/ 2231785 w 2231785"/>
                    <a:gd name="connsiteY3" fmla="*/ 1401114 h 3565386"/>
                    <a:gd name="connsiteX4" fmla="*/ 705426 w 2231785"/>
                    <a:gd name="connsiteY4" fmla="*/ 0 h 3565386"/>
                    <a:gd name="connsiteX5" fmla="*/ 1867 w 2231785"/>
                    <a:gd name="connsiteY5" fmla="*/ 1377263 h 3565386"/>
                    <a:gd name="connsiteX6" fmla="*/ 483146 w 2231785"/>
                    <a:gd name="connsiteY6" fmla="*/ 3054704 h 3565386"/>
                    <a:gd name="connsiteX7" fmla="*/ 393712 w 2231785"/>
                    <a:gd name="connsiteY7" fmla="*/ 3245493 h 3565386"/>
                    <a:gd name="connsiteX8" fmla="*/ 407309 w 2231785"/>
                    <a:gd name="connsiteY8" fmla="*/ 3416331 h 3565386"/>
                    <a:gd name="connsiteX9" fmla="*/ 757415 w 2231785"/>
                    <a:gd name="connsiteY9" fmla="*/ 3179910 h 3565386"/>
                    <a:gd name="connsiteX10" fmla="*/ 1182414 w 2231785"/>
                    <a:gd name="connsiteY10" fmla="*/ 3565386 h 3565386"/>
                    <a:gd name="connsiteX0" fmla="*/ 1180894 w 2230265"/>
                    <a:gd name="connsiteY0" fmla="*/ 3565386 h 3565386"/>
                    <a:gd name="connsiteX1" fmla="*/ 1173259 w 2230265"/>
                    <a:gd name="connsiteY1" fmla="*/ 3299153 h 3565386"/>
                    <a:gd name="connsiteX2" fmla="*/ 922841 w 2230265"/>
                    <a:gd name="connsiteY2" fmla="*/ 3162023 h 3565386"/>
                    <a:gd name="connsiteX3" fmla="*/ 2230265 w 2230265"/>
                    <a:gd name="connsiteY3" fmla="*/ 1401114 h 3565386"/>
                    <a:gd name="connsiteX4" fmla="*/ 703906 w 2230265"/>
                    <a:gd name="connsiteY4" fmla="*/ 0 h 3565386"/>
                    <a:gd name="connsiteX5" fmla="*/ 347 w 2230265"/>
                    <a:gd name="connsiteY5" fmla="*/ 1377263 h 3565386"/>
                    <a:gd name="connsiteX6" fmla="*/ 600873 w 2230265"/>
                    <a:gd name="connsiteY6" fmla="*/ 3132212 h 3565386"/>
                    <a:gd name="connsiteX7" fmla="*/ 392192 w 2230265"/>
                    <a:gd name="connsiteY7" fmla="*/ 3245493 h 3565386"/>
                    <a:gd name="connsiteX8" fmla="*/ 405789 w 2230265"/>
                    <a:gd name="connsiteY8" fmla="*/ 3416331 h 3565386"/>
                    <a:gd name="connsiteX9" fmla="*/ 755895 w 2230265"/>
                    <a:gd name="connsiteY9" fmla="*/ 3179910 h 3565386"/>
                    <a:gd name="connsiteX10" fmla="*/ 1180894 w 2230265"/>
                    <a:gd name="connsiteY10" fmla="*/ 3565386 h 3565386"/>
                    <a:gd name="connsiteX0" fmla="*/ 1181152 w 2230523"/>
                    <a:gd name="connsiteY0" fmla="*/ 3565386 h 3565386"/>
                    <a:gd name="connsiteX1" fmla="*/ 1173517 w 2230523"/>
                    <a:gd name="connsiteY1" fmla="*/ 3299153 h 3565386"/>
                    <a:gd name="connsiteX2" fmla="*/ 923099 w 2230523"/>
                    <a:gd name="connsiteY2" fmla="*/ 3162023 h 3565386"/>
                    <a:gd name="connsiteX3" fmla="*/ 2230523 w 2230523"/>
                    <a:gd name="connsiteY3" fmla="*/ 1401114 h 3565386"/>
                    <a:gd name="connsiteX4" fmla="*/ 704164 w 2230523"/>
                    <a:gd name="connsiteY4" fmla="*/ 0 h 3565386"/>
                    <a:gd name="connsiteX5" fmla="*/ 605 w 2230523"/>
                    <a:gd name="connsiteY5" fmla="*/ 1377263 h 3565386"/>
                    <a:gd name="connsiteX6" fmla="*/ 601131 w 2230523"/>
                    <a:gd name="connsiteY6" fmla="*/ 3132212 h 3565386"/>
                    <a:gd name="connsiteX7" fmla="*/ 392450 w 2230523"/>
                    <a:gd name="connsiteY7" fmla="*/ 3245493 h 3565386"/>
                    <a:gd name="connsiteX8" fmla="*/ 406047 w 2230523"/>
                    <a:gd name="connsiteY8" fmla="*/ 3416331 h 3565386"/>
                    <a:gd name="connsiteX9" fmla="*/ 756153 w 2230523"/>
                    <a:gd name="connsiteY9" fmla="*/ 3179910 h 3565386"/>
                    <a:gd name="connsiteX10" fmla="*/ 1181152 w 2230523"/>
                    <a:gd name="connsiteY10" fmla="*/ 3565386 h 3565386"/>
                    <a:gd name="connsiteX0" fmla="*/ 1180549 w 2229920"/>
                    <a:gd name="connsiteY0" fmla="*/ 3565386 h 3565386"/>
                    <a:gd name="connsiteX1" fmla="*/ 1172914 w 2229920"/>
                    <a:gd name="connsiteY1" fmla="*/ 3299153 h 3565386"/>
                    <a:gd name="connsiteX2" fmla="*/ 922496 w 2229920"/>
                    <a:gd name="connsiteY2" fmla="*/ 3162023 h 3565386"/>
                    <a:gd name="connsiteX3" fmla="*/ 2229920 w 2229920"/>
                    <a:gd name="connsiteY3" fmla="*/ 1401114 h 3565386"/>
                    <a:gd name="connsiteX4" fmla="*/ 703561 w 2229920"/>
                    <a:gd name="connsiteY4" fmla="*/ 0 h 3565386"/>
                    <a:gd name="connsiteX5" fmla="*/ 2 w 2229920"/>
                    <a:gd name="connsiteY5" fmla="*/ 1377263 h 3565386"/>
                    <a:gd name="connsiteX6" fmla="*/ 600528 w 2229920"/>
                    <a:gd name="connsiteY6" fmla="*/ 3132212 h 3565386"/>
                    <a:gd name="connsiteX7" fmla="*/ 391847 w 2229920"/>
                    <a:gd name="connsiteY7" fmla="*/ 3245493 h 3565386"/>
                    <a:gd name="connsiteX8" fmla="*/ 405444 w 2229920"/>
                    <a:gd name="connsiteY8" fmla="*/ 3416331 h 3565386"/>
                    <a:gd name="connsiteX9" fmla="*/ 755550 w 2229920"/>
                    <a:gd name="connsiteY9" fmla="*/ 3179910 h 3565386"/>
                    <a:gd name="connsiteX10" fmla="*/ 1180549 w 2229920"/>
                    <a:gd name="connsiteY10" fmla="*/ 3565386 h 3565386"/>
                    <a:gd name="connsiteX0" fmla="*/ 1180547 w 2229918"/>
                    <a:gd name="connsiteY0" fmla="*/ 3565386 h 3565386"/>
                    <a:gd name="connsiteX1" fmla="*/ 1172912 w 2229918"/>
                    <a:gd name="connsiteY1" fmla="*/ 3299153 h 3565386"/>
                    <a:gd name="connsiteX2" fmla="*/ 922494 w 2229918"/>
                    <a:gd name="connsiteY2" fmla="*/ 3162023 h 3565386"/>
                    <a:gd name="connsiteX3" fmla="*/ 2229918 w 2229918"/>
                    <a:gd name="connsiteY3" fmla="*/ 1401114 h 3565386"/>
                    <a:gd name="connsiteX4" fmla="*/ 703559 w 2229918"/>
                    <a:gd name="connsiteY4" fmla="*/ 0 h 3565386"/>
                    <a:gd name="connsiteX5" fmla="*/ 0 w 2229918"/>
                    <a:gd name="connsiteY5" fmla="*/ 1377263 h 3565386"/>
                    <a:gd name="connsiteX6" fmla="*/ 600526 w 2229918"/>
                    <a:gd name="connsiteY6" fmla="*/ 3132212 h 3565386"/>
                    <a:gd name="connsiteX7" fmla="*/ 391845 w 2229918"/>
                    <a:gd name="connsiteY7" fmla="*/ 3245493 h 3565386"/>
                    <a:gd name="connsiteX8" fmla="*/ 405442 w 2229918"/>
                    <a:gd name="connsiteY8" fmla="*/ 3416331 h 3565386"/>
                    <a:gd name="connsiteX9" fmla="*/ 755548 w 2229918"/>
                    <a:gd name="connsiteY9" fmla="*/ 3179910 h 3565386"/>
                    <a:gd name="connsiteX10" fmla="*/ 1180547 w 2229918"/>
                    <a:gd name="connsiteY10" fmla="*/ 3565386 h 3565386"/>
                    <a:gd name="connsiteX0" fmla="*/ 1180547 w 2229918"/>
                    <a:gd name="connsiteY0" fmla="*/ 3565386 h 3565386"/>
                    <a:gd name="connsiteX1" fmla="*/ 1172912 w 2229918"/>
                    <a:gd name="connsiteY1" fmla="*/ 3299153 h 3565386"/>
                    <a:gd name="connsiteX2" fmla="*/ 922494 w 2229918"/>
                    <a:gd name="connsiteY2" fmla="*/ 3162023 h 3565386"/>
                    <a:gd name="connsiteX3" fmla="*/ 2229918 w 2229918"/>
                    <a:gd name="connsiteY3" fmla="*/ 1401114 h 3565386"/>
                    <a:gd name="connsiteX4" fmla="*/ 703559 w 2229918"/>
                    <a:gd name="connsiteY4" fmla="*/ 0 h 3565386"/>
                    <a:gd name="connsiteX5" fmla="*/ 0 w 2229918"/>
                    <a:gd name="connsiteY5" fmla="*/ 1377263 h 3565386"/>
                    <a:gd name="connsiteX6" fmla="*/ 600526 w 2229918"/>
                    <a:gd name="connsiteY6" fmla="*/ 3132212 h 3565386"/>
                    <a:gd name="connsiteX7" fmla="*/ 391845 w 2229918"/>
                    <a:gd name="connsiteY7" fmla="*/ 3245493 h 3565386"/>
                    <a:gd name="connsiteX8" fmla="*/ 405442 w 2229918"/>
                    <a:gd name="connsiteY8" fmla="*/ 3416331 h 3565386"/>
                    <a:gd name="connsiteX9" fmla="*/ 755548 w 2229918"/>
                    <a:gd name="connsiteY9" fmla="*/ 3179910 h 3565386"/>
                    <a:gd name="connsiteX10" fmla="*/ 1180547 w 2229918"/>
                    <a:gd name="connsiteY10" fmla="*/ 3565386 h 3565386"/>
                    <a:gd name="connsiteX0" fmla="*/ 1180547 w 2235881"/>
                    <a:gd name="connsiteY0" fmla="*/ 3565386 h 3565386"/>
                    <a:gd name="connsiteX1" fmla="*/ 1172912 w 2235881"/>
                    <a:gd name="connsiteY1" fmla="*/ 3299153 h 3565386"/>
                    <a:gd name="connsiteX2" fmla="*/ 922494 w 2235881"/>
                    <a:gd name="connsiteY2" fmla="*/ 3162023 h 3565386"/>
                    <a:gd name="connsiteX3" fmla="*/ 2235881 w 2235881"/>
                    <a:gd name="connsiteY3" fmla="*/ 1460736 h 3565386"/>
                    <a:gd name="connsiteX4" fmla="*/ 703559 w 2235881"/>
                    <a:gd name="connsiteY4" fmla="*/ 0 h 3565386"/>
                    <a:gd name="connsiteX5" fmla="*/ 0 w 2235881"/>
                    <a:gd name="connsiteY5" fmla="*/ 1377263 h 3565386"/>
                    <a:gd name="connsiteX6" fmla="*/ 600526 w 2235881"/>
                    <a:gd name="connsiteY6" fmla="*/ 3132212 h 3565386"/>
                    <a:gd name="connsiteX7" fmla="*/ 391845 w 2235881"/>
                    <a:gd name="connsiteY7" fmla="*/ 3245493 h 3565386"/>
                    <a:gd name="connsiteX8" fmla="*/ 405442 w 2235881"/>
                    <a:gd name="connsiteY8" fmla="*/ 3416331 h 3565386"/>
                    <a:gd name="connsiteX9" fmla="*/ 755548 w 2235881"/>
                    <a:gd name="connsiteY9" fmla="*/ 3179910 h 3565386"/>
                    <a:gd name="connsiteX10" fmla="*/ 1180547 w 2235881"/>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40903 w 2253768"/>
                    <a:gd name="connsiteY6" fmla="*/ 305470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40903 w 2253768"/>
                    <a:gd name="connsiteY6" fmla="*/ 305470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40903 w 2253768"/>
                    <a:gd name="connsiteY6" fmla="*/ 305470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5003"/>
                    <a:gd name="connsiteY0" fmla="*/ 3565386 h 3565386"/>
                    <a:gd name="connsiteX1" fmla="*/ 1184837 w 2255003"/>
                    <a:gd name="connsiteY1" fmla="*/ 3448208 h 3565386"/>
                    <a:gd name="connsiteX2" fmla="*/ 982117 w 2255003"/>
                    <a:gd name="connsiteY2" fmla="*/ 3132212 h 3565386"/>
                    <a:gd name="connsiteX3" fmla="*/ 2253768 w 2255003"/>
                    <a:gd name="connsiteY3" fmla="*/ 1448812 h 3565386"/>
                    <a:gd name="connsiteX4" fmla="*/ 703559 w 2255003"/>
                    <a:gd name="connsiteY4" fmla="*/ 0 h 3565386"/>
                    <a:gd name="connsiteX5" fmla="*/ 0 w 2255003"/>
                    <a:gd name="connsiteY5" fmla="*/ 1377263 h 3565386"/>
                    <a:gd name="connsiteX6" fmla="*/ 540903 w 2255003"/>
                    <a:gd name="connsiteY6" fmla="*/ 3054703 h 3565386"/>
                    <a:gd name="connsiteX7" fmla="*/ 397808 w 2255003"/>
                    <a:gd name="connsiteY7" fmla="*/ 3299153 h 3565386"/>
                    <a:gd name="connsiteX8" fmla="*/ 405442 w 2255003"/>
                    <a:gd name="connsiteY8" fmla="*/ 3416331 h 3565386"/>
                    <a:gd name="connsiteX9" fmla="*/ 755548 w 2255003"/>
                    <a:gd name="connsiteY9" fmla="*/ 3179910 h 3565386"/>
                    <a:gd name="connsiteX10" fmla="*/ 1180547 w 2255003"/>
                    <a:gd name="connsiteY10" fmla="*/ 3565386 h 3565386"/>
                    <a:gd name="connsiteX0" fmla="*/ 1180547 w 2253769"/>
                    <a:gd name="connsiteY0" fmla="*/ 3565386 h 3565386"/>
                    <a:gd name="connsiteX1" fmla="*/ 1184837 w 2253769"/>
                    <a:gd name="connsiteY1" fmla="*/ 3448208 h 3565386"/>
                    <a:gd name="connsiteX2" fmla="*/ 982117 w 2253769"/>
                    <a:gd name="connsiteY2" fmla="*/ 3132212 h 3565386"/>
                    <a:gd name="connsiteX3" fmla="*/ 2253768 w 2253769"/>
                    <a:gd name="connsiteY3" fmla="*/ 1448812 h 3565386"/>
                    <a:gd name="connsiteX4" fmla="*/ 703559 w 2253769"/>
                    <a:gd name="connsiteY4" fmla="*/ 0 h 3565386"/>
                    <a:gd name="connsiteX5" fmla="*/ 0 w 2253769"/>
                    <a:gd name="connsiteY5" fmla="*/ 1377263 h 3565386"/>
                    <a:gd name="connsiteX6" fmla="*/ 540903 w 2253769"/>
                    <a:gd name="connsiteY6" fmla="*/ 3054703 h 3565386"/>
                    <a:gd name="connsiteX7" fmla="*/ 397808 w 2253769"/>
                    <a:gd name="connsiteY7" fmla="*/ 3299153 h 3565386"/>
                    <a:gd name="connsiteX8" fmla="*/ 405442 w 2253769"/>
                    <a:gd name="connsiteY8" fmla="*/ 3416331 h 3565386"/>
                    <a:gd name="connsiteX9" fmla="*/ 755548 w 2253769"/>
                    <a:gd name="connsiteY9" fmla="*/ 3179910 h 3565386"/>
                    <a:gd name="connsiteX10" fmla="*/ 1180547 w 2253769"/>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397808 w 2253781"/>
                    <a:gd name="connsiteY7" fmla="*/ 3299153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397808 w 2253781"/>
                    <a:gd name="connsiteY7" fmla="*/ 3299153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397808 w 2253781"/>
                    <a:gd name="connsiteY7" fmla="*/ 3299153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2"/>
                    <a:gd name="connsiteY0" fmla="*/ 3565386 h 3565386"/>
                    <a:gd name="connsiteX1" fmla="*/ 1184837 w 2253782"/>
                    <a:gd name="connsiteY1" fmla="*/ 3448208 h 3565386"/>
                    <a:gd name="connsiteX2" fmla="*/ 982117 w 2253782"/>
                    <a:gd name="connsiteY2" fmla="*/ 3132212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55548 w 2253782"/>
                    <a:gd name="connsiteY9" fmla="*/ 3179910 h 3565386"/>
                    <a:gd name="connsiteX10" fmla="*/ 1180547 w 2253782"/>
                    <a:gd name="connsiteY10" fmla="*/ 3565386 h 3565386"/>
                    <a:gd name="connsiteX0" fmla="*/ 1180547 w 2253782"/>
                    <a:gd name="connsiteY0" fmla="*/ 3565386 h 3565386"/>
                    <a:gd name="connsiteX1" fmla="*/ 1184837 w 2253782"/>
                    <a:gd name="connsiteY1" fmla="*/ 3448208 h 3565386"/>
                    <a:gd name="connsiteX2" fmla="*/ 982117 w 2253782"/>
                    <a:gd name="connsiteY2" fmla="*/ 3132212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55548 w 2253782"/>
                    <a:gd name="connsiteY9" fmla="*/ 3179910 h 3565386"/>
                    <a:gd name="connsiteX10" fmla="*/ 1180547 w 2253782"/>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0"/>
                    <a:gd name="connsiteY0" fmla="*/ 3565386 h 3565386"/>
                    <a:gd name="connsiteX1" fmla="*/ 1184837 w 2253780"/>
                    <a:gd name="connsiteY1" fmla="*/ 3448208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55548 w 2253780"/>
                    <a:gd name="connsiteY9" fmla="*/ 3179910 h 3565386"/>
                    <a:gd name="connsiteX10" fmla="*/ 1180547 w 2253780"/>
                    <a:gd name="connsiteY10" fmla="*/ 3565386 h 3565386"/>
                    <a:gd name="connsiteX0" fmla="*/ 1180547 w 2253782"/>
                    <a:gd name="connsiteY0" fmla="*/ 3565386 h 3565386"/>
                    <a:gd name="connsiteX1" fmla="*/ 1166950 w 2253782"/>
                    <a:gd name="connsiteY1" fmla="*/ 3442246 h 3565386"/>
                    <a:gd name="connsiteX2" fmla="*/ 958267 w 2253782"/>
                    <a:gd name="connsiteY2" fmla="*/ 3150099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55548 w 2253782"/>
                    <a:gd name="connsiteY9" fmla="*/ 3179910 h 3565386"/>
                    <a:gd name="connsiteX10" fmla="*/ 1180547 w 2253782"/>
                    <a:gd name="connsiteY10" fmla="*/ 3565386 h 3565386"/>
                    <a:gd name="connsiteX0" fmla="*/ 1180547 w 2253780"/>
                    <a:gd name="connsiteY0" fmla="*/ 3565386 h 3565386"/>
                    <a:gd name="connsiteX1" fmla="*/ 1166950 w 2253780"/>
                    <a:gd name="connsiteY1" fmla="*/ 3442246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55548 w 2253780"/>
                    <a:gd name="connsiteY9" fmla="*/ 3179910 h 3565386"/>
                    <a:gd name="connsiteX10" fmla="*/ 1180547 w 2253780"/>
                    <a:gd name="connsiteY10" fmla="*/ 3565386 h 3565386"/>
                    <a:gd name="connsiteX0" fmla="*/ 1180547 w 2253780"/>
                    <a:gd name="connsiteY0" fmla="*/ 3565386 h 3565386"/>
                    <a:gd name="connsiteX1" fmla="*/ 1166950 w 2253780"/>
                    <a:gd name="connsiteY1" fmla="*/ 3442246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55548 w 2253780"/>
                    <a:gd name="connsiteY9" fmla="*/ 3179910 h 3565386"/>
                    <a:gd name="connsiteX10" fmla="*/ 1180547 w 2253780"/>
                    <a:gd name="connsiteY10" fmla="*/ 3565386 h 3565386"/>
                    <a:gd name="connsiteX0" fmla="*/ 1180547 w 2253780"/>
                    <a:gd name="connsiteY0" fmla="*/ 3565386 h 3565386"/>
                    <a:gd name="connsiteX1" fmla="*/ 1166950 w 2253780"/>
                    <a:gd name="connsiteY1" fmla="*/ 3442246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49586 w 2253780"/>
                    <a:gd name="connsiteY9" fmla="*/ 3173948 h 3565386"/>
                    <a:gd name="connsiteX10" fmla="*/ 1180547 w 2253780"/>
                    <a:gd name="connsiteY10" fmla="*/ 3565386 h 3565386"/>
                    <a:gd name="connsiteX0" fmla="*/ 1180547 w 2253782"/>
                    <a:gd name="connsiteY0" fmla="*/ 3565386 h 3565386"/>
                    <a:gd name="connsiteX1" fmla="*/ 1178875 w 2253782"/>
                    <a:gd name="connsiteY1" fmla="*/ 3472057 h 3565386"/>
                    <a:gd name="connsiteX2" fmla="*/ 958267 w 2253782"/>
                    <a:gd name="connsiteY2" fmla="*/ 3150099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49586 w 2253782"/>
                    <a:gd name="connsiteY9" fmla="*/ 3173948 h 3565386"/>
                    <a:gd name="connsiteX10" fmla="*/ 1180547 w 2253782"/>
                    <a:gd name="connsiteY10" fmla="*/ 3565386 h 3565386"/>
                    <a:gd name="connsiteX0" fmla="*/ 1180547 w 2253781"/>
                    <a:gd name="connsiteY0" fmla="*/ 3565386 h 3565386"/>
                    <a:gd name="connsiteX1" fmla="*/ 1178875 w 2253781"/>
                    <a:gd name="connsiteY1" fmla="*/ 3472057 h 3565386"/>
                    <a:gd name="connsiteX2" fmla="*/ 958267 w 2253781"/>
                    <a:gd name="connsiteY2" fmla="*/ 3150099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49586 w 2253781"/>
                    <a:gd name="connsiteY9" fmla="*/ 3173948 h 3565386"/>
                    <a:gd name="connsiteX10" fmla="*/ 1180547 w 2253781"/>
                    <a:gd name="connsiteY10" fmla="*/ 3565386 h 3565386"/>
                    <a:gd name="connsiteX0" fmla="*/ 1180547 w 2253781"/>
                    <a:gd name="connsiteY0" fmla="*/ 3565386 h 3567831"/>
                    <a:gd name="connsiteX1" fmla="*/ 1178875 w 2253781"/>
                    <a:gd name="connsiteY1" fmla="*/ 3472057 h 3567831"/>
                    <a:gd name="connsiteX2" fmla="*/ 958267 w 2253781"/>
                    <a:gd name="connsiteY2" fmla="*/ 3150099 h 3567831"/>
                    <a:gd name="connsiteX3" fmla="*/ 2253768 w 2253781"/>
                    <a:gd name="connsiteY3" fmla="*/ 1448812 h 3567831"/>
                    <a:gd name="connsiteX4" fmla="*/ 703559 w 2253781"/>
                    <a:gd name="connsiteY4" fmla="*/ 0 h 3567831"/>
                    <a:gd name="connsiteX5" fmla="*/ 0 w 2253781"/>
                    <a:gd name="connsiteY5" fmla="*/ 1377263 h 3567831"/>
                    <a:gd name="connsiteX6" fmla="*/ 546865 w 2253781"/>
                    <a:gd name="connsiteY6" fmla="*/ 3108362 h 3567831"/>
                    <a:gd name="connsiteX7" fmla="*/ 403770 w 2253781"/>
                    <a:gd name="connsiteY7" fmla="*/ 3281267 h 3567831"/>
                    <a:gd name="connsiteX8" fmla="*/ 393517 w 2253781"/>
                    <a:gd name="connsiteY8" fmla="*/ 3416331 h 3567831"/>
                    <a:gd name="connsiteX9" fmla="*/ 749586 w 2253781"/>
                    <a:gd name="connsiteY9" fmla="*/ 3173948 h 3567831"/>
                    <a:gd name="connsiteX10" fmla="*/ 1180547 w 2253781"/>
                    <a:gd name="connsiteY10" fmla="*/ 3565386 h 3567831"/>
                    <a:gd name="connsiteX0" fmla="*/ 1162660 w 2253781"/>
                    <a:gd name="connsiteY0" fmla="*/ 3583273 h 3583273"/>
                    <a:gd name="connsiteX1" fmla="*/ 1178875 w 2253781"/>
                    <a:gd name="connsiteY1" fmla="*/ 3472057 h 3583273"/>
                    <a:gd name="connsiteX2" fmla="*/ 958267 w 2253781"/>
                    <a:gd name="connsiteY2" fmla="*/ 3150099 h 3583273"/>
                    <a:gd name="connsiteX3" fmla="*/ 2253768 w 2253781"/>
                    <a:gd name="connsiteY3" fmla="*/ 1448812 h 3583273"/>
                    <a:gd name="connsiteX4" fmla="*/ 703559 w 2253781"/>
                    <a:gd name="connsiteY4" fmla="*/ 0 h 3583273"/>
                    <a:gd name="connsiteX5" fmla="*/ 0 w 2253781"/>
                    <a:gd name="connsiteY5" fmla="*/ 1377263 h 3583273"/>
                    <a:gd name="connsiteX6" fmla="*/ 546865 w 2253781"/>
                    <a:gd name="connsiteY6" fmla="*/ 3108362 h 3583273"/>
                    <a:gd name="connsiteX7" fmla="*/ 403770 w 2253781"/>
                    <a:gd name="connsiteY7" fmla="*/ 3281267 h 3583273"/>
                    <a:gd name="connsiteX8" fmla="*/ 393517 w 2253781"/>
                    <a:gd name="connsiteY8" fmla="*/ 3416331 h 3583273"/>
                    <a:gd name="connsiteX9" fmla="*/ 749586 w 2253781"/>
                    <a:gd name="connsiteY9" fmla="*/ 3173948 h 3583273"/>
                    <a:gd name="connsiteX10" fmla="*/ 1162660 w 2253781"/>
                    <a:gd name="connsiteY10" fmla="*/ 3583273 h 3583273"/>
                    <a:gd name="connsiteX0" fmla="*/ 1168623 w 2253781"/>
                    <a:gd name="connsiteY0" fmla="*/ 3559424 h 3566368"/>
                    <a:gd name="connsiteX1" fmla="*/ 1178875 w 2253781"/>
                    <a:gd name="connsiteY1" fmla="*/ 3472057 h 3566368"/>
                    <a:gd name="connsiteX2" fmla="*/ 958267 w 2253781"/>
                    <a:gd name="connsiteY2" fmla="*/ 3150099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2"/>
                    <a:gd name="connsiteY0" fmla="*/ 3559424 h 3566368"/>
                    <a:gd name="connsiteX1" fmla="*/ 1166951 w 2253782"/>
                    <a:gd name="connsiteY1" fmla="*/ 3472057 h 3566368"/>
                    <a:gd name="connsiteX2" fmla="*/ 958267 w 2253782"/>
                    <a:gd name="connsiteY2" fmla="*/ 3150099 h 3566368"/>
                    <a:gd name="connsiteX3" fmla="*/ 2253768 w 2253782"/>
                    <a:gd name="connsiteY3" fmla="*/ 1448812 h 3566368"/>
                    <a:gd name="connsiteX4" fmla="*/ 703559 w 2253782"/>
                    <a:gd name="connsiteY4" fmla="*/ 0 h 3566368"/>
                    <a:gd name="connsiteX5" fmla="*/ 0 w 2253782"/>
                    <a:gd name="connsiteY5" fmla="*/ 1377263 h 3566368"/>
                    <a:gd name="connsiteX6" fmla="*/ 546865 w 2253782"/>
                    <a:gd name="connsiteY6" fmla="*/ 3108362 h 3566368"/>
                    <a:gd name="connsiteX7" fmla="*/ 403770 w 2253782"/>
                    <a:gd name="connsiteY7" fmla="*/ 3281267 h 3566368"/>
                    <a:gd name="connsiteX8" fmla="*/ 393517 w 2253782"/>
                    <a:gd name="connsiteY8" fmla="*/ 3416331 h 3566368"/>
                    <a:gd name="connsiteX9" fmla="*/ 749586 w 2253782"/>
                    <a:gd name="connsiteY9" fmla="*/ 3173948 h 3566368"/>
                    <a:gd name="connsiteX10" fmla="*/ 1168623 w 2253782"/>
                    <a:gd name="connsiteY10" fmla="*/ 3559424 h 3566368"/>
                    <a:gd name="connsiteX0" fmla="*/ 1168623 w 2253781"/>
                    <a:gd name="connsiteY0" fmla="*/ 3559424 h 3566368"/>
                    <a:gd name="connsiteX1" fmla="*/ 1166951 w 2253781"/>
                    <a:gd name="connsiteY1" fmla="*/ 3472057 h 3566368"/>
                    <a:gd name="connsiteX2" fmla="*/ 958267 w 2253781"/>
                    <a:gd name="connsiteY2" fmla="*/ 3150099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82116 w 2253781"/>
                    <a:gd name="connsiteY2" fmla="*/ 3132212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82116 w 2253781"/>
                    <a:gd name="connsiteY2" fmla="*/ 3132212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6154 w 2253781"/>
                    <a:gd name="connsiteY2" fmla="*/ 3144137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6154 w 2253781"/>
                    <a:gd name="connsiteY2" fmla="*/ 3144137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0191 w 2253781"/>
                    <a:gd name="connsiteY2" fmla="*/ 3179910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0191 w 2253781"/>
                    <a:gd name="connsiteY2" fmla="*/ 3179910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46865 w 2253780"/>
                    <a:gd name="connsiteY6" fmla="*/ 3108362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46865 w 2253780"/>
                    <a:gd name="connsiteY6" fmla="*/ 3108362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46865 w 2253780"/>
                    <a:gd name="connsiteY6" fmla="*/ 3108362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78551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78551 h 3566368"/>
                    <a:gd name="connsiteX7" fmla="*/ 403770 w 2253780"/>
                    <a:gd name="connsiteY7" fmla="*/ 3281267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78551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30854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30854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11091 w 2253780"/>
                    <a:gd name="connsiteY6" fmla="*/ 3042778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3780" h="3566368">
                      <a:moveTo>
                        <a:pt x="1168623" y="3559424"/>
                      </a:moveTo>
                      <a:cubicBezTo>
                        <a:pt x="1167628" y="3426267"/>
                        <a:pt x="1165957" y="3699615"/>
                        <a:pt x="1166951" y="3472057"/>
                      </a:cubicBezTo>
                      <a:cubicBezTo>
                        <a:pt x="1077238" y="3396881"/>
                        <a:pt x="973404" y="3291604"/>
                        <a:pt x="970191" y="3179910"/>
                      </a:cubicBezTo>
                      <a:cubicBezTo>
                        <a:pt x="966494" y="3051379"/>
                        <a:pt x="2258457" y="2251069"/>
                        <a:pt x="2253768" y="1448812"/>
                      </a:cubicBezTo>
                      <a:cubicBezTo>
                        <a:pt x="2255041" y="891004"/>
                        <a:pt x="1377303" y="0"/>
                        <a:pt x="703559" y="0"/>
                      </a:cubicBezTo>
                      <a:cubicBezTo>
                        <a:pt x="333893" y="5962"/>
                        <a:pt x="5247" y="485572"/>
                        <a:pt x="0" y="1377263"/>
                      </a:cubicBezTo>
                      <a:cubicBezTo>
                        <a:pt x="6677" y="2471668"/>
                        <a:pt x="485532" y="2953995"/>
                        <a:pt x="511091" y="3042778"/>
                      </a:cubicBezTo>
                      <a:cubicBezTo>
                        <a:pt x="536650" y="3131561"/>
                        <a:pt x="467089" y="3230933"/>
                        <a:pt x="403770" y="3233569"/>
                      </a:cubicBezTo>
                      <a:cubicBezTo>
                        <a:pt x="402063" y="3663495"/>
                        <a:pt x="411405" y="3092386"/>
                        <a:pt x="405442" y="3404407"/>
                      </a:cubicBezTo>
                      <a:cubicBezTo>
                        <a:pt x="693702" y="3203804"/>
                        <a:pt x="535500" y="3326288"/>
                        <a:pt x="749586" y="3173948"/>
                      </a:cubicBezTo>
                      <a:cubicBezTo>
                        <a:pt x="927026" y="3350137"/>
                        <a:pt x="1026957" y="3430932"/>
                        <a:pt x="1168623" y="3559424"/>
                      </a:cubicBezTo>
                      <a:close/>
                    </a:path>
                  </a:pathLst>
                </a:custGeom>
                <a:solidFill>
                  <a:srgbClr val="66CCFF"/>
                </a:solidFill>
                <a:ln w="12700" cmpd="sng">
                  <a:solidFill>
                    <a:srgbClr val="404040"/>
                  </a:solidFill>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sp>
              <p:nvSpPr>
                <p:cNvPr id="32" name="フリーフォーム 31"/>
                <p:cNvSpPr/>
                <p:nvPr/>
              </p:nvSpPr>
              <p:spPr>
                <a:xfrm>
                  <a:off x="1337602" y="2156704"/>
                  <a:ext cx="2045102" cy="3026943"/>
                </a:xfrm>
                <a:custGeom>
                  <a:avLst/>
                  <a:gdLst>
                    <a:gd name="connsiteX0" fmla="*/ 1175314 w 2722839"/>
                    <a:gd name="connsiteY0" fmla="*/ 3374817 h 3374817"/>
                    <a:gd name="connsiteX1" fmla="*/ 2051778 w 2722839"/>
                    <a:gd name="connsiteY1" fmla="*/ 2838220 h 3374817"/>
                    <a:gd name="connsiteX2" fmla="*/ 2701674 w 2722839"/>
                    <a:gd name="connsiteY2" fmla="*/ 1532503 h 3374817"/>
                    <a:gd name="connsiteX3" fmla="*/ 1252824 w 2722839"/>
                    <a:gd name="connsiteY3" fmla="*/ 89654 h 3374817"/>
                    <a:gd name="connsiteX4" fmla="*/ 459832 w 2722839"/>
                    <a:gd name="connsiteY4" fmla="*/ 334104 h 3374817"/>
                    <a:gd name="connsiteX5" fmla="*/ 60355 w 2722839"/>
                    <a:gd name="connsiteY5" fmla="*/ 1812725 h 3374817"/>
                    <a:gd name="connsiteX6" fmla="*/ 1753661 w 2722839"/>
                    <a:gd name="connsiteY6" fmla="*/ 3160178 h 3374817"/>
                    <a:gd name="connsiteX0" fmla="*/ 1120774 w 2668299"/>
                    <a:gd name="connsiteY0" fmla="*/ 3286698 h 3286698"/>
                    <a:gd name="connsiteX1" fmla="*/ 1997238 w 2668299"/>
                    <a:gd name="connsiteY1" fmla="*/ 2750101 h 3286698"/>
                    <a:gd name="connsiteX2" fmla="*/ 2647134 w 2668299"/>
                    <a:gd name="connsiteY2" fmla="*/ 1444384 h 3286698"/>
                    <a:gd name="connsiteX3" fmla="*/ 1198284 w 2668299"/>
                    <a:gd name="connsiteY3" fmla="*/ 1535 h 3286698"/>
                    <a:gd name="connsiteX4" fmla="*/ 5815 w 2668299"/>
                    <a:gd name="connsiteY4" fmla="*/ 1724606 h 3286698"/>
                    <a:gd name="connsiteX5" fmla="*/ 1699121 w 2668299"/>
                    <a:gd name="connsiteY5" fmla="*/ 3072059 h 3286698"/>
                    <a:gd name="connsiteX0" fmla="*/ 1122522 w 2670047"/>
                    <a:gd name="connsiteY0" fmla="*/ 3286698 h 3370168"/>
                    <a:gd name="connsiteX1" fmla="*/ 1998986 w 2670047"/>
                    <a:gd name="connsiteY1" fmla="*/ 2750101 h 3370168"/>
                    <a:gd name="connsiteX2" fmla="*/ 2648882 w 2670047"/>
                    <a:gd name="connsiteY2" fmla="*/ 1444384 h 3370168"/>
                    <a:gd name="connsiteX3" fmla="*/ 1200032 w 2670047"/>
                    <a:gd name="connsiteY3" fmla="*/ 1535 h 3370168"/>
                    <a:gd name="connsiteX4" fmla="*/ 7563 w 2670047"/>
                    <a:gd name="connsiteY4" fmla="*/ 1724606 h 3370168"/>
                    <a:gd name="connsiteX5" fmla="*/ 1778380 w 2670047"/>
                    <a:gd name="connsiteY5" fmla="*/ 3370168 h 3370168"/>
                    <a:gd name="connsiteX0" fmla="*/ 585912 w 2673290"/>
                    <a:gd name="connsiteY0" fmla="*/ 3352282 h 3370168"/>
                    <a:gd name="connsiteX1" fmla="*/ 1998986 w 2673290"/>
                    <a:gd name="connsiteY1" fmla="*/ 2750101 h 3370168"/>
                    <a:gd name="connsiteX2" fmla="*/ 2648882 w 2673290"/>
                    <a:gd name="connsiteY2" fmla="*/ 1444384 h 3370168"/>
                    <a:gd name="connsiteX3" fmla="*/ 1200032 w 2673290"/>
                    <a:gd name="connsiteY3" fmla="*/ 1535 h 3370168"/>
                    <a:gd name="connsiteX4" fmla="*/ 7563 w 2673290"/>
                    <a:gd name="connsiteY4" fmla="*/ 1724606 h 3370168"/>
                    <a:gd name="connsiteX5" fmla="*/ 1778380 w 2673290"/>
                    <a:gd name="connsiteY5" fmla="*/ 3370168 h 3370168"/>
                    <a:gd name="connsiteX0" fmla="*/ 202387 w 2289765"/>
                    <a:gd name="connsiteY0" fmla="*/ 3351163 h 3369049"/>
                    <a:gd name="connsiteX1" fmla="*/ 1615461 w 2289765"/>
                    <a:gd name="connsiteY1" fmla="*/ 2748982 h 3369049"/>
                    <a:gd name="connsiteX2" fmla="*/ 2265357 w 2289765"/>
                    <a:gd name="connsiteY2" fmla="*/ 1443265 h 3369049"/>
                    <a:gd name="connsiteX3" fmla="*/ 816507 w 2289765"/>
                    <a:gd name="connsiteY3" fmla="*/ 416 h 3369049"/>
                    <a:gd name="connsiteX4" fmla="*/ 11590 w 2289765"/>
                    <a:gd name="connsiteY4" fmla="*/ 1586357 h 3369049"/>
                    <a:gd name="connsiteX5" fmla="*/ 1394855 w 2289765"/>
                    <a:gd name="connsiteY5" fmla="*/ 3369049 h 3369049"/>
                    <a:gd name="connsiteX0" fmla="*/ 202387 w 2271645"/>
                    <a:gd name="connsiteY0" fmla="*/ 3351207 h 3369093"/>
                    <a:gd name="connsiteX1" fmla="*/ 2265357 w 2271645"/>
                    <a:gd name="connsiteY1" fmla="*/ 1443309 h 3369093"/>
                    <a:gd name="connsiteX2" fmla="*/ 816507 w 2271645"/>
                    <a:gd name="connsiteY2" fmla="*/ 460 h 3369093"/>
                    <a:gd name="connsiteX3" fmla="*/ 11590 w 2271645"/>
                    <a:gd name="connsiteY3" fmla="*/ 1586401 h 3369093"/>
                    <a:gd name="connsiteX4" fmla="*/ 1394855 w 2271645"/>
                    <a:gd name="connsiteY4" fmla="*/ 3369093 h 3369093"/>
                    <a:gd name="connsiteX0" fmla="*/ 202708 w 2271824"/>
                    <a:gd name="connsiteY0" fmla="*/ 3422725 h 3440611"/>
                    <a:gd name="connsiteX1" fmla="*/ 2265678 w 2271824"/>
                    <a:gd name="connsiteY1" fmla="*/ 1514827 h 3440611"/>
                    <a:gd name="connsiteX2" fmla="*/ 810866 w 2271824"/>
                    <a:gd name="connsiteY2" fmla="*/ 432 h 3440611"/>
                    <a:gd name="connsiteX3" fmla="*/ 11911 w 2271824"/>
                    <a:gd name="connsiteY3" fmla="*/ 1657919 h 3440611"/>
                    <a:gd name="connsiteX4" fmla="*/ 1395176 w 2271824"/>
                    <a:gd name="connsiteY4" fmla="*/ 3440611 h 3440611"/>
                    <a:gd name="connsiteX0" fmla="*/ 205130 w 2274809"/>
                    <a:gd name="connsiteY0" fmla="*/ 3422293 h 3440179"/>
                    <a:gd name="connsiteX1" fmla="*/ 2268100 w 2274809"/>
                    <a:gd name="connsiteY1" fmla="*/ 1514395 h 3440179"/>
                    <a:gd name="connsiteX2" fmla="*/ 813288 w 2274809"/>
                    <a:gd name="connsiteY2" fmla="*/ 0 h 3440179"/>
                    <a:gd name="connsiteX3" fmla="*/ 14333 w 2274809"/>
                    <a:gd name="connsiteY3" fmla="*/ 1657487 h 3440179"/>
                    <a:gd name="connsiteX4" fmla="*/ 1397598 w 2274809"/>
                    <a:gd name="connsiteY4" fmla="*/ 3440179 h 3440179"/>
                    <a:gd name="connsiteX0" fmla="*/ 203553 w 2272876"/>
                    <a:gd name="connsiteY0" fmla="*/ 3422293 h 3440179"/>
                    <a:gd name="connsiteX1" fmla="*/ 2266523 w 2272876"/>
                    <a:gd name="connsiteY1" fmla="*/ 1514395 h 3440179"/>
                    <a:gd name="connsiteX2" fmla="*/ 811711 w 2272876"/>
                    <a:gd name="connsiteY2" fmla="*/ 0 h 3440179"/>
                    <a:gd name="connsiteX3" fmla="*/ 12756 w 2272876"/>
                    <a:gd name="connsiteY3" fmla="*/ 1657487 h 3440179"/>
                    <a:gd name="connsiteX4" fmla="*/ 1396021 w 2272876"/>
                    <a:gd name="connsiteY4" fmla="*/ 3440179 h 3440179"/>
                    <a:gd name="connsiteX0" fmla="*/ 201303 w 2270626"/>
                    <a:gd name="connsiteY0" fmla="*/ 3422293 h 3440179"/>
                    <a:gd name="connsiteX1" fmla="*/ 2264273 w 2270626"/>
                    <a:gd name="connsiteY1" fmla="*/ 1514395 h 3440179"/>
                    <a:gd name="connsiteX2" fmla="*/ 809461 w 2270626"/>
                    <a:gd name="connsiteY2" fmla="*/ 0 h 3440179"/>
                    <a:gd name="connsiteX3" fmla="*/ 10506 w 2270626"/>
                    <a:gd name="connsiteY3" fmla="*/ 1657487 h 3440179"/>
                    <a:gd name="connsiteX4" fmla="*/ 1393771 w 2270626"/>
                    <a:gd name="connsiteY4" fmla="*/ 3440179 h 3440179"/>
                    <a:gd name="connsiteX0" fmla="*/ 148533 w 2217856"/>
                    <a:gd name="connsiteY0" fmla="*/ 3422293 h 3440179"/>
                    <a:gd name="connsiteX1" fmla="*/ 2211503 w 2217856"/>
                    <a:gd name="connsiteY1" fmla="*/ 1514395 h 3440179"/>
                    <a:gd name="connsiteX2" fmla="*/ 756691 w 2217856"/>
                    <a:gd name="connsiteY2" fmla="*/ 0 h 3440179"/>
                    <a:gd name="connsiteX3" fmla="*/ 11397 w 2217856"/>
                    <a:gd name="connsiteY3" fmla="*/ 1496508 h 3440179"/>
                    <a:gd name="connsiteX4" fmla="*/ 1341001 w 2217856"/>
                    <a:gd name="connsiteY4" fmla="*/ 3440179 h 3440179"/>
                    <a:gd name="connsiteX0" fmla="*/ 137143 w 2206466"/>
                    <a:gd name="connsiteY0" fmla="*/ 3422293 h 3440179"/>
                    <a:gd name="connsiteX1" fmla="*/ 2200113 w 2206466"/>
                    <a:gd name="connsiteY1" fmla="*/ 1514395 h 3440179"/>
                    <a:gd name="connsiteX2" fmla="*/ 745301 w 2206466"/>
                    <a:gd name="connsiteY2" fmla="*/ 0 h 3440179"/>
                    <a:gd name="connsiteX3" fmla="*/ 7 w 2206466"/>
                    <a:gd name="connsiteY3" fmla="*/ 1496508 h 3440179"/>
                    <a:gd name="connsiteX4" fmla="*/ 1329611 w 2206466"/>
                    <a:gd name="connsiteY4" fmla="*/ 3440179 h 3440179"/>
                    <a:gd name="connsiteX0" fmla="*/ 137143 w 2076060"/>
                    <a:gd name="connsiteY0" fmla="*/ 3422293 h 3440179"/>
                    <a:gd name="connsiteX1" fmla="*/ 2068941 w 2076060"/>
                    <a:gd name="connsiteY1" fmla="*/ 1520357 h 3440179"/>
                    <a:gd name="connsiteX2" fmla="*/ 745301 w 2076060"/>
                    <a:gd name="connsiteY2" fmla="*/ 0 h 3440179"/>
                    <a:gd name="connsiteX3" fmla="*/ 7 w 2076060"/>
                    <a:gd name="connsiteY3" fmla="*/ 1496508 h 3440179"/>
                    <a:gd name="connsiteX4" fmla="*/ 1329611 w 2076060"/>
                    <a:gd name="connsiteY4" fmla="*/ 3440179 h 3440179"/>
                    <a:gd name="connsiteX0" fmla="*/ 137143 w 2070137"/>
                    <a:gd name="connsiteY0" fmla="*/ 3422293 h 3440179"/>
                    <a:gd name="connsiteX1" fmla="*/ 2062979 w 2070137"/>
                    <a:gd name="connsiteY1" fmla="*/ 1484584 h 3440179"/>
                    <a:gd name="connsiteX2" fmla="*/ 745301 w 2070137"/>
                    <a:gd name="connsiteY2" fmla="*/ 0 h 3440179"/>
                    <a:gd name="connsiteX3" fmla="*/ 7 w 2070137"/>
                    <a:gd name="connsiteY3" fmla="*/ 1496508 h 3440179"/>
                    <a:gd name="connsiteX4" fmla="*/ 1329611 w 2070137"/>
                    <a:gd name="connsiteY4" fmla="*/ 3440179 h 3440179"/>
                    <a:gd name="connsiteX0" fmla="*/ 137143 w 2062979"/>
                    <a:gd name="connsiteY0" fmla="*/ 3422293 h 3440179"/>
                    <a:gd name="connsiteX1" fmla="*/ 2062979 w 2062979"/>
                    <a:gd name="connsiteY1" fmla="*/ 1484584 h 3440179"/>
                    <a:gd name="connsiteX2" fmla="*/ 745301 w 2062979"/>
                    <a:gd name="connsiteY2" fmla="*/ 0 h 3440179"/>
                    <a:gd name="connsiteX3" fmla="*/ 7 w 2062979"/>
                    <a:gd name="connsiteY3" fmla="*/ 1496508 h 3440179"/>
                    <a:gd name="connsiteX4" fmla="*/ 1329611 w 2062979"/>
                    <a:gd name="connsiteY4" fmla="*/ 3440179 h 3440179"/>
                    <a:gd name="connsiteX0" fmla="*/ 155255 w 2085626"/>
                    <a:gd name="connsiteY0" fmla="*/ 3422293 h 3440179"/>
                    <a:gd name="connsiteX1" fmla="*/ 2081091 w 2085626"/>
                    <a:gd name="connsiteY1" fmla="*/ 1484584 h 3440179"/>
                    <a:gd name="connsiteX2" fmla="*/ 656091 w 2085626"/>
                    <a:gd name="connsiteY2" fmla="*/ 0 h 3440179"/>
                    <a:gd name="connsiteX3" fmla="*/ 18119 w 2085626"/>
                    <a:gd name="connsiteY3" fmla="*/ 1496508 h 3440179"/>
                    <a:gd name="connsiteX4" fmla="*/ 1347723 w 2085626"/>
                    <a:gd name="connsiteY4" fmla="*/ 3440179 h 3440179"/>
                    <a:gd name="connsiteX0" fmla="*/ 137156 w 2067527"/>
                    <a:gd name="connsiteY0" fmla="*/ 3422293 h 3440179"/>
                    <a:gd name="connsiteX1" fmla="*/ 2062992 w 2067527"/>
                    <a:gd name="connsiteY1" fmla="*/ 1484584 h 3440179"/>
                    <a:gd name="connsiteX2" fmla="*/ 637992 w 2067527"/>
                    <a:gd name="connsiteY2" fmla="*/ 0 h 3440179"/>
                    <a:gd name="connsiteX3" fmla="*/ 20 w 2067527"/>
                    <a:gd name="connsiteY3" fmla="*/ 1496508 h 3440179"/>
                    <a:gd name="connsiteX4" fmla="*/ 1329624 w 2067527"/>
                    <a:gd name="connsiteY4" fmla="*/ 3440179 h 3440179"/>
                    <a:gd name="connsiteX0" fmla="*/ 137145 w 2067516"/>
                    <a:gd name="connsiteY0" fmla="*/ 3422293 h 3440179"/>
                    <a:gd name="connsiteX1" fmla="*/ 2062981 w 2067516"/>
                    <a:gd name="connsiteY1" fmla="*/ 1484584 h 3440179"/>
                    <a:gd name="connsiteX2" fmla="*/ 637981 w 2067516"/>
                    <a:gd name="connsiteY2" fmla="*/ 0 h 3440179"/>
                    <a:gd name="connsiteX3" fmla="*/ 9 w 2067516"/>
                    <a:gd name="connsiteY3" fmla="*/ 1496508 h 3440179"/>
                    <a:gd name="connsiteX4" fmla="*/ 1329613 w 2067516"/>
                    <a:gd name="connsiteY4" fmla="*/ 3440179 h 3440179"/>
                    <a:gd name="connsiteX0" fmla="*/ 137155 w 2067526"/>
                    <a:gd name="connsiteY0" fmla="*/ 3422293 h 3440179"/>
                    <a:gd name="connsiteX1" fmla="*/ 2062991 w 2067526"/>
                    <a:gd name="connsiteY1" fmla="*/ 1484584 h 3440179"/>
                    <a:gd name="connsiteX2" fmla="*/ 637991 w 2067526"/>
                    <a:gd name="connsiteY2" fmla="*/ 0 h 3440179"/>
                    <a:gd name="connsiteX3" fmla="*/ 19 w 2067526"/>
                    <a:gd name="connsiteY3" fmla="*/ 1496508 h 3440179"/>
                    <a:gd name="connsiteX4" fmla="*/ 1329623 w 2067526"/>
                    <a:gd name="connsiteY4" fmla="*/ 3440179 h 3440179"/>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25212 w 2067713"/>
                    <a:gd name="connsiteY0" fmla="*/ 3458066 h 3469990"/>
                    <a:gd name="connsiteX1" fmla="*/ 2062973 w 2067713"/>
                    <a:gd name="connsiteY1" fmla="*/ 1484584 h 3469990"/>
                    <a:gd name="connsiteX2" fmla="*/ 637973 w 2067713"/>
                    <a:gd name="connsiteY2" fmla="*/ 0 h 3469990"/>
                    <a:gd name="connsiteX3" fmla="*/ 1 w 2067713"/>
                    <a:gd name="connsiteY3" fmla="*/ 1496508 h 3469990"/>
                    <a:gd name="connsiteX4" fmla="*/ 1168622 w 2067713"/>
                    <a:gd name="connsiteY4" fmla="*/ 3469990 h 3469990"/>
                    <a:gd name="connsiteX0" fmla="*/ 375630 w 2064296"/>
                    <a:gd name="connsiteY0" fmla="*/ 3261314 h 3469990"/>
                    <a:gd name="connsiteX1" fmla="*/ 2062973 w 2064296"/>
                    <a:gd name="connsiteY1" fmla="*/ 1484584 h 3469990"/>
                    <a:gd name="connsiteX2" fmla="*/ 637973 w 2064296"/>
                    <a:gd name="connsiteY2" fmla="*/ 0 h 3469990"/>
                    <a:gd name="connsiteX3" fmla="*/ 1 w 2064296"/>
                    <a:gd name="connsiteY3" fmla="*/ 1496508 h 3469990"/>
                    <a:gd name="connsiteX4" fmla="*/ 1168622 w 2064296"/>
                    <a:gd name="connsiteY4" fmla="*/ 3469990 h 3469990"/>
                    <a:gd name="connsiteX0" fmla="*/ 380518 w 2069184"/>
                    <a:gd name="connsiteY0" fmla="*/ 3261314 h 3273238"/>
                    <a:gd name="connsiteX1" fmla="*/ 2067861 w 2069184"/>
                    <a:gd name="connsiteY1" fmla="*/ 1484584 h 3273238"/>
                    <a:gd name="connsiteX2" fmla="*/ 642861 w 2069184"/>
                    <a:gd name="connsiteY2" fmla="*/ 0 h 3273238"/>
                    <a:gd name="connsiteX3" fmla="*/ 4889 w 2069184"/>
                    <a:gd name="connsiteY3" fmla="*/ 1496508 h 3273238"/>
                    <a:gd name="connsiteX4" fmla="*/ 964828 w 2069184"/>
                    <a:gd name="connsiteY4" fmla="*/ 3273238 h 3273238"/>
                    <a:gd name="connsiteX0" fmla="*/ 338782 w 2069619"/>
                    <a:gd name="connsiteY0" fmla="*/ 3267276 h 3273238"/>
                    <a:gd name="connsiteX1" fmla="*/ 2067861 w 2069619"/>
                    <a:gd name="connsiteY1" fmla="*/ 1484584 h 3273238"/>
                    <a:gd name="connsiteX2" fmla="*/ 642861 w 2069619"/>
                    <a:gd name="connsiteY2" fmla="*/ 0 h 3273238"/>
                    <a:gd name="connsiteX3" fmla="*/ 4889 w 2069619"/>
                    <a:gd name="connsiteY3" fmla="*/ 1496508 h 3273238"/>
                    <a:gd name="connsiteX4" fmla="*/ 964828 w 2069619"/>
                    <a:gd name="connsiteY4" fmla="*/ 3273238 h 3273238"/>
                    <a:gd name="connsiteX0" fmla="*/ 243385 w 2070821"/>
                    <a:gd name="connsiteY0" fmla="*/ 3255351 h 3273238"/>
                    <a:gd name="connsiteX1" fmla="*/ 2067861 w 2070821"/>
                    <a:gd name="connsiteY1" fmla="*/ 1484584 h 3273238"/>
                    <a:gd name="connsiteX2" fmla="*/ 642861 w 2070821"/>
                    <a:gd name="connsiteY2" fmla="*/ 0 h 3273238"/>
                    <a:gd name="connsiteX3" fmla="*/ 4889 w 2070821"/>
                    <a:gd name="connsiteY3" fmla="*/ 1496508 h 3273238"/>
                    <a:gd name="connsiteX4" fmla="*/ 964828 w 2070821"/>
                    <a:gd name="connsiteY4" fmla="*/ 3273238 h 327323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71654"/>
                    <a:gd name="connsiteY0" fmla="*/ 3255351 h 3410368"/>
                    <a:gd name="connsiteX1" fmla="*/ 2068694 w 2071654"/>
                    <a:gd name="connsiteY1" fmla="*/ 1454773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68706"/>
                    <a:gd name="connsiteY0" fmla="*/ 3255351 h 3410368"/>
                    <a:gd name="connsiteX1" fmla="*/ 2068694 w 2068706"/>
                    <a:gd name="connsiteY1" fmla="*/ 1454773 h 3410368"/>
                    <a:gd name="connsiteX2" fmla="*/ 643694 w 2068706"/>
                    <a:gd name="connsiteY2" fmla="*/ 0 h 3410368"/>
                    <a:gd name="connsiteX3" fmla="*/ 5722 w 2068706"/>
                    <a:gd name="connsiteY3" fmla="*/ 1448810 h 3410368"/>
                    <a:gd name="connsiteX4" fmla="*/ 995473 w 2068706"/>
                    <a:gd name="connsiteY4" fmla="*/ 3410368 h 3410368"/>
                    <a:gd name="connsiteX0" fmla="*/ 238498 w 2062986"/>
                    <a:gd name="connsiteY0" fmla="*/ 3255351 h 3410368"/>
                    <a:gd name="connsiteX1" fmla="*/ 2062974 w 2062986"/>
                    <a:gd name="connsiteY1" fmla="*/ 1454773 h 3410368"/>
                    <a:gd name="connsiteX2" fmla="*/ 637974 w 2062986"/>
                    <a:gd name="connsiteY2" fmla="*/ 0 h 3410368"/>
                    <a:gd name="connsiteX3" fmla="*/ 2 w 2062986"/>
                    <a:gd name="connsiteY3" fmla="*/ 1448810 h 3410368"/>
                    <a:gd name="connsiteX4" fmla="*/ 989753 w 2062986"/>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3095"/>
                    <a:gd name="connsiteY0" fmla="*/ 3255351 h 3410368"/>
                    <a:gd name="connsiteX1" fmla="*/ 2062974 w 2063095"/>
                    <a:gd name="connsiteY1" fmla="*/ 1454773 h 3410368"/>
                    <a:gd name="connsiteX2" fmla="*/ 637974 w 2063095"/>
                    <a:gd name="connsiteY2" fmla="*/ 0 h 3410368"/>
                    <a:gd name="connsiteX3" fmla="*/ 2 w 2063095"/>
                    <a:gd name="connsiteY3" fmla="*/ 1448810 h 3410368"/>
                    <a:gd name="connsiteX4" fmla="*/ 989753 w 2063095"/>
                    <a:gd name="connsiteY4" fmla="*/ 3410368 h 3410368"/>
                    <a:gd name="connsiteX0" fmla="*/ 238499 w 2063096"/>
                    <a:gd name="connsiteY0" fmla="*/ 3255351 h 3410368"/>
                    <a:gd name="connsiteX1" fmla="*/ 2062975 w 2063096"/>
                    <a:gd name="connsiteY1" fmla="*/ 1454773 h 3410368"/>
                    <a:gd name="connsiteX2" fmla="*/ 637975 w 2063096"/>
                    <a:gd name="connsiteY2" fmla="*/ 0 h 3410368"/>
                    <a:gd name="connsiteX3" fmla="*/ 3 w 2063096"/>
                    <a:gd name="connsiteY3" fmla="*/ 1448810 h 3410368"/>
                    <a:gd name="connsiteX4" fmla="*/ 989754 w 2063096"/>
                    <a:gd name="connsiteY4" fmla="*/ 3410368 h 3410368"/>
                    <a:gd name="connsiteX0" fmla="*/ 244047 w 2068644"/>
                    <a:gd name="connsiteY0" fmla="*/ 3255351 h 3368633"/>
                    <a:gd name="connsiteX1" fmla="*/ 2068523 w 2068644"/>
                    <a:gd name="connsiteY1" fmla="*/ 1454773 h 3368633"/>
                    <a:gd name="connsiteX2" fmla="*/ 643523 w 2068644"/>
                    <a:gd name="connsiteY2" fmla="*/ 0 h 3368633"/>
                    <a:gd name="connsiteX3" fmla="*/ 5551 w 2068644"/>
                    <a:gd name="connsiteY3" fmla="*/ 1448810 h 3368633"/>
                    <a:gd name="connsiteX4" fmla="*/ 989340 w 2068644"/>
                    <a:gd name="connsiteY4" fmla="*/ 3368633 h 3368633"/>
                    <a:gd name="connsiteX0" fmla="*/ 255972 w 2071318"/>
                    <a:gd name="connsiteY0" fmla="*/ 3231503 h 3368633"/>
                    <a:gd name="connsiteX1" fmla="*/ 2068523 w 2071318"/>
                    <a:gd name="connsiteY1" fmla="*/ 1454773 h 3368633"/>
                    <a:gd name="connsiteX2" fmla="*/ 643523 w 2071318"/>
                    <a:gd name="connsiteY2" fmla="*/ 0 h 3368633"/>
                    <a:gd name="connsiteX3" fmla="*/ 5551 w 2071318"/>
                    <a:gd name="connsiteY3" fmla="*/ 1448810 h 3368633"/>
                    <a:gd name="connsiteX4" fmla="*/ 989340 w 2071318"/>
                    <a:gd name="connsiteY4" fmla="*/ 3368633 h 3368633"/>
                    <a:gd name="connsiteX0" fmla="*/ 250435 w 2065781"/>
                    <a:gd name="connsiteY0" fmla="*/ 3231503 h 3368633"/>
                    <a:gd name="connsiteX1" fmla="*/ 2062986 w 2065781"/>
                    <a:gd name="connsiteY1" fmla="*/ 1454773 h 3368633"/>
                    <a:gd name="connsiteX2" fmla="*/ 637986 w 2065781"/>
                    <a:gd name="connsiteY2" fmla="*/ 0 h 3368633"/>
                    <a:gd name="connsiteX3" fmla="*/ 14 w 2065781"/>
                    <a:gd name="connsiteY3" fmla="*/ 1448810 h 3368633"/>
                    <a:gd name="connsiteX4" fmla="*/ 983803 w 2065781"/>
                    <a:gd name="connsiteY4" fmla="*/ 3368633 h 3368633"/>
                    <a:gd name="connsiteX0" fmla="*/ 256396 w 2071742"/>
                    <a:gd name="connsiteY0" fmla="*/ 3231503 h 3368633"/>
                    <a:gd name="connsiteX1" fmla="*/ 2068947 w 2071742"/>
                    <a:gd name="connsiteY1" fmla="*/ 1454773 h 3368633"/>
                    <a:gd name="connsiteX2" fmla="*/ 643947 w 2071742"/>
                    <a:gd name="connsiteY2" fmla="*/ 0 h 3368633"/>
                    <a:gd name="connsiteX3" fmla="*/ 12 w 2071742"/>
                    <a:gd name="connsiteY3" fmla="*/ 1287831 h 3368633"/>
                    <a:gd name="connsiteX4" fmla="*/ 989764 w 2071742"/>
                    <a:gd name="connsiteY4" fmla="*/ 3368633 h 3368633"/>
                    <a:gd name="connsiteX0" fmla="*/ 256396 w 2068965"/>
                    <a:gd name="connsiteY0" fmla="*/ 3231503 h 3368633"/>
                    <a:gd name="connsiteX1" fmla="*/ 2068947 w 2068965"/>
                    <a:gd name="connsiteY1" fmla="*/ 1454773 h 3368633"/>
                    <a:gd name="connsiteX2" fmla="*/ 643947 w 2068965"/>
                    <a:gd name="connsiteY2" fmla="*/ 0 h 3368633"/>
                    <a:gd name="connsiteX3" fmla="*/ 12 w 2068965"/>
                    <a:gd name="connsiteY3" fmla="*/ 1287831 h 3368633"/>
                    <a:gd name="connsiteX4" fmla="*/ 989764 w 2068965"/>
                    <a:gd name="connsiteY4" fmla="*/ 3368633 h 3368633"/>
                    <a:gd name="connsiteX0" fmla="*/ 256396 w 2045115"/>
                    <a:gd name="connsiteY0" fmla="*/ 3231503 h 3368633"/>
                    <a:gd name="connsiteX1" fmla="*/ 2045097 w 2045115"/>
                    <a:gd name="connsiteY1" fmla="*/ 1287832 h 3368633"/>
                    <a:gd name="connsiteX2" fmla="*/ 643947 w 2045115"/>
                    <a:gd name="connsiteY2" fmla="*/ 0 h 3368633"/>
                    <a:gd name="connsiteX3" fmla="*/ 12 w 2045115"/>
                    <a:gd name="connsiteY3" fmla="*/ 1287831 h 3368633"/>
                    <a:gd name="connsiteX4" fmla="*/ 989764 w 2045115"/>
                    <a:gd name="connsiteY4" fmla="*/ 3368633 h 3368633"/>
                    <a:gd name="connsiteX0" fmla="*/ 256396 w 2039153"/>
                    <a:gd name="connsiteY0" fmla="*/ 3231503 h 3368633"/>
                    <a:gd name="connsiteX1" fmla="*/ 2039135 w 2039153"/>
                    <a:gd name="connsiteY1" fmla="*/ 1389189 h 3368633"/>
                    <a:gd name="connsiteX2" fmla="*/ 643947 w 2039153"/>
                    <a:gd name="connsiteY2" fmla="*/ 0 h 3368633"/>
                    <a:gd name="connsiteX3" fmla="*/ 12 w 2039153"/>
                    <a:gd name="connsiteY3" fmla="*/ 1287831 h 3368633"/>
                    <a:gd name="connsiteX4" fmla="*/ 989764 w 2039153"/>
                    <a:gd name="connsiteY4" fmla="*/ 3368633 h 3368633"/>
                    <a:gd name="connsiteX0" fmla="*/ 256396 w 2039224"/>
                    <a:gd name="connsiteY0" fmla="*/ 3231503 h 3368633"/>
                    <a:gd name="connsiteX1" fmla="*/ 2039135 w 2039224"/>
                    <a:gd name="connsiteY1" fmla="*/ 1389189 h 3368633"/>
                    <a:gd name="connsiteX2" fmla="*/ 643947 w 2039224"/>
                    <a:gd name="connsiteY2" fmla="*/ 0 h 3368633"/>
                    <a:gd name="connsiteX3" fmla="*/ 12 w 2039224"/>
                    <a:gd name="connsiteY3" fmla="*/ 1287831 h 3368633"/>
                    <a:gd name="connsiteX4" fmla="*/ 989764 w 2039224"/>
                    <a:gd name="connsiteY4" fmla="*/ 3368633 h 3368633"/>
                    <a:gd name="connsiteX0" fmla="*/ 262358 w 2045186"/>
                    <a:gd name="connsiteY0" fmla="*/ 3231503 h 3368633"/>
                    <a:gd name="connsiteX1" fmla="*/ 2045097 w 2045186"/>
                    <a:gd name="connsiteY1" fmla="*/ 1389189 h 3368633"/>
                    <a:gd name="connsiteX2" fmla="*/ 649909 w 2045186"/>
                    <a:gd name="connsiteY2" fmla="*/ 0 h 3368633"/>
                    <a:gd name="connsiteX3" fmla="*/ 12 w 2045186"/>
                    <a:gd name="connsiteY3" fmla="*/ 1377263 h 3368633"/>
                    <a:gd name="connsiteX4" fmla="*/ 995726 w 2045186"/>
                    <a:gd name="connsiteY4" fmla="*/ 3368633 h 3368633"/>
                    <a:gd name="connsiteX0" fmla="*/ 269027 w 2054165"/>
                    <a:gd name="connsiteY0" fmla="*/ 3279201 h 3416331"/>
                    <a:gd name="connsiteX1" fmla="*/ 2051766 w 2054165"/>
                    <a:gd name="connsiteY1" fmla="*/ 1436887 h 3416331"/>
                    <a:gd name="connsiteX2" fmla="*/ 626767 w 2054165"/>
                    <a:gd name="connsiteY2" fmla="*/ 0 h 3416331"/>
                    <a:gd name="connsiteX3" fmla="*/ 6681 w 2054165"/>
                    <a:gd name="connsiteY3" fmla="*/ 1424961 h 3416331"/>
                    <a:gd name="connsiteX4" fmla="*/ 1002395 w 2054165"/>
                    <a:gd name="connsiteY4" fmla="*/ 3416331 h 3416331"/>
                    <a:gd name="connsiteX0" fmla="*/ 262374 w 2047512"/>
                    <a:gd name="connsiteY0" fmla="*/ 3279201 h 3416331"/>
                    <a:gd name="connsiteX1" fmla="*/ 2045113 w 2047512"/>
                    <a:gd name="connsiteY1" fmla="*/ 1436887 h 3416331"/>
                    <a:gd name="connsiteX2" fmla="*/ 620114 w 2047512"/>
                    <a:gd name="connsiteY2" fmla="*/ 0 h 3416331"/>
                    <a:gd name="connsiteX3" fmla="*/ 28 w 2047512"/>
                    <a:gd name="connsiteY3" fmla="*/ 1424961 h 3416331"/>
                    <a:gd name="connsiteX4" fmla="*/ 995742 w 2047512"/>
                    <a:gd name="connsiteY4" fmla="*/ 341633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96619 w 2079358"/>
                    <a:gd name="connsiteY0" fmla="*/ 3279201 h 3279203"/>
                    <a:gd name="connsiteX1" fmla="*/ 2079358 w 2079358"/>
                    <a:gd name="connsiteY1" fmla="*/ 1436887 h 3279203"/>
                    <a:gd name="connsiteX2" fmla="*/ 654359 w 2079358"/>
                    <a:gd name="connsiteY2" fmla="*/ 0 h 3279203"/>
                    <a:gd name="connsiteX3" fmla="*/ 34273 w 2079358"/>
                    <a:gd name="connsiteY3" fmla="*/ 1424961 h 3279203"/>
                    <a:gd name="connsiteX4" fmla="*/ 296619 w 2079358"/>
                    <a:gd name="connsiteY4" fmla="*/ 3279201 h 3279203"/>
                    <a:gd name="connsiteX0" fmla="*/ 752234 w 2046422"/>
                    <a:gd name="connsiteY0" fmla="*/ 3338823 h 3338825"/>
                    <a:gd name="connsiteX1" fmla="*/ 2046061 w 2046422"/>
                    <a:gd name="connsiteY1" fmla="*/ 1436887 h 3338825"/>
                    <a:gd name="connsiteX2" fmla="*/ 621062 w 2046422"/>
                    <a:gd name="connsiteY2" fmla="*/ 0 h 3338825"/>
                    <a:gd name="connsiteX3" fmla="*/ 976 w 2046422"/>
                    <a:gd name="connsiteY3" fmla="*/ 1424961 h 3338825"/>
                    <a:gd name="connsiteX4" fmla="*/ 752234 w 2046422"/>
                    <a:gd name="connsiteY4" fmla="*/ 3338823 h 3338825"/>
                    <a:gd name="connsiteX0" fmla="*/ 752234 w 2046422"/>
                    <a:gd name="connsiteY0" fmla="*/ 3338823 h 3338825"/>
                    <a:gd name="connsiteX1" fmla="*/ 2046061 w 2046422"/>
                    <a:gd name="connsiteY1" fmla="*/ 1436887 h 3338825"/>
                    <a:gd name="connsiteX2" fmla="*/ 621062 w 2046422"/>
                    <a:gd name="connsiteY2" fmla="*/ 0 h 3338825"/>
                    <a:gd name="connsiteX3" fmla="*/ 976 w 2046422"/>
                    <a:gd name="connsiteY3" fmla="*/ 1424961 h 3338825"/>
                    <a:gd name="connsiteX4" fmla="*/ 752234 w 2046422"/>
                    <a:gd name="connsiteY4" fmla="*/ 3338823 h 3338825"/>
                    <a:gd name="connsiteX0" fmla="*/ 752234 w 2046404"/>
                    <a:gd name="connsiteY0" fmla="*/ 3338823 h 3369060"/>
                    <a:gd name="connsiteX1" fmla="*/ 2046061 w 2046404"/>
                    <a:gd name="connsiteY1" fmla="*/ 1436887 h 3369060"/>
                    <a:gd name="connsiteX2" fmla="*/ 621062 w 2046404"/>
                    <a:gd name="connsiteY2" fmla="*/ 0 h 3369060"/>
                    <a:gd name="connsiteX3" fmla="*/ 976 w 2046404"/>
                    <a:gd name="connsiteY3" fmla="*/ 1424961 h 3369060"/>
                    <a:gd name="connsiteX4" fmla="*/ 752234 w 2046404"/>
                    <a:gd name="connsiteY4" fmla="*/ 3338823 h 3369060"/>
                    <a:gd name="connsiteX0" fmla="*/ 752234 w 2046443"/>
                    <a:gd name="connsiteY0" fmla="*/ 3338823 h 3408684"/>
                    <a:gd name="connsiteX1" fmla="*/ 2046061 w 2046443"/>
                    <a:gd name="connsiteY1" fmla="*/ 1436887 h 3408684"/>
                    <a:gd name="connsiteX2" fmla="*/ 621062 w 2046443"/>
                    <a:gd name="connsiteY2" fmla="*/ 0 h 3408684"/>
                    <a:gd name="connsiteX3" fmla="*/ 976 w 2046443"/>
                    <a:gd name="connsiteY3" fmla="*/ 1424961 h 3408684"/>
                    <a:gd name="connsiteX4" fmla="*/ 752234 w 2046443"/>
                    <a:gd name="connsiteY4" fmla="*/ 3338823 h 3408684"/>
                    <a:gd name="connsiteX0" fmla="*/ 752234 w 2046352"/>
                    <a:gd name="connsiteY0" fmla="*/ 3338823 h 3338823"/>
                    <a:gd name="connsiteX1" fmla="*/ 2046061 w 2046352"/>
                    <a:gd name="connsiteY1" fmla="*/ 1436887 h 3338823"/>
                    <a:gd name="connsiteX2" fmla="*/ 621062 w 2046352"/>
                    <a:gd name="connsiteY2" fmla="*/ 0 h 3338823"/>
                    <a:gd name="connsiteX3" fmla="*/ 976 w 2046352"/>
                    <a:gd name="connsiteY3" fmla="*/ 1424961 h 3338823"/>
                    <a:gd name="connsiteX4" fmla="*/ 752234 w 2046352"/>
                    <a:gd name="connsiteY4" fmla="*/ 3338823 h 3338823"/>
                    <a:gd name="connsiteX0" fmla="*/ 752234 w 2046352"/>
                    <a:gd name="connsiteY0" fmla="*/ 3338823 h 3338823"/>
                    <a:gd name="connsiteX1" fmla="*/ 2046061 w 2046352"/>
                    <a:gd name="connsiteY1" fmla="*/ 1436887 h 3338823"/>
                    <a:gd name="connsiteX2" fmla="*/ 621062 w 2046352"/>
                    <a:gd name="connsiteY2" fmla="*/ 0 h 3338823"/>
                    <a:gd name="connsiteX3" fmla="*/ 976 w 2046352"/>
                    <a:gd name="connsiteY3" fmla="*/ 1424961 h 3338823"/>
                    <a:gd name="connsiteX4" fmla="*/ 752234 w 2046352"/>
                    <a:gd name="connsiteY4" fmla="*/ 3338823 h 3338823"/>
                    <a:gd name="connsiteX0" fmla="*/ 751294 w 2045412"/>
                    <a:gd name="connsiteY0" fmla="*/ 3338823 h 3338823"/>
                    <a:gd name="connsiteX1" fmla="*/ 2045121 w 2045412"/>
                    <a:gd name="connsiteY1" fmla="*/ 1436887 h 3338823"/>
                    <a:gd name="connsiteX2" fmla="*/ 620122 w 2045412"/>
                    <a:gd name="connsiteY2" fmla="*/ 0 h 3338823"/>
                    <a:gd name="connsiteX3" fmla="*/ 36 w 2045412"/>
                    <a:gd name="connsiteY3" fmla="*/ 1424961 h 3338823"/>
                    <a:gd name="connsiteX4" fmla="*/ 751294 w 2045412"/>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637993 w 2045110"/>
                    <a:gd name="connsiteY0" fmla="*/ 3314975 h 3314975"/>
                    <a:gd name="connsiteX1" fmla="*/ 2045105 w 2045110"/>
                    <a:gd name="connsiteY1" fmla="*/ 1436887 h 3314975"/>
                    <a:gd name="connsiteX2" fmla="*/ 620106 w 2045110"/>
                    <a:gd name="connsiteY2" fmla="*/ 0 h 3314975"/>
                    <a:gd name="connsiteX3" fmla="*/ 20 w 2045110"/>
                    <a:gd name="connsiteY3" fmla="*/ 1424961 h 3314975"/>
                    <a:gd name="connsiteX4" fmla="*/ 637993 w 2045110"/>
                    <a:gd name="connsiteY4" fmla="*/ 3314975 h 3314975"/>
                    <a:gd name="connsiteX0" fmla="*/ 637993 w 2045110"/>
                    <a:gd name="connsiteY0" fmla="*/ 3314975 h 3314975"/>
                    <a:gd name="connsiteX1" fmla="*/ 2045105 w 2045110"/>
                    <a:gd name="connsiteY1" fmla="*/ 1436887 h 3314975"/>
                    <a:gd name="connsiteX2" fmla="*/ 620106 w 2045110"/>
                    <a:gd name="connsiteY2" fmla="*/ 0 h 3314975"/>
                    <a:gd name="connsiteX3" fmla="*/ 20 w 2045110"/>
                    <a:gd name="connsiteY3" fmla="*/ 1424961 h 3314975"/>
                    <a:gd name="connsiteX4" fmla="*/ 637993 w 2045110"/>
                    <a:gd name="connsiteY4" fmla="*/ 3314975 h 3314975"/>
                    <a:gd name="connsiteX0" fmla="*/ 637985 w 2045102"/>
                    <a:gd name="connsiteY0" fmla="*/ 3314975 h 3314975"/>
                    <a:gd name="connsiteX1" fmla="*/ 2045097 w 2045102"/>
                    <a:gd name="connsiteY1" fmla="*/ 1436887 h 3314975"/>
                    <a:gd name="connsiteX2" fmla="*/ 620098 w 2045102"/>
                    <a:gd name="connsiteY2" fmla="*/ 0 h 3314975"/>
                    <a:gd name="connsiteX3" fmla="*/ 12 w 2045102"/>
                    <a:gd name="connsiteY3" fmla="*/ 1424961 h 3314975"/>
                    <a:gd name="connsiteX4" fmla="*/ 637985 w 2045102"/>
                    <a:gd name="connsiteY4" fmla="*/ 3314975 h 3314975"/>
                    <a:gd name="connsiteX0" fmla="*/ 637985 w 2045102"/>
                    <a:gd name="connsiteY0" fmla="*/ 3314975 h 3314975"/>
                    <a:gd name="connsiteX1" fmla="*/ 2045097 w 2045102"/>
                    <a:gd name="connsiteY1" fmla="*/ 1436887 h 3314975"/>
                    <a:gd name="connsiteX2" fmla="*/ 620098 w 2045102"/>
                    <a:gd name="connsiteY2" fmla="*/ 0 h 3314975"/>
                    <a:gd name="connsiteX3" fmla="*/ 12 w 2045102"/>
                    <a:gd name="connsiteY3" fmla="*/ 1424961 h 3314975"/>
                    <a:gd name="connsiteX4" fmla="*/ 637985 w 2045102"/>
                    <a:gd name="connsiteY4" fmla="*/ 3314975 h 331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102" h="3314975">
                      <a:moveTo>
                        <a:pt x="637985" y="3314975"/>
                      </a:moveTo>
                      <a:cubicBezTo>
                        <a:pt x="740339" y="3215606"/>
                        <a:pt x="2048078" y="2168248"/>
                        <a:pt x="2045097" y="1436887"/>
                      </a:cubicBezTo>
                      <a:cubicBezTo>
                        <a:pt x="2042116" y="705526"/>
                        <a:pt x="1037462" y="0"/>
                        <a:pt x="620098" y="0"/>
                      </a:cubicBezTo>
                      <a:cubicBezTo>
                        <a:pt x="327943" y="0"/>
                        <a:pt x="2993" y="437226"/>
                        <a:pt x="12" y="1424961"/>
                      </a:cubicBezTo>
                      <a:cubicBezTo>
                        <a:pt x="-2969" y="2412696"/>
                        <a:pt x="565444" y="3205668"/>
                        <a:pt x="637985" y="3314975"/>
                      </a:cubicBezTo>
                      <a:close/>
                    </a:path>
                  </a:pathLst>
                </a:custGeom>
                <a:solidFill>
                  <a:srgbClr val="FF6600"/>
                </a:solidFill>
                <a:ln w="12700" cmpd="sng">
                  <a:solidFill>
                    <a:srgbClr val="404040"/>
                  </a:solidFill>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dirty="0">
                    <a:solidFill>
                      <a:srgbClr val="000000"/>
                    </a:solidFill>
                    <a:latin typeface="Arial" charset="0"/>
                    <a:ea typeface="ＭＳ Ｐゴシック" charset="0"/>
                    <a:cs typeface="ＭＳ Ｐゴシック" charset="0"/>
                  </a:endParaRPr>
                </a:p>
              </p:txBody>
            </p:sp>
          </p:grpSp>
          <p:sp>
            <p:nvSpPr>
              <p:cNvPr id="21" name="正方形/長方形 20"/>
              <p:cNvSpPr/>
              <p:nvPr/>
            </p:nvSpPr>
            <p:spPr bwMode="auto">
              <a:xfrm>
                <a:off x="1115616" y="2687318"/>
                <a:ext cx="201622" cy="2671497"/>
              </a:xfrm>
              <a:prstGeom prst="rect">
                <a:avLst/>
              </a:prstGeom>
              <a:pattFill prst="dkHorz">
                <a:fgClr>
                  <a:srgbClr val="FF0000"/>
                </a:fgClr>
                <a:bgClr>
                  <a:prstClr val="white"/>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2" name="正方形/長方形 21"/>
              <p:cNvSpPr/>
              <p:nvPr/>
            </p:nvSpPr>
            <p:spPr bwMode="auto">
              <a:xfrm>
                <a:off x="1670078" y="2636912"/>
                <a:ext cx="252028" cy="201622"/>
              </a:xfrm>
              <a:prstGeom prst="rect">
                <a:avLst/>
              </a:prstGeom>
              <a:pattFill prst="dkHorz">
                <a:fgClr>
                  <a:srgbClr val="FF0000"/>
                </a:fgClr>
                <a:bgClr>
                  <a:prstClr val="white"/>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正方形/長方形 22"/>
              <p:cNvSpPr/>
              <p:nvPr/>
            </p:nvSpPr>
            <p:spPr bwMode="auto">
              <a:xfrm>
                <a:off x="1670078" y="5207598"/>
                <a:ext cx="252028" cy="201622"/>
              </a:xfrm>
              <a:prstGeom prst="rect">
                <a:avLst/>
              </a:prstGeom>
              <a:pattFill prst="dkHorz">
                <a:fgClr>
                  <a:srgbClr val="FF0000"/>
                </a:fgClr>
                <a:bgClr>
                  <a:prstClr val="white"/>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4" name="正方形/長方形 23"/>
              <p:cNvSpPr/>
              <p:nvPr/>
            </p:nvSpPr>
            <p:spPr bwMode="auto">
              <a:xfrm>
                <a:off x="2426162" y="5106786"/>
                <a:ext cx="151217" cy="100811"/>
              </a:xfrm>
              <a:prstGeom prst="rect">
                <a:avLst/>
              </a:prstGeom>
              <a:pattFill prst="dkHorz">
                <a:fgClr>
                  <a:srgbClr val="FF0000"/>
                </a:fgClr>
                <a:bgClr>
                  <a:prstClr val="white"/>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5" name="正方形/長方形 24"/>
              <p:cNvSpPr/>
              <p:nvPr/>
            </p:nvSpPr>
            <p:spPr bwMode="auto">
              <a:xfrm>
                <a:off x="3031029" y="3695430"/>
                <a:ext cx="151217" cy="100811"/>
              </a:xfrm>
              <a:prstGeom prst="rect">
                <a:avLst/>
              </a:prstGeom>
              <a:pattFill prst="dkHorz">
                <a:fgClr>
                  <a:srgbClr val="FF0000"/>
                </a:fgClr>
                <a:bgClr>
                  <a:prstClr val="white"/>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6" name="正方形/長方形 25"/>
              <p:cNvSpPr/>
              <p:nvPr/>
            </p:nvSpPr>
            <p:spPr bwMode="auto">
              <a:xfrm>
                <a:off x="2577379" y="2989751"/>
                <a:ext cx="151217" cy="100811"/>
              </a:xfrm>
              <a:prstGeom prst="rect">
                <a:avLst/>
              </a:prstGeom>
              <a:pattFill prst="dkHorz">
                <a:fgClr>
                  <a:srgbClr val="FF0000"/>
                </a:fgClr>
                <a:bgClr>
                  <a:prstClr val="white"/>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7" name="正方形/長方形 26"/>
              <p:cNvSpPr/>
              <p:nvPr/>
            </p:nvSpPr>
            <p:spPr bwMode="auto">
              <a:xfrm>
                <a:off x="2829407" y="4602730"/>
                <a:ext cx="151217" cy="100811"/>
              </a:xfrm>
              <a:prstGeom prst="rect">
                <a:avLst/>
              </a:prstGeom>
              <a:pattFill prst="dkHorz">
                <a:fgClr>
                  <a:srgbClr val="FF0000"/>
                </a:fgClr>
                <a:bgClr>
                  <a:prstClr val="white"/>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8" name="正方形/長方形 27"/>
              <p:cNvSpPr/>
              <p:nvPr/>
            </p:nvSpPr>
            <p:spPr bwMode="auto">
              <a:xfrm flipV="1">
                <a:off x="2627785" y="3664257"/>
                <a:ext cx="88604" cy="75186"/>
              </a:xfrm>
              <a:prstGeom prst="rect">
                <a:avLst/>
              </a:prstGeom>
              <a:pattFill prst="dkHorz">
                <a:fgClr>
                  <a:srgbClr val="FF0000"/>
                </a:fgClr>
                <a:bgClr>
                  <a:prstClr val="white"/>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9" name="正方形/長方形 28"/>
              <p:cNvSpPr/>
              <p:nvPr/>
            </p:nvSpPr>
            <p:spPr bwMode="auto">
              <a:xfrm flipV="1">
                <a:off x="2627784" y="4149080"/>
                <a:ext cx="88604" cy="75186"/>
              </a:xfrm>
              <a:prstGeom prst="rect">
                <a:avLst/>
              </a:prstGeom>
              <a:pattFill prst="dkHorz">
                <a:fgClr>
                  <a:srgbClr val="FF0000"/>
                </a:fgClr>
                <a:bgClr>
                  <a:prstClr val="white"/>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cxnSp>
          <p:nvCxnSpPr>
            <p:cNvPr id="35" name="カギ線コネクタ 34"/>
            <p:cNvCxnSpPr>
              <a:stCxn id="12" idx="2"/>
              <a:endCxn id="28" idx="3"/>
            </p:cNvCxnSpPr>
            <p:nvPr/>
          </p:nvCxnSpPr>
          <p:spPr bwMode="auto">
            <a:xfrm rot="10800000">
              <a:off x="2284157" y="4686048"/>
              <a:ext cx="731231" cy="340605"/>
            </a:xfrm>
            <a:prstGeom prst="bentConnector3">
              <a:avLst>
                <a:gd name="adj1" fmla="val 63853"/>
              </a:avLst>
            </a:prstGeom>
            <a:solidFill>
              <a:schemeClr val="accent1"/>
            </a:solidFill>
            <a:ln w="127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カギ線コネクタ 35"/>
            <p:cNvCxnSpPr>
              <a:stCxn id="12" idx="2"/>
              <a:endCxn id="29" idx="3"/>
            </p:cNvCxnSpPr>
            <p:nvPr/>
          </p:nvCxnSpPr>
          <p:spPr bwMode="auto">
            <a:xfrm rot="10800000" flipV="1">
              <a:off x="2284159" y="5026644"/>
              <a:ext cx="731232" cy="117818"/>
            </a:xfrm>
            <a:prstGeom prst="bentConnector3">
              <a:avLst>
                <a:gd name="adj1" fmla="val 33550"/>
              </a:avLst>
            </a:prstGeom>
            <a:solidFill>
              <a:schemeClr val="accent1"/>
            </a:solidFill>
            <a:ln w="1270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円/楕円 36"/>
            <p:cNvSpPr/>
            <p:nvPr/>
          </p:nvSpPr>
          <p:spPr bwMode="auto">
            <a:xfrm>
              <a:off x="2086048" y="4405247"/>
              <a:ext cx="53844" cy="4728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8" name="直方体 37"/>
            <p:cNvSpPr/>
            <p:nvPr/>
          </p:nvSpPr>
          <p:spPr bwMode="auto">
            <a:xfrm>
              <a:off x="3800876" y="4140199"/>
              <a:ext cx="1288359" cy="648072"/>
            </a:xfrm>
            <a:prstGeom prst="cube">
              <a:avLst>
                <a:gd name="adj" fmla="val 11486"/>
              </a:avLst>
            </a:prstGeom>
            <a:solidFill>
              <a:srgbClr val="3366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200" dirty="0" smtClean="0">
                  <a:solidFill>
                    <a:srgbClr val="FFFFFF"/>
                  </a:solidFill>
                </a:rPr>
                <a:t>Equilibrium Controller</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200" dirty="0" smtClean="0">
                  <a:solidFill>
                    <a:srgbClr val="FFFFFF"/>
                  </a:solidFill>
                </a:rPr>
                <a:t>(ISOFLUX)</a:t>
              </a:r>
              <a:endParaRPr kumimoji="0" lang="ja-JP" altLang="en-US" sz="1200" b="0" i="0" u="none" strike="noStrike" cap="none" normalizeH="0" baseline="0" dirty="0">
                <a:ln>
                  <a:noFill/>
                </a:ln>
                <a:solidFill>
                  <a:srgbClr val="FFFFFF"/>
                </a:solidFill>
                <a:effectLst/>
              </a:endParaRPr>
            </a:p>
          </p:txBody>
        </p:sp>
        <p:cxnSp>
          <p:nvCxnSpPr>
            <p:cNvPr id="39" name="曲線コネクタ 38"/>
            <p:cNvCxnSpPr>
              <a:endCxn id="44" idx="1"/>
            </p:cNvCxnSpPr>
            <p:nvPr/>
          </p:nvCxnSpPr>
          <p:spPr bwMode="auto">
            <a:xfrm flipV="1">
              <a:off x="2144688" y="3708151"/>
              <a:ext cx="1368622" cy="720080"/>
            </a:xfrm>
            <a:prstGeom prst="curvedConnector3">
              <a:avLst>
                <a:gd name="adj1" fmla="val 50000"/>
              </a:avLst>
            </a:prstGeom>
            <a:solidFill>
              <a:schemeClr val="accent1"/>
            </a:solidFill>
            <a:ln w="12700" cap="flat" cmpd="sng" algn="ctr">
              <a:solidFill>
                <a:srgbClr val="0000FF"/>
              </a:solidFill>
              <a:prstDash val="sysDash"/>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テキスト ボックス 39"/>
            <p:cNvSpPr txBox="1"/>
            <p:nvPr/>
          </p:nvSpPr>
          <p:spPr>
            <a:xfrm>
              <a:off x="2009588" y="4099389"/>
              <a:ext cx="704511" cy="276999"/>
            </a:xfrm>
            <a:prstGeom prst="rect">
              <a:avLst/>
            </a:prstGeom>
            <a:noFill/>
          </p:spPr>
          <p:txBody>
            <a:bodyPr wrap="square" rtlCol="0">
              <a:spAutoFit/>
            </a:bodyPr>
            <a:lstStyle/>
            <a:p>
              <a:r>
                <a:rPr lang="en-US" altLang="ja-JP" sz="1200" dirty="0">
                  <a:solidFill>
                    <a:srgbClr val="0000FF"/>
                  </a:solidFill>
                </a:rPr>
                <a:t>S</a:t>
              </a:r>
              <a:r>
                <a:rPr lang="en-US" altLang="ja-JP" sz="1200" dirty="0" smtClean="0">
                  <a:solidFill>
                    <a:srgbClr val="0000FF"/>
                  </a:solidFill>
                </a:rPr>
                <a:t>ensor</a:t>
              </a:r>
              <a:endParaRPr kumimoji="1" lang="ja-JP" altLang="en-US" sz="1200" dirty="0">
                <a:solidFill>
                  <a:srgbClr val="0000FF"/>
                </a:solidFill>
              </a:endParaRPr>
            </a:p>
          </p:txBody>
        </p:sp>
        <p:cxnSp>
          <p:nvCxnSpPr>
            <p:cNvPr id="41" name="曲線コネクタ 40"/>
            <p:cNvCxnSpPr>
              <a:stCxn id="12" idx="0"/>
              <a:endCxn id="38" idx="2"/>
            </p:cNvCxnSpPr>
            <p:nvPr/>
          </p:nvCxnSpPr>
          <p:spPr bwMode="auto">
            <a:xfrm rot="5400000" flipH="1" flipV="1">
              <a:off x="3374060" y="4492773"/>
              <a:ext cx="418122" cy="435501"/>
            </a:xfrm>
            <a:prstGeom prst="curvedConnector2">
              <a:avLst/>
            </a:prstGeom>
            <a:solidFill>
              <a:schemeClr val="accent1"/>
            </a:solidFill>
            <a:ln w="38100"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縦巻き 41"/>
            <p:cNvSpPr/>
            <p:nvPr/>
          </p:nvSpPr>
          <p:spPr bwMode="auto">
            <a:xfrm flipH="1">
              <a:off x="3872880" y="5076303"/>
              <a:ext cx="1944216" cy="1368152"/>
            </a:xfrm>
            <a:prstGeom prst="verticalScroll">
              <a:avLst>
                <a:gd name="adj" fmla="val 10209"/>
              </a:avLst>
            </a:prstGeom>
            <a:solidFill>
              <a:srgbClr val="FF66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bg1"/>
                  </a:solidFill>
                  <a:effectLst/>
                </a:rPr>
                <a:t>Request</a:t>
              </a:r>
            </a:p>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1800" dirty="0" smtClean="0">
                  <a:solidFill>
                    <a:schemeClr val="bg1"/>
                  </a:solidFill>
                </a:rPr>
                <a:t>temporal evolution of</a:t>
              </a:r>
            </a:p>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1800" dirty="0" smtClean="0">
                  <a:solidFill>
                    <a:schemeClr val="bg1"/>
                  </a:solidFill>
                </a:rPr>
                <a:t>I</a:t>
              </a:r>
              <a:r>
                <a:rPr kumimoji="0" lang="en-US" altLang="ja-JP" sz="1800" baseline="-25000" dirty="0" smtClean="0">
                  <a:solidFill>
                    <a:schemeClr val="bg1"/>
                  </a:solidFill>
                </a:rPr>
                <a:t>p</a:t>
              </a:r>
              <a:r>
                <a:rPr kumimoji="0" lang="en-US" altLang="ja-JP" sz="1800" dirty="0" smtClean="0">
                  <a:solidFill>
                    <a:schemeClr val="bg1"/>
                  </a:solidFill>
                </a:rPr>
                <a:t>, </a:t>
              </a:r>
              <a:r>
                <a:rPr kumimoji="0" lang="en-US" altLang="ja-JP" sz="1800" dirty="0" err="1" smtClean="0">
                  <a:solidFill>
                    <a:schemeClr val="bg1"/>
                  </a:solidFill>
                </a:rPr>
                <a:t>R</a:t>
              </a:r>
              <a:r>
                <a:rPr kumimoji="0" lang="en-US" altLang="ja-JP" sz="1800" baseline="-25000" dirty="0" err="1" smtClean="0">
                  <a:solidFill>
                    <a:schemeClr val="bg1"/>
                  </a:solidFill>
                </a:rPr>
                <a:t>p</a:t>
              </a:r>
              <a:r>
                <a:rPr kumimoji="0" lang="en-US" altLang="ja-JP" sz="1800" dirty="0" smtClean="0">
                  <a:solidFill>
                    <a:schemeClr val="bg1"/>
                  </a:solidFill>
                </a:rPr>
                <a:t>, </a:t>
              </a:r>
              <a:r>
                <a:rPr kumimoji="0" lang="en-US" altLang="ja-JP" sz="1800" dirty="0" err="1" smtClean="0">
                  <a:solidFill>
                    <a:schemeClr val="bg1"/>
                  </a:solidFill>
                </a:rPr>
                <a:t>Z</a:t>
              </a:r>
              <a:r>
                <a:rPr kumimoji="0" lang="en-US" altLang="ja-JP" sz="1800" baseline="-25000" dirty="0" err="1" smtClean="0">
                  <a:solidFill>
                    <a:schemeClr val="bg1"/>
                  </a:solidFill>
                </a:rPr>
                <a:t>p</a:t>
              </a:r>
              <a:r>
                <a:rPr kumimoji="0" lang="en-US" altLang="ja-JP" sz="1800" dirty="0" smtClean="0">
                  <a:solidFill>
                    <a:schemeClr val="bg1"/>
                  </a:solidFill>
                </a:rPr>
                <a:t>, </a:t>
              </a:r>
              <a:r>
                <a:rPr kumimoji="0" lang="en-US" altLang="ja-JP" sz="1800" dirty="0" err="1" smtClean="0">
                  <a:solidFill>
                    <a:schemeClr val="bg1"/>
                  </a:solidFill>
                  <a:latin typeface="Symbol" charset="2"/>
                  <a:cs typeface="Symbol" charset="2"/>
                </a:rPr>
                <a:t>δ</a:t>
              </a:r>
              <a:r>
                <a:rPr kumimoji="0" lang="en-US" altLang="ja-JP" sz="1800" dirty="0" smtClean="0">
                  <a:solidFill>
                    <a:schemeClr val="bg1"/>
                  </a:solidFill>
                </a:rPr>
                <a:t>, </a:t>
              </a:r>
              <a:r>
                <a:rPr kumimoji="0" lang="en-US" altLang="ja-JP" sz="1800" dirty="0" err="1" smtClean="0">
                  <a:solidFill>
                    <a:schemeClr val="bg1"/>
                  </a:solidFill>
                  <a:latin typeface="Symbol" charset="2"/>
                  <a:cs typeface="Symbol" charset="2"/>
                </a:rPr>
                <a:t>κ</a:t>
              </a:r>
              <a:r>
                <a:rPr kumimoji="0" lang="en-US" altLang="ja-JP" sz="1800" dirty="0" smtClean="0">
                  <a:solidFill>
                    <a:schemeClr val="bg1"/>
                  </a:solidFill>
                </a:rPr>
                <a:t> …</a:t>
              </a:r>
              <a:endParaRPr kumimoji="0" lang="ja-JP" altLang="en-US" sz="1800" b="0" i="0" u="none" strike="noStrike" cap="none" normalizeH="0" baseline="0" dirty="0">
                <a:ln>
                  <a:noFill/>
                </a:ln>
                <a:solidFill>
                  <a:schemeClr val="bg1"/>
                </a:solidFill>
                <a:effectLst/>
              </a:endParaRPr>
            </a:p>
          </p:txBody>
        </p:sp>
        <p:sp>
          <p:nvSpPr>
            <p:cNvPr id="43" name="テキスト ボックス 42"/>
            <p:cNvSpPr txBox="1"/>
            <p:nvPr/>
          </p:nvSpPr>
          <p:spPr>
            <a:xfrm>
              <a:off x="1057404" y="4634963"/>
              <a:ext cx="1159292" cy="369332"/>
            </a:xfrm>
            <a:prstGeom prst="rect">
              <a:avLst/>
            </a:prstGeom>
            <a:noFill/>
          </p:spPr>
          <p:txBody>
            <a:bodyPr wrap="none" rtlCol="0">
              <a:spAutoFit/>
            </a:bodyPr>
            <a:lstStyle/>
            <a:p>
              <a:pPr algn="ctr"/>
              <a:r>
                <a:rPr kumimoji="1" lang="en-US" altLang="ja-JP" sz="1800" dirty="0" smtClean="0">
                  <a:solidFill>
                    <a:srgbClr val="FFFFFF"/>
                  </a:solidFill>
                </a:rPr>
                <a:t>PLASMA</a:t>
              </a:r>
            </a:p>
          </p:txBody>
        </p:sp>
        <p:sp>
          <p:nvSpPr>
            <p:cNvPr id="44" name="台形 43"/>
            <p:cNvSpPr/>
            <p:nvPr/>
          </p:nvSpPr>
          <p:spPr bwMode="auto">
            <a:xfrm>
              <a:off x="3440834" y="3492127"/>
              <a:ext cx="1944216" cy="432048"/>
            </a:xfrm>
            <a:prstGeom prst="trapezoid">
              <a:avLst>
                <a:gd name="adj" fmla="val 33551"/>
              </a:avLst>
            </a:prstGeom>
            <a:solidFill>
              <a:schemeClr val="accent1"/>
            </a:solidFill>
            <a:ln w="9525" cap="flat" cmpd="sng" algn="ctr">
              <a:solidFill>
                <a:schemeClr val="tx1"/>
              </a:solidFill>
              <a:prstDash val="solid"/>
              <a:round/>
              <a:headEnd type="none" w="med" len="med"/>
              <a:tailEnd type="none" w="med" len="med"/>
            </a:ln>
            <a:effectLst>
              <a:outerShdw blurRad="63500" dist="38099" dir="2700000" algn="ctr" rotWithShape="0">
                <a:schemeClr val="bg2">
                  <a:alpha val="74998"/>
                </a:scheme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200" dirty="0" smtClean="0">
                  <a:solidFill>
                    <a:srgbClr val="000000"/>
                  </a:solidFill>
                </a:rPr>
                <a:t>Equilibrium reconstruction </a:t>
              </a:r>
              <a:r>
                <a:rPr kumimoji="0" lang="en-US" altLang="ja-JP" sz="1200" b="0" i="0" u="none" strike="noStrike" cap="none" normalizeH="0" baseline="0" dirty="0" smtClean="0">
                  <a:ln>
                    <a:noFill/>
                  </a:ln>
                  <a:solidFill>
                    <a:srgbClr val="000000"/>
                  </a:solidFill>
                  <a:effectLst/>
                </a:rPr>
                <a:t>(CCS)</a:t>
              </a:r>
              <a:endParaRPr kumimoji="0" lang="ja-JP" altLang="en-US" sz="1200" b="0" i="0" u="none" strike="noStrike" cap="none" normalizeH="0" baseline="0" dirty="0">
                <a:ln>
                  <a:noFill/>
                </a:ln>
                <a:solidFill>
                  <a:srgbClr val="000000"/>
                </a:solidFill>
                <a:effectLst/>
              </a:endParaRPr>
            </a:p>
          </p:txBody>
        </p:sp>
        <p:cxnSp>
          <p:nvCxnSpPr>
            <p:cNvPr id="45" name="直線矢印コネクタ 44"/>
            <p:cNvCxnSpPr>
              <a:stCxn id="44" idx="2"/>
              <a:endCxn id="38" idx="1"/>
            </p:cNvCxnSpPr>
            <p:nvPr/>
          </p:nvCxnSpPr>
          <p:spPr bwMode="auto">
            <a:xfrm flipH="1">
              <a:off x="4407833" y="3924175"/>
              <a:ext cx="5107" cy="29046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6" name="テキスト ボックス 45"/>
            <p:cNvSpPr txBox="1"/>
            <p:nvPr/>
          </p:nvSpPr>
          <p:spPr>
            <a:xfrm>
              <a:off x="1208584" y="4932287"/>
              <a:ext cx="614338" cy="338554"/>
            </a:xfrm>
            <a:prstGeom prst="rect">
              <a:avLst/>
            </a:prstGeom>
            <a:noFill/>
          </p:spPr>
          <p:txBody>
            <a:bodyPr wrap="square" rtlCol="0">
              <a:spAutoFit/>
            </a:bodyPr>
            <a:lstStyle/>
            <a:p>
              <a:r>
                <a:rPr lang="en-US" altLang="ja-JP" sz="1600" b="1" dirty="0" smtClean="0">
                  <a:solidFill>
                    <a:schemeClr val="bg1"/>
                  </a:solidFill>
                  <a:latin typeface="Symbol" charset="2"/>
                  <a:cs typeface="Symbol" charset="2"/>
                </a:rPr>
                <a:t>β</a:t>
              </a:r>
              <a:r>
                <a:rPr lang="en-US" altLang="ja-JP" sz="1600" b="1" baseline="-25000" dirty="0" smtClean="0">
                  <a:solidFill>
                    <a:schemeClr val="bg1"/>
                  </a:solidFill>
                </a:rPr>
                <a:t>p</a:t>
              </a:r>
              <a:r>
                <a:rPr lang="en-US" altLang="ja-JP" sz="1600" b="1" dirty="0" smtClean="0">
                  <a:solidFill>
                    <a:schemeClr val="bg1"/>
                  </a:solidFill>
                </a:rPr>
                <a:t>, l</a:t>
              </a:r>
              <a:r>
                <a:rPr lang="en-US" altLang="ja-JP" sz="1600" b="1" baseline="-25000" dirty="0" smtClean="0">
                  <a:solidFill>
                    <a:schemeClr val="bg1"/>
                  </a:solidFill>
                </a:rPr>
                <a:t>i</a:t>
              </a:r>
              <a:endParaRPr kumimoji="1" lang="ja-JP" altLang="en-US" sz="1600" b="1" dirty="0">
                <a:solidFill>
                  <a:schemeClr val="bg1"/>
                </a:solidFill>
              </a:endParaRPr>
            </a:p>
          </p:txBody>
        </p:sp>
        <p:sp>
          <p:nvSpPr>
            <p:cNvPr id="47" name="テキスト ボックス 46"/>
            <p:cNvSpPr txBox="1"/>
            <p:nvPr/>
          </p:nvSpPr>
          <p:spPr>
            <a:xfrm>
              <a:off x="5601076" y="3501012"/>
              <a:ext cx="4139625" cy="646331"/>
            </a:xfrm>
            <a:prstGeom prst="rect">
              <a:avLst/>
            </a:prstGeom>
            <a:noFill/>
          </p:spPr>
          <p:txBody>
            <a:bodyPr wrap="none" rtlCol="0">
              <a:spAutoFit/>
            </a:bodyPr>
            <a:lstStyle/>
            <a:p>
              <a:r>
                <a:rPr lang="en-US" altLang="ja-JP" i="1" dirty="0" smtClean="0">
                  <a:solidFill>
                    <a:srgbClr val="FF0000"/>
                  </a:solidFill>
                </a:rPr>
                <a:t>MECS: </a:t>
              </a:r>
            </a:p>
            <a:p>
              <a:r>
                <a:rPr lang="en-US" altLang="ja-JP" i="1" dirty="0" smtClean="0">
                  <a:solidFill>
                    <a:srgbClr val="FF0000"/>
                  </a:solidFill>
                </a:rPr>
                <a:t>MHD Equilibrium </a:t>
              </a:r>
              <a:r>
                <a:rPr lang="en-US" altLang="ja-JP" i="1" dirty="0">
                  <a:solidFill>
                    <a:srgbClr val="FF0000"/>
                  </a:solidFill>
                </a:rPr>
                <a:t>C</a:t>
              </a:r>
              <a:r>
                <a:rPr lang="en-US" altLang="ja-JP" i="1" dirty="0" smtClean="0">
                  <a:solidFill>
                    <a:srgbClr val="FF0000"/>
                  </a:solidFill>
                </a:rPr>
                <a:t>ontrol </a:t>
              </a:r>
              <a:r>
                <a:rPr lang="en-US" altLang="ja-JP" i="1" dirty="0">
                  <a:solidFill>
                    <a:srgbClr val="FF0000"/>
                  </a:solidFill>
                </a:rPr>
                <a:t>S</a:t>
              </a:r>
              <a:r>
                <a:rPr lang="en-US" altLang="ja-JP" i="1" dirty="0" smtClean="0">
                  <a:solidFill>
                    <a:srgbClr val="FF0000"/>
                  </a:solidFill>
                </a:rPr>
                <a:t>imulator </a:t>
              </a:r>
              <a:r>
                <a:rPr kumimoji="1" lang="en-US" altLang="ja-JP" i="1" dirty="0" smtClean="0">
                  <a:solidFill>
                    <a:srgbClr val="FF0000"/>
                  </a:solidFill>
                  <a:latin typeface="+mn-lt"/>
                </a:rPr>
                <a:t> </a:t>
              </a:r>
            </a:p>
          </p:txBody>
        </p:sp>
        <p:pic>
          <p:nvPicPr>
            <p:cNvPr id="4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4011" y="4113254"/>
              <a:ext cx="298352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116" y="5076303"/>
              <a:ext cx="3349869"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テキスト ボックス 49"/>
            <p:cNvSpPr txBox="1"/>
            <p:nvPr/>
          </p:nvSpPr>
          <p:spPr>
            <a:xfrm>
              <a:off x="2504728" y="5436344"/>
              <a:ext cx="792088" cy="276999"/>
            </a:xfrm>
            <a:prstGeom prst="rect">
              <a:avLst/>
            </a:prstGeom>
            <a:noFill/>
          </p:spPr>
          <p:txBody>
            <a:bodyPr wrap="square" rtlCol="0">
              <a:spAutoFit/>
            </a:bodyPr>
            <a:lstStyle/>
            <a:p>
              <a:r>
                <a:rPr lang="ja-JP" altLang="ja-JP" sz="1200" dirty="0" smtClean="0"/>
                <a:t>E</a:t>
              </a:r>
              <a:r>
                <a:rPr lang="en-US" altLang="ja-JP" sz="1200" dirty="0" smtClean="0"/>
                <a:t>F6 coil</a:t>
              </a:r>
              <a:endParaRPr kumimoji="1" lang="ja-JP" altLang="en-US" sz="1200" dirty="0"/>
            </a:p>
          </p:txBody>
        </p:sp>
      </p:grpSp>
      <p:cxnSp>
        <p:nvCxnSpPr>
          <p:cNvPr id="51" name="直線コネクタ 50"/>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52" name="図 51"/>
          <p:cNvPicPr>
            <a:picLocks noChangeAspect="1"/>
          </p:cNvPicPr>
          <p:nvPr/>
        </p:nvPicPr>
        <p:blipFill>
          <a:blip r:embed="rId5" cstate="email"/>
          <a:stretch>
            <a:fillRect/>
          </a:stretch>
        </p:blipFill>
        <p:spPr>
          <a:xfrm>
            <a:off x="59532" y="59269"/>
            <a:ext cx="909381" cy="632370"/>
          </a:xfrm>
          <a:prstGeom prst="rect">
            <a:avLst/>
          </a:prstGeom>
        </p:spPr>
      </p:pic>
      <p:pic>
        <p:nvPicPr>
          <p:cNvPr id="53" name="Picture 9" descr="logo6"/>
          <p:cNvPicPr>
            <a:picLocks noChangeAspect="1" noChangeArrowheads="1"/>
          </p:cNvPicPr>
          <p:nvPr/>
        </p:nvPicPr>
        <p:blipFill>
          <a:blip r:embed="rId6" cstate="print"/>
          <a:srcRect/>
          <a:stretch>
            <a:fillRect/>
          </a:stretch>
        </p:blipFill>
        <p:spPr bwMode="auto">
          <a:xfrm>
            <a:off x="8307374" y="188640"/>
            <a:ext cx="1394213" cy="366688"/>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fld id="{6A1C1D35-5642-A44A-B3BA-E6568B37F1BE}" type="slidenum">
              <a:rPr lang="ja-JP" altLang="en-US" smtClean="0"/>
              <a:pPr/>
              <a:t>17</a:t>
            </a:fld>
            <a:endParaRPr lang="ja-JP" altLang="en-US"/>
          </a:p>
        </p:txBody>
      </p:sp>
    </p:spTree>
    <p:extLst>
      <p:ext uri="{BB962C8B-B14F-4D97-AF65-F5344CB8AC3E}">
        <p14:creationId xmlns:p14="http://schemas.microsoft.com/office/powerpoint/2010/main" val="270695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5687523"/>
            <a:ext cx="8915400" cy="867777"/>
          </a:xfrm>
        </p:spPr>
        <p:txBody>
          <a:bodyPr>
            <a:normAutofit fontScale="92500"/>
          </a:bodyPr>
          <a:lstStyle/>
          <a:p>
            <a:pPr marL="34925" lvl="3" indent="0">
              <a:buNone/>
            </a:pPr>
            <a:r>
              <a:rPr lang="en-US" altLang="ja-JP" sz="1800" dirty="0" smtClean="0">
                <a:cs typeface="Arial"/>
              </a:rPr>
              <a:t>The remote experimentation </a:t>
            </a:r>
            <a:r>
              <a:rPr lang="en-US" altLang="ja-JP" sz="1800" dirty="0" err="1" smtClean="0">
                <a:cs typeface="Arial"/>
              </a:rPr>
              <a:t>centre</a:t>
            </a:r>
            <a:r>
              <a:rPr lang="en-US" altLang="ja-JP" sz="1800" dirty="0" smtClean="0">
                <a:cs typeface="Arial"/>
              </a:rPr>
              <a:t> will be made in </a:t>
            </a:r>
            <a:r>
              <a:rPr lang="en-US" altLang="ja-JP" sz="1800" dirty="0" err="1" smtClean="0">
                <a:cs typeface="Arial"/>
              </a:rPr>
              <a:t>Rokkasho</a:t>
            </a:r>
            <a:r>
              <a:rPr lang="en-US" altLang="ja-JP" sz="1800" dirty="0" smtClean="0">
                <a:cs typeface="Arial"/>
              </a:rPr>
              <a:t> that is the north area in Japan.</a:t>
            </a:r>
          </a:p>
          <a:p>
            <a:pPr marL="34925" lvl="3" indent="0">
              <a:buNone/>
            </a:pPr>
            <a:r>
              <a:rPr lang="en-US" altLang="ja-JP" sz="1800" dirty="0">
                <a:cs typeface="Arial"/>
              </a:rPr>
              <a:t>Equipment and environment for </a:t>
            </a:r>
            <a:r>
              <a:rPr lang="en-US" altLang="ja-JP" sz="1800" dirty="0" smtClean="0">
                <a:cs typeface="Arial"/>
              </a:rPr>
              <a:t>the remote </a:t>
            </a:r>
            <a:r>
              <a:rPr lang="en-US" altLang="ja-JP" sz="1800" dirty="0">
                <a:cs typeface="Arial"/>
              </a:rPr>
              <a:t>experimentation system </a:t>
            </a:r>
            <a:r>
              <a:rPr lang="en-US" altLang="ja-JP" sz="1800" dirty="0" smtClean="0">
                <a:cs typeface="Arial"/>
              </a:rPr>
              <a:t>will be prepared from 2015.</a:t>
            </a:r>
          </a:p>
        </p:txBody>
      </p:sp>
      <p:sp>
        <p:nvSpPr>
          <p:cNvPr id="8" name="テキスト ボックス 7"/>
          <p:cNvSpPr txBox="1"/>
          <p:nvPr/>
        </p:nvSpPr>
        <p:spPr>
          <a:xfrm>
            <a:off x="5477066" y="4435128"/>
            <a:ext cx="4214558" cy="1169551"/>
          </a:xfrm>
          <a:prstGeom prst="rect">
            <a:avLst/>
          </a:prstGeom>
          <a:noFill/>
        </p:spPr>
        <p:txBody>
          <a:bodyPr wrap="square" rtlCol="0">
            <a:spAutoFit/>
          </a:bodyPr>
          <a:lstStyle/>
          <a:p>
            <a:r>
              <a:rPr lang="en-US" altLang="ja-JP" sz="1400" dirty="0" smtClean="0"/>
              <a:t>Research </a:t>
            </a:r>
            <a:r>
              <a:rPr lang="en-US" altLang="ja-JP" sz="1400" dirty="0"/>
              <a:t>buildings, including the remote experimentation center, have been made in March 2010 and </a:t>
            </a:r>
            <a:r>
              <a:rPr lang="en-US" altLang="ja-JP" sz="1400" dirty="0" smtClean="0"/>
              <a:t>utilities </a:t>
            </a:r>
            <a:r>
              <a:rPr lang="en-US" altLang="ja-JP" sz="1400" dirty="0"/>
              <a:t>have been constructed during 2011 – 2012</a:t>
            </a:r>
            <a:r>
              <a:rPr lang="en-US" altLang="ja-JP" sz="1400" dirty="0" smtClean="0"/>
              <a:t>. Supercomputer </a:t>
            </a:r>
            <a:r>
              <a:rPr lang="en-US" altLang="ja-JP" sz="1400" dirty="0"/>
              <a:t>of 1.2 </a:t>
            </a:r>
            <a:r>
              <a:rPr lang="en-US" altLang="ja-JP" sz="1400" dirty="0" err="1"/>
              <a:t>Peta</a:t>
            </a:r>
            <a:r>
              <a:rPr lang="en-US" altLang="ja-JP" sz="1400" dirty="0"/>
              <a:t> flops class is in full operation since April 2012.</a:t>
            </a:r>
          </a:p>
        </p:txBody>
      </p:sp>
      <p:cxnSp>
        <p:nvCxnSpPr>
          <p:cNvPr id="9" name="直線コネクタ 8"/>
          <p:cNvCxnSpPr/>
          <p:nvPr/>
        </p:nvCxnSpPr>
        <p:spPr>
          <a:xfrm>
            <a:off x="614543" y="896458"/>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10" name="図 9"/>
          <p:cNvPicPr>
            <a:picLocks noChangeAspect="1"/>
          </p:cNvPicPr>
          <p:nvPr/>
        </p:nvPicPr>
        <p:blipFill>
          <a:blip r:embed="rId3" cstate="email"/>
          <a:stretch>
            <a:fillRect/>
          </a:stretch>
        </p:blipFill>
        <p:spPr>
          <a:xfrm>
            <a:off x="59532" y="59269"/>
            <a:ext cx="909381" cy="632370"/>
          </a:xfrm>
          <a:prstGeom prst="rect">
            <a:avLst/>
          </a:prstGeom>
        </p:spPr>
      </p:pic>
      <p:sp>
        <p:nvSpPr>
          <p:cNvPr id="2" name="タイトル 1"/>
          <p:cNvSpPr>
            <a:spLocks noGrp="1"/>
          </p:cNvSpPr>
          <p:nvPr>
            <p:ph type="title"/>
          </p:nvPr>
        </p:nvSpPr>
        <p:spPr>
          <a:xfrm>
            <a:off x="660971" y="239925"/>
            <a:ext cx="8397974" cy="559323"/>
          </a:xfrm>
        </p:spPr>
        <p:txBody>
          <a:bodyPr>
            <a:noAutofit/>
          </a:bodyPr>
          <a:lstStyle/>
          <a:p>
            <a:pPr lvl="1" algn="ctr" defTabSz="457200" rtl="0">
              <a:spcBef>
                <a:spcPct val="0"/>
              </a:spcBef>
            </a:pPr>
            <a:r>
              <a:rPr lang="en-US" altLang="ja-JP" sz="2400" b="1" dirty="0" smtClean="0">
                <a:latin typeface="+mj-lt"/>
              </a:rPr>
              <a:t>Equipment and environment for remote experimentation system at </a:t>
            </a:r>
            <a:r>
              <a:rPr lang="en-US" altLang="ja-JP" sz="2400" b="1" dirty="0" err="1" smtClean="0">
                <a:latin typeface="+mj-lt"/>
              </a:rPr>
              <a:t>Rokkasho</a:t>
            </a:r>
            <a:r>
              <a:rPr lang="en-US" altLang="ja-JP" sz="2400" b="1" dirty="0" smtClean="0">
                <a:latin typeface="+mj-lt"/>
              </a:rPr>
              <a:t> site</a:t>
            </a:r>
            <a:r>
              <a:rPr lang="en-US" altLang="ja-JP" sz="2400" b="1" dirty="0">
                <a:latin typeface="+mj-lt"/>
              </a:rPr>
              <a:t> </a:t>
            </a:r>
            <a:r>
              <a:rPr lang="en-US" altLang="ja-JP" sz="2400" b="1" dirty="0" smtClean="0">
                <a:latin typeface="+mj-lt"/>
              </a:rPr>
              <a:t>(Task 1)</a:t>
            </a:r>
            <a:endParaRPr lang="ja-JP" altLang="en-US" sz="2400" b="1" dirty="0">
              <a:latin typeface="+mj-lt"/>
            </a:endParaRPr>
          </a:p>
        </p:txBody>
      </p:sp>
      <p:sp>
        <p:nvSpPr>
          <p:cNvPr id="11" name="テキスト ボックス 10"/>
          <p:cNvSpPr txBox="1"/>
          <p:nvPr/>
        </p:nvSpPr>
        <p:spPr>
          <a:xfrm>
            <a:off x="9209514" y="6357958"/>
            <a:ext cx="464347" cy="369332"/>
          </a:xfrm>
          <a:prstGeom prst="rect">
            <a:avLst/>
          </a:prstGeom>
          <a:noFill/>
        </p:spPr>
        <p:txBody>
          <a:bodyPr wrap="square" rtlCol="0">
            <a:spAutoFit/>
          </a:bodyPr>
          <a:lstStyle/>
          <a:p>
            <a:pPr algn="ctr"/>
            <a:r>
              <a:rPr kumimoji="1" lang="en-US" altLang="ja-JP" dirty="0" smtClean="0"/>
              <a:t>18</a:t>
            </a:r>
            <a:endParaRPr kumimoji="1" lang="ja-JP" altLang="en-US" dirty="0"/>
          </a:p>
        </p:txBody>
      </p:sp>
      <p:pic>
        <p:nvPicPr>
          <p:cNvPr id="12" name="図 3" descr="02_むつ小川原開発用地全景　2009.9.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69" y="1246929"/>
            <a:ext cx="4682773" cy="366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6" descr="basite_from_sky.bmp"/>
          <p:cNvPicPr>
            <a:picLocks noChangeAspect="1"/>
          </p:cNvPicPr>
          <p:nvPr/>
        </p:nvPicPr>
        <p:blipFill>
          <a:blip r:embed="rId5" cstate="print">
            <a:extLst>
              <a:ext uri="{28A0092B-C50C-407E-A947-70E740481C1C}">
                <a14:useLocalDpi xmlns:a14="http://schemas.microsoft.com/office/drawing/2010/main" val="0"/>
              </a:ext>
            </a:extLst>
          </a:blip>
          <a:srcRect b="5881"/>
          <a:stretch>
            <a:fillRect/>
          </a:stretch>
        </p:blipFill>
        <p:spPr bwMode="auto">
          <a:xfrm>
            <a:off x="5152275" y="1399576"/>
            <a:ext cx="4598051" cy="256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線吹き出し 2 (枠付き) 13"/>
          <p:cNvSpPr>
            <a:spLocks/>
          </p:cNvSpPr>
          <p:nvPr/>
        </p:nvSpPr>
        <p:spPr bwMode="auto">
          <a:xfrm>
            <a:off x="6821565" y="3013592"/>
            <a:ext cx="2139701" cy="742950"/>
          </a:xfrm>
          <a:prstGeom prst="borderCallout2">
            <a:avLst>
              <a:gd name="adj1" fmla="val -1995"/>
              <a:gd name="adj2" fmla="val 50821"/>
              <a:gd name="adj3" fmla="val -68287"/>
              <a:gd name="adj4" fmla="val 36100"/>
              <a:gd name="adj5" fmla="val -69013"/>
              <a:gd name="adj6" fmla="val 35308"/>
            </a:avLst>
          </a:prstGeom>
          <a:solidFill>
            <a:srgbClr val="0D632E"/>
          </a:solidFill>
          <a:ln w="38100" cmpd="sng" algn="ctr">
            <a:solidFill>
              <a:srgbClr val="CCFFCC"/>
            </a:solidFill>
            <a:miter lim="800000"/>
            <a:headEnd/>
            <a:tailEnd/>
          </a:ln>
        </p:spPr>
        <p:txBody>
          <a:bodyPr anchor="ctr"/>
          <a:lstStyle/>
          <a:p>
            <a:pPr>
              <a:defRPr/>
            </a:pPr>
            <a:r>
              <a:rPr lang="en-US" altLang="ja-JP" sz="1400" b="1" dirty="0" smtClean="0">
                <a:solidFill>
                  <a:srgbClr val="FFFFFF"/>
                </a:solidFill>
                <a:ea typeface="+mn-ea"/>
                <a:cs typeface="Arial" charset="0"/>
              </a:rPr>
              <a:t>Building of Remote Experimentation Centre</a:t>
            </a:r>
            <a:endParaRPr lang="en-US" altLang="ja-JP" sz="1400" b="1" dirty="0">
              <a:solidFill>
                <a:srgbClr val="FFFFFF"/>
              </a:solidFill>
              <a:ea typeface="+mn-ea"/>
              <a:cs typeface="Arial" charset="0"/>
            </a:endParaRPr>
          </a:p>
        </p:txBody>
      </p:sp>
      <p:pic>
        <p:nvPicPr>
          <p:cNvPr id="15" name="図 14"/>
          <p:cNvPicPr>
            <a:picLocks noChangeAspect="1"/>
          </p:cNvPicPr>
          <p:nvPr/>
        </p:nvPicPr>
        <p:blipFill>
          <a:blip r:embed="rId3" cstate="email"/>
          <a:stretch>
            <a:fillRect/>
          </a:stretch>
        </p:blipFill>
        <p:spPr>
          <a:xfrm>
            <a:off x="5753164" y="3013592"/>
            <a:ext cx="1068401" cy="742950"/>
          </a:xfrm>
          <a:prstGeom prst="rect">
            <a:avLst/>
          </a:prstGeom>
        </p:spPr>
      </p:pic>
      <p:cxnSp>
        <p:nvCxnSpPr>
          <p:cNvPr id="6" name="直線矢印コネクタ 5"/>
          <p:cNvCxnSpPr>
            <a:stCxn id="20" idx="6"/>
          </p:cNvCxnSpPr>
          <p:nvPr/>
        </p:nvCxnSpPr>
        <p:spPr>
          <a:xfrm>
            <a:off x="2078228" y="2388867"/>
            <a:ext cx="3250563" cy="230893"/>
          </a:xfrm>
          <a:prstGeom prst="straightConnector1">
            <a:avLst/>
          </a:prstGeom>
          <a:ln w="38100" cmpd="sng">
            <a:solidFill>
              <a:srgbClr val="CCFFCC"/>
            </a:solidFill>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1757375" y="2828926"/>
            <a:ext cx="1114307" cy="369332"/>
          </a:xfrm>
          <a:prstGeom prst="rect">
            <a:avLst/>
          </a:prstGeom>
          <a:noFill/>
        </p:spPr>
        <p:txBody>
          <a:bodyPr wrap="none" rtlCol="0">
            <a:spAutoFit/>
          </a:bodyPr>
          <a:lstStyle/>
          <a:p>
            <a:r>
              <a:rPr kumimoji="1" lang="en-US" altLang="ja-JP" b="1" dirty="0" err="1" smtClean="0">
                <a:solidFill>
                  <a:srgbClr val="CCFFCC"/>
                </a:solidFill>
              </a:rPr>
              <a:t>Rokkasho</a:t>
            </a:r>
            <a:endParaRPr kumimoji="1" lang="ja-JP" altLang="en-US" b="1" dirty="0">
              <a:solidFill>
                <a:srgbClr val="CCFFCC"/>
              </a:solidFill>
            </a:endParaRPr>
          </a:p>
        </p:txBody>
      </p:sp>
      <p:sp>
        <p:nvSpPr>
          <p:cNvPr id="19" name="テキスト ボックス 18"/>
          <p:cNvSpPr txBox="1"/>
          <p:nvPr/>
        </p:nvSpPr>
        <p:spPr>
          <a:xfrm>
            <a:off x="5237386" y="4065796"/>
            <a:ext cx="4305963" cy="369332"/>
          </a:xfrm>
          <a:prstGeom prst="rect">
            <a:avLst/>
          </a:prstGeom>
          <a:noFill/>
        </p:spPr>
        <p:txBody>
          <a:bodyPr wrap="square" rtlCol="0">
            <a:spAutoFit/>
          </a:bodyPr>
          <a:lstStyle/>
          <a:p>
            <a:r>
              <a:rPr kumimoji="1" lang="en-US" altLang="ja-JP" b="1" dirty="0" err="1" smtClean="0"/>
              <a:t>Rokkasho</a:t>
            </a:r>
            <a:r>
              <a:rPr kumimoji="1" lang="en-US" altLang="ja-JP" b="1" dirty="0" smtClean="0"/>
              <a:t> Fusion Research Institute of JAEA</a:t>
            </a:r>
          </a:p>
        </p:txBody>
      </p:sp>
      <p:sp>
        <p:nvSpPr>
          <p:cNvPr id="20" name="ドーナツ 19"/>
          <p:cNvSpPr/>
          <p:nvPr/>
        </p:nvSpPr>
        <p:spPr>
          <a:xfrm>
            <a:off x="1571993" y="2282300"/>
            <a:ext cx="506235" cy="213133"/>
          </a:xfrm>
          <a:prstGeom prst="donu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2" name="Picture 11" descr="MCj034370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572322">
            <a:off x="3979533" y="1649987"/>
            <a:ext cx="600565" cy="59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スライド番号プレースホルダー 22"/>
          <p:cNvSpPr>
            <a:spLocks noGrp="1"/>
          </p:cNvSpPr>
          <p:nvPr>
            <p:ph type="sldNum" sz="quarter" idx="12"/>
          </p:nvPr>
        </p:nvSpPr>
        <p:spPr/>
        <p:txBody>
          <a:bodyPr/>
          <a:lstStyle/>
          <a:p>
            <a:fld id="{6A1C1D35-5642-A44A-B3BA-E6568B37F1BE}" type="slidenum">
              <a:rPr lang="ja-JP" altLang="en-US" smtClean="0"/>
              <a:pPr/>
              <a:t>18</a:t>
            </a:fld>
            <a:endParaRPr lang="ja-JP" altLang="en-US"/>
          </a:p>
        </p:txBody>
      </p:sp>
      <p:sp>
        <p:nvSpPr>
          <p:cNvPr id="21" name="テキスト ボックス 20"/>
          <p:cNvSpPr txBox="1"/>
          <p:nvPr/>
        </p:nvSpPr>
        <p:spPr>
          <a:xfrm>
            <a:off x="2684830" y="4065796"/>
            <a:ext cx="1864738" cy="369332"/>
          </a:xfrm>
          <a:prstGeom prst="rect">
            <a:avLst/>
          </a:prstGeom>
          <a:noFill/>
        </p:spPr>
        <p:txBody>
          <a:bodyPr wrap="none" rtlCol="0">
            <a:spAutoFit/>
          </a:bodyPr>
          <a:lstStyle/>
          <a:p>
            <a:r>
              <a:rPr kumimoji="1" lang="en-US" altLang="ja-JP" b="1" dirty="0" smtClean="0">
                <a:solidFill>
                  <a:srgbClr val="CCFFCC"/>
                </a:solidFill>
              </a:rPr>
              <a:t>The Pacific Ocean</a:t>
            </a:r>
            <a:endParaRPr kumimoji="1" lang="ja-JP" altLang="en-US" b="1" dirty="0">
              <a:solidFill>
                <a:srgbClr val="CCFFCC"/>
              </a:solidFill>
            </a:endParaRPr>
          </a:p>
        </p:txBody>
      </p:sp>
      <p:sp>
        <p:nvSpPr>
          <p:cNvPr id="24" name="テキスト ボックス 23"/>
          <p:cNvSpPr txBox="1"/>
          <p:nvPr/>
        </p:nvSpPr>
        <p:spPr>
          <a:xfrm>
            <a:off x="533963" y="1266909"/>
            <a:ext cx="1223412" cy="369332"/>
          </a:xfrm>
          <a:prstGeom prst="rect">
            <a:avLst/>
          </a:prstGeom>
          <a:noFill/>
        </p:spPr>
        <p:txBody>
          <a:bodyPr wrap="none" rtlCol="0">
            <a:spAutoFit/>
          </a:bodyPr>
          <a:lstStyle/>
          <a:p>
            <a:r>
              <a:rPr kumimoji="1" lang="en-US" altLang="ja-JP" b="1" dirty="0" err="1" smtClean="0">
                <a:solidFill>
                  <a:srgbClr val="CCFFCC"/>
                </a:solidFill>
              </a:rPr>
              <a:t>Mutsu</a:t>
            </a:r>
            <a:r>
              <a:rPr kumimoji="1" lang="en-US" altLang="ja-JP" b="1" dirty="0" smtClean="0">
                <a:solidFill>
                  <a:srgbClr val="CCFFCC"/>
                </a:solidFill>
              </a:rPr>
              <a:t> Bay</a:t>
            </a:r>
            <a:endParaRPr kumimoji="1" lang="ja-JP" altLang="en-US" b="1" dirty="0">
              <a:solidFill>
                <a:srgbClr val="CCFFCC"/>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9" name="正方形/長方形 19"/>
          <p:cNvSpPr>
            <a:spLocks noChangeArrowheads="1"/>
          </p:cNvSpPr>
          <p:nvPr/>
        </p:nvSpPr>
        <p:spPr bwMode="auto">
          <a:xfrm>
            <a:off x="231776" y="6453902"/>
            <a:ext cx="9537700" cy="3369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9372" tIns="29686" rIns="59372" bIns="29686">
            <a:spAutoFit/>
          </a:bodyPr>
          <a:lstStyle/>
          <a:p>
            <a:pPr lvl="0" algn="ctr" defTabSz="558800"/>
            <a:r>
              <a:rPr lang="en-US" altLang="ja-JP" dirty="0" smtClean="0"/>
              <a:t>Layout and specifications of the remote experiment room to be determined.</a:t>
            </a:r>
            <a:endParaRPr lang="ja-JP" altLang="en-US" dirty="0" smtClean="0"/>
          </a:p>
        </p:txBody>
      </p:sp>
      <p:sp>
        <p:nvSpPr>
          <p:cNvPr id="21" name="タイトル 1"/>
          <p:cNvSpPr txBox="1">
            <a:spLocks/>
          </p:cNvSpPr>
          <p:nvPr/>
        </p:nvSpPr>
        <p:spPr>
          <a:xfrm>
            <a:off x="495300" y="203521"/>
            <a:ext cx="8915400" cy="370420"/>
          </a:xfrm>
          <a:prstGeom prst="rect">
            <a:avLst/>
          </a:prstGeom>
        </p:spPr>
        <p:txBody>
          <a:bodyPr vert="horz" lIns="91440" tIns="45720" rIns="91440" bIns="45720" rtlCol="0" anchor="ctr">
            <a:noAutofit/>
          </a:bodyPr>
          <a:lstStyle/>
          <a:p>
            <a:pPr marL="0" marR="0" lvl="1" indent="0" algn="ctr" defTabSz="4572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smtClean="0">
                <a:ln>
                  <a:noFill/>
                </a:ln>
                <a:solidFill>
                  <a:sysClr val="windowText" lastClr="000000"/>
                </a:solidFill>
                <a:effectLst/>
                <a:uLnTx/>
                <a:uFillTx/>
              </a:rPr>
              <a:t>Image of the room</a:t>
            </a:r>
            <a:r>
              <a:rPr kumimoji="0" lang="en-US" altLang="ja-JP" sz="2400" b="1" i="0" u="none" strike="noStrike" kern="0" cap="none" spc="0" normalizeH="0" noProof="0" dirty="0" smtClean="0">
                <a:ln>
                  <a:noFill/>
                </a:ln>
                <a:solidFill>
                  <a:sysClr val="windowText" lastClr="000000"/>
                </a:solidFill>
                <a:effectLst/>
                <a:uLnTx/>
                <a:uFillTx/>
              </a:rPr>
              <a:t> of remote experiment </a:t>
            </a:r>
            <a:r>
              <a:rPr kumimoji="0" lang="en-US" altLang="ja-JP" sz="2400" b="1" i="0" u="none" strike="noStrike" kern="0" cap="none" spc="0" normalizeH="0" noProof="0" dirty="0" err="1" smtClean="0">
                <a:ln>
                  <a:noFill/>
                </a:ln>
                <a:solidFill>
                  <a:sysClr val="windowText" lastClr="000000"/>
                </a:solidFill>
                <a:effectLst/>
                <a:uLnTx/>
                <a:uFillTx/>
              </a:rPr>
              <a:t>centre</a:t>
            </a:r>
            <a:endParaRPr kumimoji="0" lang="ja-JP" altLang="en-US" sz="2400" b="1" i="0" u="none" strike="noStrike" kern="0" cap="none" spc="0" normalizeH="0" baseline="0" noProof="0" dirty="0">
              <a:ln>
                <a:noFill/>
              </a:ln>
              <a:solidFill>
                <a:sysClr val="windowText" lastClr="000000"/>
              </a:solidFill>
              <a:effectLst/>
              <a:uLnTx/>
              <a:uFillTx/>
            </a:endParaRPr>
          </a:p>
        </p:txBody>
      </p:sp>
      <p:sp>
        <p:nvSpPr>
          <p:cNvPr id="24" name="テキスト ボックス 23"/>
          <p:cNvSpPr txBox="1"/>
          <p:nvPr/>
        </p:nvSpPr>
        <p:spPr>
          <a:xfrm>
            <a:off x="9209514" y="6357958"/>
            <a:ext cx="464347" cy="369332"/>
          </a:xfrm>
          <a:prstGeom prst="rect">
            <a:avLst/>
          </a:prstGeom>
          <a:noFill/>
        </p:spPr>
        <p:txBody>
          <a:bodyPr wrap="square" rtlCol="0">
            <a:spAutoFit/>
          </a:bodyPr>
          <a:lstStyle/>
          <a:p>
            <a:pPr algn="ctr"/>
            <a:r>
              <a:rPr kumimoji="1" lang="en-US" altLang="ja-JP" dirty="0" smtClean="0"/>
              <a:t>19</a:t>
            </a:r>
            <a:endParaRPr kumimoji="1" lang="ja-JP" altLang="en-US" dirty="0"/>
          </a:p>
        </p:txBody>
      </p:sp>
      <p:cxnSp>
        <p:nvCxnSpPr>
          <p:cNvPr id="25" name="直線コネクタ 24"/>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26" name="図 25"/>
          <p:cNvPicPr>
            <a:picLocks noChangeAspect="1"/>
          </p:cNvPicPr>
          <p:nvPr/>
        </p:nvPicPr>
        <p:blipFill>
          <a:blip r:embed="rId3" cstate="email"/>
          <a:stretch>
            <a:fillRect/>
          </a:stretch>
        </p:blipFill>
        <p:spPr>
          <a:xfrm>
            <a:off x="59532" y="59269"/>
            <a:ext cx="909381" cy="632370"/>
          </a:xfrm>
          <a:prstGeom prst="rect">
            <a:avLst/>
          </a:prstGeom>
        </p:spPr>
      </p:pic>
      <p:pic>
        <p:nvPicPr>
          <p:cNvPr id="28" name="Picture 2" descr="Z:\@BA\IFERC\REC\2014MarTCM\CG\JAEA-CAM5-131220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5565" y="987991"/>
            <a:ext cx="3596579" cy="26974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Z:\@BA\IFERC\REC\2014MarTCM\CG\JAEA-CAM2-131220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4417" y="3882283"/>
            <a:ext cx="3551580" cy="26636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4"/>
          <p:cNvSpPr txBox="1">
            <a:spLocks/>
          </p:cNvSpPr>
          <p:nvPr/>
        </p:nvSpPr>
        <p:spPr>
          <a:xfrm>
            <a:off x="310846" y="1067927"/>
            <a:ext cx="4642154" cy="2694447"/>
          </a:xfrm>
          <a:prstGeom prst="rect">
            <a:avLst/>
          </a:prstGeom>
          <a:solidFill>
            <a:srgbClr val="FFFFFF"/>
          </a:solidFill>
        </p:spPr>
        <p:txBody>
          <a:bodyPr vert="horz" lIns="91440" tIns="45720" rIns="91440" bIns="45720" rtlCol="0">
            <a:normAutofit fontScale="92500" lnSpcReduction="10000"/>
          </a:bodyPr>
          <a:lstStyle>
            <a:lvl1pPr marL="0" indent="-180000" algn="l" defTabSz="914400" rtl="0" eaLnBrk="1" latinLnBrk="0" hangingPunct="1">
              <a:lnSpc>
                <a:spcPct val="100000"/>
              </a:lnSpc>
              <a:spcBef>
                <a:spcPts val="400"/>
              </a:spcBef>
              <a:buFont typeface="Arial" pitchFamily="34" charset="0"/>
              <a:buNone/>
              <a:defRPr sz="1600" b="0" kern="1200">
                <a:solidFill>
                  <a:schemeClr val="tx1">
                    <a:lumMod val="75000"/>
                    <a:lumOff val="25000"/>
                  </a:schemeClr>
                </a:solidFill>
                <a:latin typeface="+mn-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n-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n-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n-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r>
              <a:rPr lang="en-US" altLang="ja-JP" dirty="0" smtClean="0"/>
              <a:t>The IT equipment of the PCs for RES, servers for simulation, video conference system, and large </a:t>
            </a:r>
            <a:r>
              <a:rPr lang="en-US" altLang="ja-JP" dirty="0"/>
              <a:t>screen will be </a:t>
            </a:r>
            <a:r>
              <a:rPr lang="en-US" altLang="ja-JP" dirty="0" smtClean="0"/>
              <a:t>prepared for </a:t>
            </a:r>
            <a:r>
              <a:rPr lang="en-US" altLang="ja-JP" dirty="0"/>
              <a:t>the remote </a:t>
            </a:r>
            <a:r>
              <a:rPr lang="en-US" altLang="ja-JP" dirty="0" smtClean="0"/>
              <a:t>experiment. </a:t>
            </a:r>
          </a:p>
          <a:p>
            <a:pPr indent="0"/>
            <a:r>
              <a:rPr lang="en-US" altLang="ja-JP" dirty="0"/>
              <a:t>S</a:t>
            </a:r>
            <a:r>
              <a:rPr lang="en-US" altLang="ja-JP" dirty="0" smtClean="0"/>
              <a:t>eparated rooms </a:t>
            </a:r>
            <a:r>
              <a:rPr lang="en-US" altLang="ja-JP" dirty="0"/>
              <a:t>by  </a:t>
            </a:r>
            <a:r>
              <a:rPr lang="en-US" altLang="ja-JP" dirty="0" smtClean="0"/>
              <a:t>appropriate zoning are also prepared to enable </a:t>
            </a:r>
            <a:r>
              <a:rPr lang="en-US" altLang="ja-JP" dirty="0"/>
              <a:t>the various kinds of missions/ works expected for “Remote Experiment” and related works.</a:t>
            </a:r>
          </a:p>
          <a:p>
            <a:pPr indent="0"/>
            <a:r>
              <a:rPr lang="en-US" altLang="ja-JP" dirty="0" smtClean="0"/>
              <a:t>REC room are used for multipurpose </a:t>
            </a:r>
            <a:r>
              <a:rPr lang="en-US" altLang="ja-JP" dirty="0"/>
              <a:t>arrangements in the main zone, such as Remote Experiment, Seminar, and Big formal meeting.</a:t>
            </a:r>
          </a:p>
          <a:p>
            <a:pPr indent="0"/>
            <a:r>
              <a:rPr lang="en-US" altLang="ja-JP" dirty="0"/>
              <a:t>The REC room will have a position as a </a:t>
            </a:r>
            <a:r>
              <a:rPr lang="en-US" altLang="ja-JP" dirty="0" err="1" smtClean="0"/>
              <a:t>centre</a:t>
            </a:r>
            <a:r>
              <a:rPr lang="en-US" altLang="ja-JP" dirty="0" smtClean="0"/>
              <a:t> </a:t>
            </a:r>
            <a:r>
              <a:rPr lang="en-US" altLang="ja-JP" dirty="0"/>
              <a:t>of </a:t>
            </a:r>
            <a:r>
              <a:rPr lang="en-US" altLang="ja-JP" dirty="0" smtClean="0"/>
              <a:t>remote collaborative </a:t>
            </a:r>
            <a:r>
              <a:rPr lang="en-US" altLang="ja-JP" dirty="0"/>
              <a:t>activities </a:t>
            </a:r>
            <a:r>
              <a:rPr lang="en-US" altLang="ja-JP" dirty="0" smtClean="0"/>
              <a:t>and the information. </a:t>
            </a:r>
            <a:endParaRPr lang="en-US" altLang="ja-JP" dirty="0"/>
          </a:p>
        </p:txBody>
      </p:sp>
      <p:pic>
        <p:nvPicPr>
          <p:cNvPr id="32" name="Picture 2" descr="C:\Users\Shigeru O'hira\Desktop\20141103-09CIEMAT-Garching\TCM\資料\2014MarTCM\CG\JAEA-CAM1-131220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806" y="3882283"/>
            <a:ext cx="3505147" cy="262886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6A1C1D35-5642-A44A-B3BA-E6568B37F1BE}" type="slidenum">
              <a:rPr lang="ja-JP" altLang="en-US" smtClean="0"/>
              <a:pPr/>
              <a:t>19</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402180"/>
          </a:xfrm>
        </p:spPr>
        <p:txBody>
          <a:bodyPr>
            <a:noAutofit/>
          </a:bodyPr>
          <a:lstStyle/>
          <a:p>
            <a:r>
              <a:rPr lang="en-US" altLang="ja-JP" sz="2400" dirty="0" smtClean="0">
                <a:cs typeface="Arial"/>
              </a:rPr>
              <a:t>Members </a:t>
            </a:r>
            <a:r>
              <a:rPr lang="en-US" altLang="ja-JP" sz="2400" dirty="0">
                <a:cs typeface="Arial"/>
              </a:rPr>
              <a:t>of the REC activities</a:t>
            </a:r>
            <a:endParaRPr kumimoji="1" lang="ja-JP" altLang="en-US" sz="2400" dirty="0">
              <a:cs typeface="Arial"/>
            </a:endParaRPr>
          </a:p>
        </p:txBody>
      </p:sp>
      <p:sp>
        <p:nvSpPr>
          <p:cNvPr id="3" name="コンテンツ プレースホルダー 2"/>
          <p:cNvSpPr>
            <a:spLocks noGrp="1"/>
          </p:cNvSpPr>
          <p:nvPr>
            <p:ph idx="1"/>
          </p:nvPr>
        </p:nvSpPr>
        <p:spPr>
          <a:xfrm>
            <a:off x="495300" y="935847"/>
            <a:ext cx="8915400" cy="5190323"/>
          </a:xfrm>
        </p:spPr>
        <p:txBody>
          <a:bodyPr>
            <a:normAutofit/>
          </a:bodyPr>
          <a:lstStyle/>
          <a:p>
            <a:pPr marL="0" lvl="0" indent="0">
              <a:buNone/>
            </a:pPr>
            <a:r>
              <a:rPr lang="en-GB" altLang="ja-JP" sz="1800" dirty="0" smtClean="0">
                <a:cs typeface="Arial"/>
              </a:rPr>
              <a:t>IFERC and STP projects</a:t>
            </a:r>
          </a:p>
          <a:p>
            <a:pPr marL="0" lvl="0" indent="0">
              <a:buNone/>
            </a:pPr>
            <a:r>
              <a:rPr lang="en-GB" altLang="ja-JP" sz="1800" dirty="0" err="1" smtClean="0">
                <a:cs typeface="Arial"/>
              </a:rPr>
              <a:t>Noriyoshi</a:t>
            </a:r>
            <a:r>
              <a:rPr lang="en-GB" altLang="ja-JP" sz="1800" dirty="0" smtClean="0">
                <a:cs typeface="Arial"/>
              </a:rPr>
              <a:t> </a:t>
            </a:r>
            <a:r>
              <a:rPr lang="en-GB" altLang="ja-JP" sz="1800" dirty="0">
                <a:cs typeface="Arial"/>
              </a:rPr>
              <a:t>NAKAJIMA </a:t>
            </a:r>
            <a:r>
              <a:rPr lang="en-GB" altLang="ja-JP" sz="1800" dirty="0" smtClean="0">
                <a:cs typeface="Arial"/>
              </a:rPr>
              <a:t>(IFERC </a:t>
            </a:r>
            <a:r>
              <a:rPr lang="en-GB" altLang="ja-JP" sz="1800" dirty="0">
                <a:cs typeface="Arial"/>
              </a:rPr>
              <a:t>PL, NIFS</a:t>
            </a:r>
            <a:r>
              <a:rPr lang="en-GB" altLang="ja-JP" sz="1800" dirty="0" smtClean="0">
                <a:cs typeface="Arial"/>
              </a:rPr>
              <a:t>), </a:t>
            </a:r>
            <a:r>
              <a:rPr lang="en-GB" altLang="ja-JP" sz="1800" dirty="0" err="1" smtClean="0">
                <a:cs typeface="Arial"/>
              </a:rPr>
              <a:t>Shirai</a:t>
            </a:r>
            <a:r>
              <a:rPr lang="en-GB" altLang="ja-JP" sz="1800" dirty="0" smtClean="0">
                <a:cs typeface="Arial"/>
              </a:rPr>
              <a:t> HIROSHI (STP PL, JAEA)</a:t>
            </a:r>
            <a:endParaRPr lang="ja-JP" altLang="ja-JP" sz="1800" dirty="0">
              <a:cs typeface="Arial"/>
            </a:endParaRPr>
          </a:p>
          <a:p>
            <a:pPr marL="0" lvl="0" indent="0">
              <a:buNone/>
            </a:pPr>
            <a:endParaRPr lang="ja-JP" altLang="ja-JP" sz="1800" dirty="0">
              <a:cs typeface="Arial"/>
            </a:endParaRPr>
          </a:p>
          <a:p>
            <a:pPr marL="0" indent="0">
              <a:buNone/>
            </a:pPr>
            <a:r>
              <a:rPr lang="it-IT" altLang="ja-JP" sz="1800" dirty="0">
                <a:cs typeface="Arial"/>
              </a:rPr>
              <a:t>Susana CLEMENT-LORENZO </a:t>
            </a:r>
            <a:r>
              <a:rPr lang="it-IT" altLang="ja-JP" sz="1800" dirty="0" smtClean="0">
                <a:cs typeface="Arial"/>
              </a:rPr>
              <a:t>(F4E)</a:t>
            </a:r>
            <a:r>
              <a:rPr lang="en-US" altLang="ja-JP" sz="1800" dirty="0" smtClean="0">
                <a:cs typeface="Arial"/>
              </a:rPr>
              <a:t>, </a:t>
            </a:r>
            <a:r>
              <a:rPr lang="it-IT" altLang="ja-JP" sz="1800" dirty="0">
                <a:cs typeface="Arial"/>
              </a:rPr>
              <a:t>Gianmaria DE TOMMASI (F4E)</a:t>
            </a:r>
            <a:r>
              <a:rPr lang="en-US" altLang="ja-JP" sz="1800" dirty="0">
                <a:cs typeface="Arial"/>
              </a:rPr>
              <a:t>, </a:t>
            </a:r>
            <a:r>
              <a:rPr lang="en-IE" altLang="ja-JP" sz="1800" dirty="0">
                <a:cs typeface="Arial"/>
              </a:rPr>
              <a:t>Jonathan FARTHING (F4E-expert, Culham/JET)</a:t>
            </a:r>
            <a:r>
              <a:rPr lang="en-US" altLang="ja-JP" sz="1800" dirty="0">
                <a:cs typeface="Arial"/>
              </a:rPr>
              <a:t>, </a:t>
            </a:r>
            <a:r>
              <a:rPr lang="en-IE" altLang="ja-JP" sz="1800" dirty="0">
                <a:cs typeface="Arial"/>
              </a:rPr>
              <a:t>Gerardo GIRUZZI (EUROfusion)</a:t>
            </a:r>
            <a:r>
              <a:rPr lang="en-US" altLang="ja-JP" sz="1800" dirty="0">
                <a:cs typeface="Arial"/>
              </a:rPr>
              <a:t>, </a:t>
            </a:r>
            <a:r>
              <a:rPr lang="en-IE" altLang="ja-JP" sz="1800" dirty="0">
                <a:cs typeface="Arial"/>
              </a:rPr>
              <a:t>Emmanuel JOFFRIN (EUROfusion), </a:t>
            </a:r>
            <a:r>
              <a:rPr lang="it-IT" altLang="ja-JP" sz="1800" dirty="0" smtClean="0">
                <a:cs typeface="Arial"/>
              </a:rPr>
              <a:t>Gabriele </a:t>
            </a:r>
            <a:r>
              <a:rPr lang="it-IT" altLang="ja-JP" sz="1800" dirty="0">
                <a:cs typeface="Arial"/>
              </a:rPr>
              <a:t>MANDUCHI (F4E-expert, Consorzio RFX</a:t>
            </a:r>
            <a:r>
              <a:rPr lang="it-IT" altLang="ja-JP" sz="1800" dirty="0" smtClean="0">
                <a:cs typeface="Arial"/>
              </a:rPr>
              <a:t>)</a:t>
            </a:r>
            <a:r>
              <a:rPr lang="en-US" altLang="ja-JP" sz="1800" dirty="0" smtClean="0">
                <a:cs typeface="Arial"/>
              </a:rPr>
              <a:t>, </a:t>
            </a:r>
            <a:r>
              <a:rPr lang="it-IT" altLang="ja-JP" sz="1800" dirty="0" smtClean="0">
                <a:cs typeface="Arial"/>
              </a:rPr>
              <a:t>Filippo </a:t>
            </a:r>
            <a:r>
              <a:rPr lang="it-IT" altLang="ja-JP" sz="1800" dirty="0">
                <a:cs typeface="Arial"/>
              </a:rPr>
              <a:t>SARTORI (F4E)</a:t>
            </a:r>
            <a:r>
              <a:rPr lang="en-US" altLang="ja-JP" sz="1800" dirty="0">
                <a:cs typeface="Arial"/>
              </a:rPr>
              <a:t>, </a:t>
            </a:r>
            <a:r>
              <a:rPr lang="en-IE" altLang="ja-JP" sz="1800" dirty="0" smtClean="0">
                <a:cs typeface="Arial"/>
              </a:rPr>
              <a:t>Francois </a:t>
            </a:r>
            <a:r>
              <a:rPr lang="en-IE" altLang="ja-JP" sz="1800" dirty="0">
                <a:cs typeface="Arial"/>
              </a:rPr>
              <a:t>ROBIN (CEA</a:t>
            </a:r>
            <a:r>
              <a:rPr lang="en-IE" altLang="ja-JP" sz="1800" dirty="0" smtClean="0">
                <a:cs typeface="Arial"/>
              </a:rPr>
              <a:t>)</a:t>
            </a:r>
            <a:endParaRPr lang="ja-JP" altLang="ja-JP" sz="1800" dirty="0">
              <a:cs typeface="Arial"/>
            </a:endParaRPr>
          </a:p>
          <a:p>
            <a:pPr marL="0" lvl="0" indent="0">
              <a:buNone/>
            </a:pPr>
            <a:endParaRPr lang="ja-JP" altLang="ja-JP" sz="1800" dirty="0">
              <a:cs typeface="Arial"/>
            </a:endParaRPr>
          </a:p>
          <a:p>
            <a:pPr marL="0" indent="0">
              <a:buNone/>
            </a:pPr>
            <a:r>
              <a:rPr lang="en-GB" altLang="ja-JP" sz="1800" dirty="0">
                <a:cs typeface="Arial"/>
              </a:rPr>
              <a:t>Nobuhiko HAYASHI (JAEA)</a:t>
            </a:r>
            <a:r>
              <a:rPr lang="en-US" altLang="ja-JP" sz="1800" dirty="0">
                <a:cs typeface="Arial"/>
              </a:rPr>
              <a:t>, </a:t>
            </a:r>
            <a:r>
              <a:rPr lang="en-GB" altLang="ja-JP" sz="1800" dirty="0" err="1" smtClean="0">
                <a:cs typeface="Arial"/>
              </a:rPr>
              <a:t>Shunsuke</a:t>
            </a:r>
            <a:r>
              <a:rPr lang="en-GB" altLang="ja-JP" sz="1800" dirty="0" smtClean="0">
                <a:cs typeface="Arial"/>
              </a:rPr>
              <a:t> </a:t>
            </a:r>
            <a:r>
              <a:rPr lang="en-GB" altLang="ja-JP" sz="1800" dirty="0">
                <a:cs typeface="Arial"/>
              </a:rPr>
              <a:t>IDE (JAEA)</a:t>
            </a:r>
            <a:r>
              <a:rPr lang="en-US" altLang="ja-JP" sz="1800" dirty="0">
                <a:cs typeface="Arial"/>
              </a:rPr>
              <a:t>, </a:t>
            </a:r>
            <a:r>
              <a:rPr lang="en-GB" altLang="ja-JP" sz="1800" dirty="0" err="1">
                <a:cs typeface="Arial"/>
              </a:rPr>
              <a:t>Yasutomo</a:t>
            </a:r>
            <a:r>
              <a:rPr lang="en-GB" altLang="ja-JP" sz="1800" dirty="0">
                <a:cs typeface="Arial"/>
              </a:rPr>
              <a:t> ISHII (JAEA)</a:t>
            </a:r>
            <a:r>
              <a:rPr lang="en-US" altLang="ja-JP" sz="1800" dirty="0">
                <a:cs typeface="Arial"/>
              </a:rPr>
              <a:t>, </a:t>
            </a:r>
            <a:r>
              <a:rPr lang="en-GB" altLang="ja-JP" sz="1800" dirty="0" err="1" smtClean="0">
                <a:cs typeface="Arial"/>
              </a:rPr>
              <a:t>Hirotaka</a:t>
            </a:r>
            <a:r>
              <a:rPr lang="en-GB" altLang="ja-JP" sz="1800" dirty="0" smtClean="0">
                <a:cs typeface="Arial"/>
              </a:rPr>
              <a:t> </a:t>
            </a:r>
            <a:r>
              <a:rPr lang="en-GB" altLang="ja-JP" sz="1800" dirty="0">
                <a:cs typeface="Arial"/>
              </a:rPr>
              <a:t>KUBO (JAEA)</a:t>
            </a:r>
            <a:r>
              <a:rPr lang="en-US" altLang="ja-JP" sz="1800" dirty="0">
                <a:cs typeface="Arial"/>
              </a:rPr>
              <a:t>, </a:t>
            </a:r>
            <a:r>
              <a:rPr lang="en-GB" altLang="ja-JP" sz="1800" dirty="0">
                <a:cs typeface="Arial"/>
              </a:rPr>
              <a:t>Makoto MATSUKAWA (JAEA</a:t>
            </a:r>
            <a:r>
              <a:rPr lang="en-GB" altLang="ja-JP" sz="1800" dirty="0" smtClean="0">
                <a:cs typeface="Arial"/>
              </a:rPr>
              <a:t>), </a:t>
            </a:r>
            <a:r>
              <a:rPr lang="en-US" altLang="ja-JP" sz="1800" dirty="0">
                <a:cs typeface="Arial"/>
              </a:rPr>
              <a:t>Osamu NAITO (JAEA</a:t>
            </a:r>
            <a:r>
              <a:rPr lang="en-US" altLang="ja-JP" sz="1800" dirty="0" smtClean="0">
                <a:cs typeface="Arial"/>
              </a:rPr>
              <a:t>), </a:t>
            </a:r>
            <a:r>
              <a:rPr lang="en-GB" altLang="ja-JP" sz="1800" dirty="0" err="1">
                <a:cs typeface="Arial"/>
              </a:rPr>
              <a:t>Hideya</a:t>
            </a:r>
            <a:r>
              <a:rPr lang="en-GB" altLang="ja-JP" sz="1800" dirty="0">
                <a:cs typeface="Arial"/>
              </a:rPr>
              <a:t> NAKANISHI(NIFS), Shigeru OHIRA (JAEA</a:t>
            </a:r>
            <a:r>
              <a:rPr lang="en-GB" altLang="ja-JP" sz="1800" dirty="0" smtClean="0">
                <a:cs typeface="Arial"/>
              </a:rPr>
              <a:t>)</a:t>
            </a:r>
            <a:r>
              <a:rPr lang="en-US" altLang="ja-JP" sz="1800" dirty="0" smtClean="0">
                <a:cs typeface="Arial"/>
              </a:rPr>
              <a:t>, </a:t>
            </a:r>
            <a:r>
              <a:rPr lang="en-GB" altLang="ja-JP" sz="1800" dirty="0">
                <a:cs typeface="Arial"/>
              </a:rPr>
              <a:t>Takayuki OSHIMA (JAEA), </a:t>
            </a:r>
            <a:r>
              <a:rPr lang="en-GB" altLang="ja-JP" sz="1800" dirty="0" err="1">
                <a:cs typeface="Arial"/>
              </a:rPr>
              <a:t>Takahisa</a:t>
            </a:r>
            <a:r>
              <a:rPr lang="en-GB" altLang="ja-JP" sz="1800" dirty="0">
                <a:cs typeface="Arial"/>
              </a:rPr>
              <a:t> OZEKI (JAEA)</a:t>
            </a:r>
            <a:r>
              <a:rPr lang="en-US" altLang="ja-JP" sz="1800" dirty="0">
                <a:cs typeface="Arial"/>
              </a:rPr>
              <a:t>, </a:t>
            </a:r>
            <a:r>
              <a:rPr lang="en-GB" altLang="ja-JP" sz="1800" dirty="0">
                <a:cs typeface="Arial"/>
              </a:rPr>
              <a:t>Shinya SAKATA (JAEA), Toshiyuki TOTSUKA (JAEA</a:t>
            </a:r>
            <a:r>
              <a:rPr lang="en-GB" altLang="ja-JP" sz="1800" dirty="0" smtClean="0">
                <a:cs typeface="Arial"/>
              </a:rPr>
              <a:t>)</a:t>
            </a:r>
            <a:r>
              <a:rPr lang="en-US" altLang="ja-JP" sz="1800" dirty="0" smtClean="0">
                <a:cs typeface="Arial"/>
              </a:rPr>
              <a:t>, </a:t>
            </a:r>
            <a:r>
              <a:rPr lang="en-GB" altLang="ja-JP" sz="1800" dirty="0" smtClean="0">
                <a:cs typeface="Arial"/>
              </a:rPr>
              <a:t>Hajime </a:t>
            </a:r>
            <a:r>
              <a:rPr lang="en-GB" altLang="ja-JP" sz="1800" dirty="0">
                <a:cs typeface="Arial"/>
              </a:rPr>
              <a:t>URANO (</a:t>
            </a:r>
            <a:r>
              <a:rPr lang="en-GB" altLang="ja-JP" sz="1800" dirty="0" smtClean="0">
                <a:cs typeface="Arial"/>
              </a:rPr>
              <a:t>JAEA</a:t>
            </a:r>
            <a:r>
              <a:rPr lang="en-GB" altLang="ja-JP" sz="1800" dirty="0">
                <a:cs typeface="Arial"/>
              </a:rPr>
              <a:t>)</a:t>
            </a:r>
            <a:r>
              <a:rPr lang="en-GB" altLang="ja-JP" sz="1800" dirty="0" smtClean="0">
                <a:cs typeface="Arial"/>
              </a:rPr>
              <a:t>, </a:t>
            </a:r>
            <a:r>
              <a:rPr lang="en-GB" altLang="ja-JP" sz="1800" dirty="0" err="1" smtClean="0">
                <a:cs typeface="Arial"/>
              </a:rPr>
              <a:t>Kenjiro</a:t>
            </a:r>
            <a:r>
              <a:rPr lang="en-GB" altLang="ja-JP" sz="1800" dirty="0" smtClean="0">
                <a:cs typeface="Arial"/>
              </a:rPr>
              <a:t> YAMANAKA </a:t>
            </a:r>
            <a:r>
              <a:rPr lang="en-GB" altLang="ja-JP" sz="1800" dirty="0">
                <a:cs typeface="Arial"/>
              </a:rPr>
              <a:t>(</a:t>
            </a:r>
            <a:r>
              <a:rPr lang="en-GB" altLang="ja-JP" sz="1800" dirty="0" smtClean="0">
                <a:cs typeface="Arial"/>
              </a:rPr>
              <a:t>NII)</a:t>
            </a:r>
            <a:endParaRPr lang="en-US" altLang="ja-JP" sz="1800" i="1" baseline="30000" dirty="0">
              <a:cs typeface="Arial"/>
            </a:endParaRPr>
          </a:p>
          <a:p>
            <a:pPr marL="0" indent="0">
              <a:buNone/>
            </a:pPr>
            <a:endParaRPr lang="en-US" altLang="ja-JP" sz="1800" i="1" baseline="30000" dirty="0">
              <a:cs typeface="Arial"/>
            </a:endParaRPr>
          </a:p>
          <a:p>
            <a:pPr marL="0" indent="0">
              <a:buNone/>
            </a:pPr>
            <a:endParaRPr kumimoji="1" lang="ja-JP" altLang="en-US" sz="1800" dirty="0">
              <a:cs typeface="Arial"/>
            </a:endParaRPr>
          </a:p>
        </p:txBody>
      </p:sp>
      <p:cxnSp>
        <p:nvCxnSpPr>
          <p:cNvPr id="4" name="直線コネクタ 3"/>
          <p:cNvCxnSpPr/>
          <p:nvPr/>
        </p:nvCxnSpPr>
        <p:spPr>
          <a:xfrm>
            <a:off x="614543" y="65596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5" name="スライド番号プレースホルダー 4"/>
          <p:cNvSpPr>
            <a:spLocks noGrp="1"/>
          </p:cNvSpPr>
          <p:nvPr>
            <p:ph type="sldNum" sz="quarter" idx="12"/>
          </p:nvPr>
        </p:nvSpPr>
        <p:spPr/>
        <p:txBody>
          <a:bodyPr/>
          <a:lstStyle/>
          <a:p>
            <a:fld id="{6A1C1D35-5642-A44A-B3BA-E6568B37F1BE}" type="slidenum">
              <a:rPr lang="ja-JP" altLang="en-US" smtClean="0"/>
              <a:pPr/>
              <a:t>2</a:t>
            </a:fld>
            <a:endParaRPr lang="ja-JP" altLang="en-US"/>
          </a:p>
        </p:txBody>
      </p:sp>
    </p:spTree>
    <p:extLst>
      <p:ext uri="{BB962C8B-B14F-4D97-AF65-F5344CB8AC3E}">
        <p14:creationId xmlns:p14="http://schemas.microsoft.com/office/powerpoint/2010/main" val="40127709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76822"/>
            <a:ext cx="8915400" cy="370420"/>
          </a:xfrm>
        </p:spPr>
        <p:txBody>
          <a:bodyPr>
            <a:noAutofit/>
          </a:bodyPr>
          <a:lstStyle/>
          <a:p>
            <a:r>
              <a:rPr lang="en-US" altLang="ja-JP" sz="2400" b="1" dirty="0" smtClean="0"/>
              <a:t>Summary</a:t>
            </a:r>
            <a:endParaRPr lang="ja-JP" altLang="en-US" sz="2400" b="1" dirty="0"/>
          </a:p>
        </p:txBody>
      </p:sp>
      <p:sp>
        <p:nvSpPr>
          <p:cNvPr id="3" name="コンテンツ プレースホルダ 2"/>
          <p:cNvSpPr>
            <a:spLocks noGrp="1"/>
          </p:cNvSpPr>
          <p:nvPr>
            <p:ph idx="1"/>
          </p:nvPr>
        </p:nvSpPr>
        <p:spPr>
          <a:xfrm>
            <a:off x="495300" y="877269"/>
            <a:ext cx="8915400" cy="5288343"/>
          </a:xfrm>
        </p:spPr>
        <p:txBody>
          <a:bodyPr>
            <a:noAutofit/>
          </a:bodyPr>
          <a:lstStyle/>
          <a:p>
            <a:r>
              <a:rPr lang="en-US" altLang="ja-JP" sz="1800" b="1" dirty="0" smtClean="0">
                <a:latin typeface="Arial"/>
                <a:cs typeface="Arial"/>
              </a:rPr>
              <a:t>To realize the remote experimentation center, eight tasks were set by the experts of EU and Japan and </a:t>
            </a:r>
            <a:r>
              <a:rPr lang="en-US" altLang="ja-JP" sz="1800" b="1" dirty="0">
                <a:latin typeface="Arial"/>
                <a:cs typeface="Arial"/>
              </a:rPr>
              <a:t>the </a:t>
            </a:r>
            <a:r>
              <a:rPr lang="en-US" altLang="ja-JP" sz="1800" b="1" dirty="0" smtClean="0">
                <a:latin typeface="Arial"/>
                <a:cs typeface="Arial"/>
              </a:rPr>
              <a:t>specification of each task was determined.</a:t>
            </a:r>
          </a:p>
          <a:p>
            <a:pPr lvl="0"/>
            <a:r>
              <a:rPr lang="en-US" altLang="ja-JP" sz="1800" b="1" dirty="0" smtClean="0">
                <a:latin typeface="Arial"/>
                <a:cs typeface="Arial"/>
              </a:rPr>
              <a:t>The development of the software using the JT-60SA has been started, which includes the remote experiment system(RES), the data analysis software(EDAS), </a:t>
            </a:r>
            <a:r>
              <a:rPr lang="en-GB" altLang="ja-JP" sz="1800" b="1" dirty="0"/>
              <a:t>Remote Data Access </a:t>
            </a:r>
            <a:r>
              <a:rPr lang="en-US" altLang="ja-JP" sz="1800" b="1" dirty="0"/>
              <a:t>(</a:t>
            </a:r>
            <a:r>
              <a:rPr lang="en-GB" altLang="ja-JP" sz="1800" b="1" dirty="0"/>
              <a:t>RDA</a:t>
            </a:r>
            <a:r>
              <a:rPr lang="en-US" altLang="ja-JP" sz="1800" b="1" dirty="0"/>
              <a:t>) </a:t>
            </a:r>
            <a:r>
              <a:rPr lang="en-GB" altLang="ja-JP" sz="1800" b="1" dirty="0"/>
              <a:t>Software Framework and </a:t>
            </a:r>
            <a:r>
              <a:rPr lang="en-GB" altLang="ja-JP" sz="1800" b="1" dirty="0" smtClean="0"/>
              <a:t>the </a:t>
            </a:r>
            <a:r>
              <a:rPr lang="en-GB" altLang="ja-JP" sz="1800" b="1" dirty="0"/>
              <a:t>Integrated Software Platform for Documentation and Experiment Management (</a:t>
            </a:r>
            <a:r>
              <a:rPr lang="en-GB" altLang="ja-JP" sz="1800" b="1" dirty="0" err="1"/>
              <a:t>DocMs</a:t>
            </a:r>
            <a:r>
              <a:rPr lang="en-US" altLang="ja-JP" sz="1800" b="1" dirty="0" smtClean="0"/>
              <a:t>).</a:t>
            </a:r>
          </a:p>
          <a:p>
            <a:pPr lvl="0"/>
            <a:r>
              <a:rPr lang="en-US" altLang="ja-JP" sz="1800" b="1" dirty="0" smtClean="0">
                <a:latin typeface="Arial"/>
                <a:cs typeface="Arial"/>
              </a:rPr>
              <a:t>The investigation of the fast data transfer method is going on.</a:t>
            </a:r>
          </a:p>
          <a:p>
            <a:pPr lvl="0"/>
            <a:r>
              <a:rPr lang="en-US" altLang="ja-JP" sz="1800" b="1" dirty="0" smtClean="0">
                <a:latin typeface="Arial"/>
                <a:cs typeface="Arial"/>
              </a:rPr>
              <a:t>The preparation </a:t>
            </a:r>
            <a:r>
              <a:rPr lang="en-US" altLang="ja-JP" sz="1800" b="1" dirty="0">
                <a:latin typeface="Arial"/>
                <a:cs typeface="Arial"/>
              </a:rPr>
              <a:t>of the network system and the </a:t>
            </a:r>
            <a:r>
              <a:rPr lang="en-US" altLang="ja-JP" sz="1800" b="1" dirty="0" smtClean="0">
                <a:latin typeface="Arial"/>
                <a:cs typeface="Arial"/>
              </a:rPr>
              <a:t>equipment in the the </a:t>
            </a:r>
            <a:r>
              <a:rPr lang="en-US" altLang="ja-JP" sz="1800" b="1" dirty="0">
                <a:latin typeface="Arial"/>
                <a:cs typeface="Arial"/>
              </a:rPr>
              <a:t>remote experiment room </a:t>
            </a:r>
            <a:r>
              <a:rPr lang="en-US" altLang="ja-JP" sz="1800" b="1" dirty="0" smtClean="0">
                <a:latin typeface="Arial"/>
                <a:cs typeface="Arial"/>
              </a:rPr>
              <a:t>in </a:t>
            </a:r>
            <a:r>
              <a:rPr lang="en-US" altLang="ja-JP" sz="1800" b="1" dirty="0" err="1" smtClean="0">
                <a:latin typeface="Arial"/>
                <a:cs typeface="Arial"/>
              </a:rPr>
              <a:t>Rokkasho</a:t>
            </a:r>
            <a:r>
              <a:rPr lang="en-US" altLang="ja-JP" sz="1800" b="1" dirty="0" smtClean="0">
                <a:latin typeface="Arial"/>
                <a:cs typeface="Arial"/>
              </a:rPr>
              <a:t> site will start in 2015.</a:t>
            </a:r>
          </a:p>
          <a:p>
            <a:r>
              <a:rPr lang="en-US" altLang="ja-JP" sz="1800" b="1" dirty="0" smtClean="0">
                <a:latin typeface="Arial"/>
                <a:cs typeface="Arial"/>
              </a:rPr>
              <a:t>The activity of the REC is on schedule. The function of REC will be tested and </a:t>
            </a:r>
            <a:r>
              <a:rPr lang="en-US" altLang="ja-JP" sz="1800" b="1" dirty="0">
                <a:latin typeface="Arial"/>
                <a:cs typeface="Arial"/>
              </a:rPr>
              <a:t>the operation of the </a:t>
            </a:r>
            <a:r>
              <a:rPr lang="en-US" altLang="ja-JP" sz="1800" b="1" dirty="0" smtClean="0">
                <a:latin typeface="Arial"/>
                <a:cs typeface="Arial"/>
              </a:rPr>
              <a:t>total system will be demonstrated.</a:t>
            </a:r>
          </a:p>
          <a:p>
            <a:pPr lvl="0">
              <a:buNone/>
            </a:pPr>
            <a:endParaRPr lang="en-US" altLang="ja-JP" sz="1800" b="1" dirty="0" smtClean="0">
              <a:latin typeface="Arial"/>
              <a:cs typeface="Arial"/>
            </a:endParaRPr>
          </a:p>
          <a:p>
            <a:pPr lvl="0">
              <a:buNone/>
            </a:pPr>
            <a:endParaRPr lang="en-US" altLang="ja-JP" sz="1800" b="1" dirty="0" smtClean="0">
              <a:latin typeface="Arial"/>
              <a:cs typeface="Arial"/>
            </a:endParaRPr>
          </a:p>
          <a:p>
            <a:pPr marL="342900" lvl="1" indent="-342900" algn="ctr">
              <a:buNone/>
            </a:pPr>
            <a:r>
              <a:rPr lang="en-US" altLang="ja-JP" sz="1800" b="1" dirty="0" smtClean="0">
                <a:latin typeface="Arial"/>
                <a:cs typeface="Arial"/>
              </a:rPr>
              <a:t>Thank you for your attention.</a:t>
            </a:r>
            <a:endParaRPr lang="en-US" altLang="ja-JP" sz="1800" dirty="0" smtClean="0">
              <a:solidFill>
                <a:srgbClr val="FF0000"/>
              </a:solidFill>
              <a:latin typeface="Arial"/>
              <a:cs typeface="Arial"/>
            </a:endParaRPr>
          </a:p>
          <a:p>
            <a:pPr>
              <a:buNone/>
            </a:pPr>
            <a:endParaRPr lang="en-US" altLang="ja-JP" sz="1800" dirty="0" smtClean="0">
              <a:latin typeface="Arial"/>
              <a:cs typeface="Arial"/>
            </a:endParaRPr>
          </a:p>
        </p:txBody>
      </p:sp>
      <p:cxnSp>
        <p:nvCxnSpPr>
          <p:cNvPr id="5" name="直線コネクタ 4"/>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6" name="図 5"/>
          <p:cNvPicPr>
            <a:picLocks noChangeAspect="1"/>
          </p:cNvPicPr>
          <p:nvPr/>
        </p:nvPicPr>
        <p:blipFill>
          <a:blip r:embed="rId3" cstate="email"/>
          <a:stretch>
            <a:fillRect/>
          </a:stretch>
        </p:blipFill>
        <p:spPr>
          <a:xfrm>
            <a:off x="59532" y="59269"/>
            <a:ext cx="909381" cy="632370"/>
          </a:xfrm>
          <a:prstGeom prst="rect">
            <a:avLst/>
          </a:prstGeom>
        </p:spPr>
      </p:pic>
      <p:sp>
        <p:nvSpPr>
          <p:cNvPr id="7" name="テキスト ボックス 6"/>
          <p:cNvSpPr txBox="1"/>
          <p:nvPr/>
        </p:nvSpPr>
        <p:spPr>
          <a:xfrm>
            <a:off x="9209514" y="6357958"/>
            <a:ext cx="464347" cy="369332"/>
          </a:xfrm>
          <a:prstGeom prst="rect">
            <a:avLst/>
          </a:prstGeom>
          <a:noFill/>
        </p:spPr>
        <p:txBody>
          <a:bodyPr wrap="square" rtlCol="0">
            <a:spAutoFit/>
          </a:bodyPr>
          <a:lstStyle/>
          <a:p>
            <a:pPr algn="ctr"/>
            <a:r>
              <a:rPr kumimoji="1" lang="en-US" altLang="ja-JP" dirty="0" smtClean="0"/>
              <a:t>20</a:t>
            </a:r>
            <a:endParaRPr kumimoji="1" lang="ja-JP" altLang="en-US" dirty="0"/>
          </a:p>
        </p:txBody>
      </p:sp>
      <p:sp>
        <p:nvSpPr>
          <p:cNvPr id="4" name="スライド番号プレースホルダー 3"/>
          <p:cNvSpPr>
            <a:spLocks noGrp="1"/>
          </p:cNvSpPr>
          <p:nvPr>
            <p:ph type="sldNum" sz="quarter" idx="12"/>
          </p:nvPr>
        </p:nvSpPr>
        <p:spPr/>
        <p:txBody>
          <a:bodyPr/>
          <a:lstStyle/>
          <a:p>
            <a:fld id="{6A1C1D35-5642-A44A-B3BA-E6568B37F1BE}" type="slidenum">
              <a:rPr lang="ja-JP" altLang="en-US" smtClean="0"/>
              <a:pPr/>
              <a:t>20</a:t>
            </a:fld>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22"/>
          <p:cNvSpPr>
            <a:spLocks/>
          </p:cNvSpPr>
          <p:nvPr/>
        </p:nvSpPr>
        <p:spPr bwMode="auto">
          <a:xfrm>
            <a:off x="4113218" y="1317936"/>
            <a:ext cx="1023937" cy="1152525"/>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12427 w 21600"/>
              <a:gd name="T34" fmla="*/ 2912 h 21600"/>
              <a:gd name="T35" fmla="*/ 18227 w 21600"/>
              <a:gd name="T36" fmla="*/ 9246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9525">
            <a:solidFill>
              <a:schemeClr val="tx1"/>
            </a:solidFill>
            <a:round/>
            <a:headEnd/>
            <a:tailEnd/>
          </a:ln>
        </p:spPr>
        <p:txBody>
          <a:bodyPr wrap="none" anchor="ctr"/>
          <a:lstStyle/>
          <a:p>
            <a:endParaRPr lang="ja-JP" altLang="en-US"/>
          </a:p>
        </p:txBody>
      </p:sp>
      <p:sp>
        <p:nvSpPr>
          <p:cNvPr id="4099" name="AutoShape 215"/>
          <p:cNvSpPr>
            <a:spLocks noChangeArrowheads="1"/>
          </p:cNvSpPr>
          <p:nvPr/>
        </p:nvSpPr>
        <p:spPr bwMode="auto">
          <a:xfrm>
            <a:off x="5157791" y="881383"/>
            <a:ext cx="4605337" cy="1444625"/>
          </a:xfrm>
          <a:prstGeom prst="roundRect">
            <a:avLst>
              <a:gd name="adj" fmla="val 10634"/>
            </a:avLst>
          </a:prstGeom>
          <a:solidFill>
            <a:srgbClr val="CCFFFF"/>
          </a:solidFill>
          <a:ln w="12700">
            <a:solidFill>
              <a:schemeClr val="tx1"/>
            </a:solidFill>
            <a:round/>
            <a:headEnd/>
            <a:tailEnd/>
          </a:ln>
        </p:spPr>
        <p:txBody>
          <a:bodyPr wrap="none" anchor="ctr"/>
          <a:lstStyle/>
          <a:p>
            <a:pPr algn="ctr"/>
            <a:endParaRPr lang="ja-JP" altLang="en-US" i="1">
              <a:solidFill>
                <a:schemeClr val="folHlink"/>
              </a:solidFill>
              <a:cs typeface="Arial" charset="0"/>
            </a:endParaRPr>
          </a:p>
        </p:txBody>
      </p:sp>
      <p:sp>
        <p:nvSpPr>
          <p:cNvPr id="4100" name="Rectangle 217"/>
          <p:cNvSpPr>
            <a:spLocks noChangeArrowheads="1"/>
          </p:cNvSpPr>
          <p:nvPr/>
        </p:nvSpPr>
        <p:spPr bwMode="auto">
          <a:xfrm>
            <a:off x="5378185" y="963923"/>
            <a:ext cx="800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b="1">
                <a:solidFill>
                  <a:schemeClr val="folHlink"/>
                </a:solidFill>
                <a:cs typeface="Arial" charset="0"/>
              </a:rPr>
              <a:t>DEMO</a:t>
            </a:r>
            <a:endParaRPr lang="ja-JP" altLang="en-US" b="1">
              <a:solidFill>
                <a:schemeClr val="folHlink"/>
              </a:solidFill>
              <a:cs typeface="Arial" charset="0"/>
            </a:endParaRPr>
          </a:p>
        </p:txBody>
      </p:sp>
      <p:sp>
        <p:nvSpPr>
          <p:cNvPr id="4101" name="Text Box 218"/>
          <p:cNvSpPr txBox="1">
            <a:spLocks noChangeArrowheads="1"/>
          </p:cNvSpPr>
          <p:nvPr/>
        </p:nvSpPr>
        <p:spPr bwMode="auto">
          <a:xfrm>
            <a:off x="5154617" y="1638615"/>
            <a:ext cx="1665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lang="en-US" altLang="ja-JP" sz="1200" b="1" i="1">
                <a:solidFill>
                  <a:srgbClr val="0000FF"/>
                </a:solidFill>
                <a:cs typeface="Arial" charset="0"/>
              </a:rPr>
              <a:t>Demonstration of Fusion Power Plant</a:t>
            </a:r>
            <a:endParaRPr lang="ja-JP" altLang="en-US" sz="1200" b="1" i="1">
              <a:solidFill>
                <a:srgbClr val="0000FF"/>
              </a:solidFill>
              <a:cs typeface="Arial" charset="0"/>
            </a:endParaRPr>
          </a:p>
        </p:txBody>
      </p:sp>
      <p:sp>
        <p:nvSpPr>
          <p:cNvPr id="4102" name="AutoShape 224"/>
          <p:cNvSpPr>
            <a:spLocks noChangeArrowheads="1"/>
          </p:cNvSpPr>
          <p:nvPr/>
        </p:nvSpPr>
        <p:spPr bwMode="auto">
          <a:xfrm>
            <a:off x="3779839" y="5537510"/>
            <a:ext cx="1862137" cy="388938"/>
          </a:xfrm>
          <a:prstGeom prst="rightArrow">
            <a:avLst>
              <a:gd name="adj1" fmla="val 50000"/>
              <a:gd name="adj2" fmla="val 119694"/>
            </a:avLst>
          </a:prstGeom>
          <a:solidFill>
            <a:srgbClr val="FFFF00"/>
          </a:solidFill>
          <a:ln w="9525">
            <a:solidFill>
              <a:schemeClr val="tx1"/>
            </a:solidFill>
            <a:miter lim="800000"/>
            <a:headEnd/>
            <a:tailEnd/>
          </a:ln>
        </p:spPr>
        <p:txBody>
          <a:bodyPr wrap="none" anchor="ctr"/>
          <a:lstStyle/>
          <a:p>
            <a:pPr algn="ctr"/>
            <a:endParaRPr lang="ja-JP" altLang="en-US" i="1">
              <a:cs typeface="Arial" charset="0"/>
            </a:endParaRPr>
          </a:p>
        </p:txBody>
      </p:sp>
      <p:sp>
        <p:nvSpPr>
          <p:cNvPr id="4103" name="AutoShape 226"/>
          <p:cNvSpPr>
            <a:spLocks noChangeArrowheads="1"/>
          </p:cNvSpPr>
          <p:nvPr/>
        </p:nvSpPr>
        <p:spPr bwMode="auto">
          <a:xfrm>
            <a:off x="7050093" y="2352985"/>
            <a:ext cx="1004887" cy="863600"/>
          </a:xfrm>
          <a:prstGeom prst="upArrow">
            <a:avLst>
              <a:gd name="adj1" fmla="val 50000"/>
              <a:gd name="adj2" fmla="val 25000"/>
            </a:avLst>
          </a:prstGeom>
          <a:solidFill>
            <a:srgbClr val="FFFF00"/>
          </a:solidFill>
          <a:ln w="9525">
            <a:solidFill>
              <a:schemeClr val="tx1"/>
            </a:solidFill>
            <a:miter lim="800000"/>
            <a:headEnd/>
            <a:tailEnd/>
          </a:ln>
        </p:spPr>
        <p:txBody>
          <a:bodyPr wrap="none" anchor="ctr"/>
          <a:lstStyle/>
          <a:p>
            <a:pPr algn="ctr"/>
            <a:endParaRPr lang="ja-JP" altLang="en-US" i="1">
              <a:cs typeface="Arial" charset="0"/>
            </a:endParaRPr>
          </a:p>
        </p:txBody>
      </p:sp>
      <p:sp>
        <p:nvSpPr>
          <p:cNvPr id="4104" name="AutoShape 227"/>
          <p:cNvSpPr>
            <a:spLocks noChangeArrowheads="1"/>
          </p:cNvSpPr>
          <p:nvPr/>
        </p:nvSpPr>
        <p:spPr bwMode="auto">
          <a:xfrm>
            <a:off x="5597525" y="3261035"/>
            <a:ext cx="4260850" cy="3384550"/>
          </a:xfrm>
          <a:prstGeom prst="roundRect">
            <a:avLst>
              <a:gd name="adj" fmla="val 6972"/>
            </a:avLst>
          </a:prstGeom>
          <a:solidFill>
            <a:srgbClr val="CCFFFF"/>
          </a:solidFill>
          <a:ln w="12700">
            <a:solidFill>
              <a:schemeClr val="tx1"/>
            </a:solidFill>
            <a:round/>
            <a:headEnd/>
            <a:tailEnd/>
          </a:ln>
        </p:spPr>
        <p:txBody>
          <a:bodyPr wrap="none" anchor="ctr"/>
          <a:lstStyle/>
          <a:p>
            <a:pPr algn="ctr"/>
            <a:endParaRPr lang="ja-JP" altLang="en-US" i="1">
              <a:cs typeface="Arial" charset="0"/>
            </a:endParaRPr>
          </a:p>
        </p:txBody>
      </p:sp>
      <p:pic>
        <p:nvPicPr>
          <p:cNvPr id="4105" name="Picture 2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8388" y="3843655"/>
            <a:ext cx="13763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6837369" y="4350060"/>
            <a:ext cx="687387" cy="330200"/>
            <a:chOff x="0" y="0"/>
            <a:chExt cx="784" cy="456"/>
          </a:xfrm>
        </p:grpSpPr>
        <p:sp>
          <p:nvSpPr>
            <p:cNvPr id="4729" name="Rectangle 231"/>
            <p:cNvSpPr>
              <a:spLocks noChangeArrowheads="1"/>
            </p:cNvSpPr>
            <p:nvPr/>
          </p:nvSpPr>
          <p:spPr bwMode="auto">
            <a:xfrm>
              <a:off x="0" y="0"/>
              <a:ext cx="784" cy="456"/>
            </a:xfrm>
            <a:prstGeom prst="rect">
              <a:avLst/>
            </a:prstGeom>
            <a:solidFill>
              <a:schemeClr val="bg1"/>
            </a:solidFill>
            <a:ln w="9525">
              <a:solidFill>
                <a:schemeClr val="tx1"/>
              </a:solidFill>
              <a:miter lim="800000"/>
              <a:headEnd/>
              <a:tailEnd/>
            </a:ln>
          </p:spPr>
          <p:txBody>
            <a:bodyPr wrap="none" anchor="ctr"/>
            <a:lstStyle/>
            <a:p>
              <a:pPr algn="ctr"/>
              <a:endParaRPr lang="ja-JP" altLang="en-US" i="1">
                <a:cs typeface="Arial" charset="0"/>
              </a:endParaRPr>
            </a:p>
          </p:txBody>
        </p:sp>
        <p:pic>
          <p:nvPicPr>
            <p:cNvPr id="4730" name="Picture 2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 y="0"/>
              <a:ext cx="753"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3"/>
          <p:cNvGrpSpPr>
            <a:grpSpLocks/>
          </p:cNvGrpSpPr>
          <p:nvPr/>
        </p:nvGrpSpPr>
        <p:grpSpPr bwMode="auto">
          <a:xfrm>
            <a:off x="6184901" y="3869052"/>
            <a:ext cx="520700" cy="257175"/>
            <a:chOff x="0" y="0"/>
            <a:chExt cx="218" cy="123"/>
          </a:xfrm>
        </p:grpSpPr>
        <p:sp>
          <p:nvSpPr>
            <p:cNvPr id="4607" name="Rectangle 234"/>
            <p:cNvSpPr>
              <a:spLocks noChangeArrowheads="1"/>
            </p:cNvSpPr>
            <p:nvPr/>
          </p:nvSpPr>
          <p:spPr bwMode="auto">
            <a:xfrm>
              <a:off x="0" y="0"/>
              <a:ext cx="218" cy="123"/>
            </a:xfrm>
            <a:prstGeom prst="rect">
              <a:avLst/>
            </a:prstGeom>
            <a:solidFill>
              <a:schemeClr val="bg1"/>
            </a:solidFill>
            <a:ln w="9525">
              <a:solidFill>
                <a:schemeClr val="tx1"/>
              </a:solidFill>
              <a:miter lim="800000"/>
              <a:headEnd/>
              <a:tailEnd/>
            </a:ln>
          </p:spPr>
          <p:txBody>
            <a:bodyPr wrap="none" anchor="ctr"/>
            <a:lstStyle/>
            <a:p>
              <a:pPr algn="ctr"/>
              <a:endParaRPr lang="ja-JP" altLang="en-US" i="1">
                <a:cs typeface="Arial" charset="0"/>
              </a:endParaRPr>
            </a:p>
          </p:txBody>
        </p:sp>
        <p:grpSp>
          <p:nvGrpSpPr>
            <p:cNvPr id="4" name="Group 15"/>
            <p:cNvGrpSpPr>
              <a:grpSpLocks/>
            </p:cNvGrpSpPr>
            <p:nvPr/>
          </p:nvGrpSpPr>
          <p:grpSpPr bwMode="auto">
            <a:xfrm>
              <a:off x="12" y="4"/>
              <a:ext cx="192" cy="104"/>
              <a:chOff x="0" y="0"/>
              <a:chExt cx="1517" cy="610"/>
            </a:xfrm>
          </p:grpSpPr>
          <p:grpSp>
            <p:nvGrpSpPr>
              <p:cNvPr id="5" name="Group 16"/>
              <p:cNvGrpSpPr>
                <a:grpSpLocks/>
              </p:cNvGrpSpPr>
              <p:nvPr/>
            </p:nvGrpSpPr>
            <p:grpSpPr bwMode="auto">
              <a:xfrm flipH="1" flipV="1">
                <a:off x="890" y="241"/>
                <a:ext cx="353" cy="198"/>
                <a:chOff x="0" y="0"/>
                <a:chExt cx="911" cy="310"/>
              </a:xfrm>
            </p:grpSpPr>
            <p:cxnSp>
              <p:nvCxnSpPr>
                <p:cNvPr id="4718" name="AutoShape 237"/>
                <p:cNvCxnSpPr>
                  <a:cxnSpLocks noChangeShapeType="1"/>
                </p:cNvCxnSpPr>
                <p:nvPr/>
              </p:nvCxnSpPr>
              <p:spPr bwMode="auto">
                <a:xfrm rot="16200000" flipH="1">
                  <a:off x="266" y="-12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19" name="AutoShape 238"/>
                <p:cNvCxnSpPr>
                  <a:cxnSpLocks noChangeShapeType="1"/>
                </p:cNvCxnSpPr>
                <p:nvPr/>
              </p:nvCxnSpPr>
              <p:spPr bwMode="auto">
                <a:xfrm rot="16200000" flipH="1">
                  <a:off x="275" y="-140"/>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20" name="AutoShape 239"/>
                <p:cNvCxnSpPr>
                  <a:cxnSpLocks noChangeShapeType="1"/>
                </p:cNvCxnSpPr>
                <p:nvPr/>
              </p:nvCxnSpPr>
              <p:spPr bwMode="auto">
                <a:xfrm rot="16200000" flipH="1">
                  <a:off x="296" y="-154"/>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21" name="AutoShape 240"/>
                <p:cNvCxnSpPr>
                  <a:cxnSpLocks noChangeShapeType="1"/>
                </p:cNvCxnSpPr>
                <p:nvPr/>
              </p:nvCxnSpPr>
              <p:spPr bwMode="auto">
                <a:xfrm rot="16200000" flipH="1">
                  <a:off x="317" y="-168"/>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22" name="AutoShape 241"/>
                <p:cNvCxnSpPr>
                  <a:cxnSpLocks noChangeShapeType="1"/>
                </p:cNvCxnSpPr>
                <p:nvPr/>
              </p:nvCxnSpPr>
              <p:spPr bwMode="auto">
                <a:xfrm rot="16200000" flipH="1">
                  <a:off x="338" y="-182"/>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23" name="AutoShape 242"/>
                <p:cNvCxnSpPr>
                  <a:cxnSpLocks noChangeShapeType="1"/>
                </p:cNvCxnSpPr>
                <p:nvPr/>
              </p:nvCxnSpPr>
              <p:spPr bwMode="auto">
                <a:xfrm rot="16200000" flipH="1">
                  <a:off x="359" y="-19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24" name="AutoShape 243"/>
                <p:cNvCxnSpPr>
                  <a:cxnSpLocks noChangeShapeType="1"/>
                </p:cNvCxnSpPr>
                <p:nvPr/>
              </p:nvCxnSpPr>
              <p:spPr bwMode="auto">
                <a:xfrm rot="16200000" flipH="1">
                  <a:off x="380" y="-210"/>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25" name="AutoShape 244"/>
                <p:cNvCxnSpPr>
                  <a:cxnSpLocks noChangeShapeType="1"/>
                </p:cNvCxnSpPr>
                <p:nvPr/>
              </p:nvCxnSpPr>
              <p:spPr bwMode="auto">
                <a:xfrm rot="16200000" flipH="1">
                  <a:off x="401" y="-224"/>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26" name="AutoShape 245"/>
                <p:cNvCxnSpPr>
                  <a:cxnSpLocks noChangeShapeType="1"/>
                </p:cNvCxnSpPr>
                <p:nvPr/>
              </p:nvCxnSpPr>
              <p:spPr bwMode="auto">
                <a:xfrm rot="16200000" flipH="1">
                  <a:off x="422" y="-238"/>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27" name="AutoShape 246"/>
                <p:cNvCxnSpPr>
                  <a:cxnSpLocks noChangeShapeType="1"/>
                </p:cNvCxnSpPr>
                <p:nvPr/>
              </p:nvCxnSpPr>
              <p:spPr bwMode="auto">
                <a:xfrm rot="16200000" flipH="1">
                  <a:off x="443" y="-252"/>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28" name="AutoShape 247"/>
                <p:cNvCxnSpPr>
                  <a:cxnSpLocks noChangeShapeType="1"/>
                </p:cNvCxnSpPr>
                <p:nvPr/>
              </p:nvCxnSpPr>
              <p:spPr bwMode="auto">
                <a:xfrm rot="16200000" flipH="1">
                  <a:off x="464" y="-26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grpSp>
            <p:nvGrpSpPr>
              <p:cNvPr id="6" name="Group 28"/>
              <p:cNvGrpSpPr>
                <a:grpSpLocks/>
              </p:cNvGrpSpPr>
              <p:nvPr/>
            </p:nvGrpSpPr>
            <p:grpSpPr bwMode="auto">
              <a:xfrm flipH="1">
                <a:off x="891" y="59"/>
                <a:ext cx="353" cy="198"/>
                <a:chOff x="0" y="0"/>
                <a:chExt cx="911" cy="310"/>
              </a:xfrm>
            </p:grpSpPr>
            <p:cxnSp>
              <p:nvCxnSpPr>
                <p:cNvPr id="4707" name="AutoShape 249"/>
                <p:cNvCxnSpPr>
                  <a:cxnSpLocks noChangeShapeType="1"/>
                </p:cNvCxnSpPr>
                <p:nvPr/>
              </p:nvCxnSpPr>
              <p:spPr bwMode="auto">
                <a:xfrm rot="16200000" flipH="1">
                  <a:off x="266" y="-12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08" name="AutoShape 250"/>
                <p:cNvCxnSpPr>
                  <a:cxnSpLocks noChangeShapeType="1"/>
                </p:cNvCxnSpPr>
                <p:nvPr/>
              </p:nvCxnSpPr>
              <p:spPr bwMode="auto">
                <a:xfrm rot="16200000" flipH="1">
                  <a:off x="275" y="-140"/>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09" name="AutoShape 251"/>
                <p:cNvCxnSpPr>
                  <a:cxnSpLocks noChangeShapeType="1"/>
                </p:cNvCxnSpPr>
                <p:nvPr/>
              </p:nvCxnSpPr>
              <p:spPr bwMode="auto">
                <a:xfrm rot="16200000" flipH="1">
                  <a:off x="296" y="-154"/>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10" name="AutoShape 252"/>
                <p:cNvCxnSpPr>
                  <a:cxnSpLocks noChangeShapeType="1"/>
                </p:cNvCxnSpPr>
                <p:nvPr/>
              </p:nvCxnSpPr>
              <p:spPr bwMode="auto">
                <a:xfrm rot="16200000" flipH="1">
                  <a:off x="317" y="-168"/>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11" name="AutoShape 253"/>
                <p:cNvCxnSpPr>
                  <a:cxnSpLocks noChangeShapeType="1"/>
                </p:cNvCxnSpPr>
                <p:nvPr/>
              </p:nvCxnSpPr>
              <p:spPr bwMode="auto">
                <a:xfrm rot="16200000" flipH="1">
                  <a:off x="338" y="-182"/>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12" name="AutoShape 254"/>
                <p:cNvCxnSpPr>
                  <a:cxnSpLocks noChangeShapeType="1"/>
                </p:cNvCxnSpPr>
                <p:nvPr/>
              </p:nvCxnSpPr>
              <p:spPr bwMode="auto">
                <a:xfrm rot="16200000" flipH="1">
                  <a:off x="359" y="-19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13" name="AutoShape 255"/>
                <p:cNvCxnSpPr>
                  <a:cxnSpLocks noChangeShapeType="1"/>
                </p:cNvCxnSpPr>
                <p:nvPr/>
              </p:nvCxnSpPr>
              <p:spPr bwMode="auto">
                <a:xfrm rot="16200000" flipH="1">
                  <a:off x="380" y="-210"/>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14" name="AutoShape 256"/>
                <p:cNvCxnSpPr>
                  <a:cxnSpLocks noChangeShapeType="1"/>
                </p:cNvCxnSpPr>
                <p:nvPr/>
              </p:nvCxnSpPr>
              <p:spPr bwMode="auto">
                <a:xfrm rot="16200000" flipH="1">
                  <a:off x="401" y="-224"/>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15" name="AutoShape 257"/>
                <p:cNvCxnSpPr>
                  <a:cxnSpLocks noChangeShapeType="1"/>
                </p:cNvCxnSpPr>
                <p:nvPr/>
              </p:nvCxnSpPr>
              <p:spPr bwMode="auto">
                <a:xfrm rot="16200000" flipH="1">
                  <a:off x="422" y="-238"/>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16" name="AutoShape 258"/>
                <p:cNvCxnSpPr>
                  <a:cxnSpLocks noChangeShapeType="1"/>
                </p:cNvCxnSpPr>
                <p:nvPr/>
              </p:nvCxnSpPr>
              <p:spPr bwMode="auto">
                <a:xfrm rot="16200000" flipH="1">
                  <a:off x="443" y="-252"/>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17" name="AutoShape 259"/>
                <p:cNvCxnSpPr>
                  <a:cxnSpLocks noChangeShapeType="1"/>
                </p:cNvCxnSpPr>
                <p:nvPr/>
              </p:nvCxnSpPr>
              <p:spPr bwMode="auto">
                <a:xfrm rot="16200000" flipH="1">
                  <a:off x="464" y="-26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grpSp>
            <p:nvGrpSpPr>
              <p:cNvPr id="7" name="Group 40"/>
              <p:cNvGrpSpPr>
                <a:grpSpLocks/>
              </p:cNvGrpSpPr>
              <p:nvPr/>
            </p:nvGrpSpPr>
            <p:grpSpPr bwMode="auto">
              <a:xfrm>
                <a:off x="178" y="244"/>
                <a:ext cx="715" cy="204"/>
                <a:chOff x="0" y="0"/>
                <a:chExt cx="1842" cy="322"/>
              </a:xfrm>
            </p:grpSpPr>
            <p:cxnSp>
              <p:nvCxnSpPr>
                <p:cNvPr id="4690" name="AutoShape 261"/>
                <p:cNvCxnSpPr>
                  <a:cxnSpLocks noChangeShapeType="1"/>
                </p:cNvCxnSpPr>
                <p:nvPr/>
              </p:nvCxnSpPr>
              <p:spPr bwMode="auto">
                <a:xfrm rot="-5400000">
                  <a:off x="544" y="-544"/>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691" name="AutoShape 262"/>
                <p:cNvCxnSpPr>
                  <a:cxnSpLocks noChangeShapeType="1"/>
                </p:cNvCxnSpPr>
                <p:nvPr/>
              </p:nvCxnSpPr>
              <p:spPr bwMode="auto">
                <a:xfrm rot="-5400000">
                  <a:off x="580" y="-535"/>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692" name="AutoShape 263"/>
                <p:cNvCxnSpPr>
                  <a:cxnSpLocks noChangeShapeType="1"/>
                </p:cNvCxnSpPr>
                <p:nvPr/>
              </p:nvCxnSpPr>
              <p:spPr bwMode="auto">
                <a:xfrm rot="-5400000">
                  <a:off x="616" y="-526"/>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693" name="AutoShape 264"/>
                <p:cNvCxnSpPr>
                  <a:cxnSpLocks noChangeShapeType="1"/>
                </p:cNvCxnSpPr>
                <p:nvPr/>
              </p:nvCxnSpPr>
              <p:spPr bwMode="auto">
                <a:xfrm rot="-5400000">
                  <a:off x="652" y="-517"/>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694" name="AutoShape 265"/>
                <p:cNvCxnSpPr>
                  <a:cxnSpLocks noChangeShapeType="1"/>
                </p:cNvCxnSpPr>
                <p:nvPr/>
              </p:nvCxnSpPr>
              <p:spPr bwMode="auto">
                <a:xfrm rot="-5400000">
                  <a:off x="688" y="-508"/>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695" name="AutoShape 266"/>
                <p:cNvCxnSpPr>
                  <a:cxnSpLocks noChangeShapeType="1"/>
                </p:cNvCxnSpPr>
                <p:nvPr/>
              </p:nvCxnSpPr>
              <p:spPr bwMode="auto">
                <a:xfrm rot="-5400000">
                  <a:off x="724" y="-499"/>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696" name="AutoShape 267"/>
                <p:cNvCxnSpPr>
                  <a:cxnSpLocks noChangeShapeType="1"/>
                </p:cNvCxnSpPr>
                <p:nvPr/>
              </p:nvCxnSpPr>
              <p:spPr bwMode="auto">
                <a:xfrm rot="-5400000">
                  <a:off x="760" y="-490"/>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697" name="AutoShape 268"/>
                <p:cNvCxnSpPr>
                  <a:cxnSpLocks noChangeShapeType="1"/>
                </p:cNvCxnSpPr>
                <p:nvPr/>
              </p:nvCxnSpPr>
              <p:spPr bwMode="auto">
                <a:xfrm rot="-5400000">
                  <a:off x="796" y="-481"/>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698" name="AutoShape 269"/>
                <p:cNvCxnSpPr>
                  <a:cxnSpLocks noChangeShapeType="1"/>
                </p:cNvCxnSpPr>
                <p:nvPr/>
              </p:nvCxnSpPr>
              <p:spPr bwMode="auto">
                <a:xfrm rot="-5400000">
                  <a:off x="832" y="-472"/>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699" name="AutoShape 270"/>
                <p:cNvCxnSpPr>
                  <a:cxnSpLocks noChangeShapeType="1"/>
                </p:cNvCxnSpPr>
                <p:nvPr/>
              </p:nvCxnSpPr>
              <p:spPr bwMode="auto">
                <a:xfrm rot="-5400000">
                  <a:off x="868" y="-463"/>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00" name="AutoShape 271"/>
                <p:cNvCxnSpPr>
                  <a:cxnSpLocks noChangeShapeType="1"/>
                </p:cNvCxnSpPr>
                <p:nvPr/>
              </p:nvCxnSpPr>
              <p:spPr bwMode="auto">
                <a:xfrm rot="-5400000">
                  <a:off x="904" y="-454"/>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01" name="AutoShape 272"/>
                <p:cNvCxnSpPr>
                  <a:cxnSpLocks noChangeShapeType="1"/>
                </p:cNvCxnSpPr>
                <p:nvPr/>
              </p:nvCxnSpPr>
              <p:spPr bwMode="auto">
                <a:xfrm rot="-5400000">
                  <a:off x="940" y="-445"/>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02" name="AutoShape 273"/>
                <p:cNvCxnSpPr>
                  <a:cxnSpLocks noChangeShapeType="1"/>
                </p:cNvCxnSpPr>
                <p:nvPr/>
              </p:nvCxnSpPr>
              <p:spPr bwMode="auto">
                <a:xfrm rot="-5400000">
                  <a:off x="976" y="-436"/>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03" name="AutoShape 274"/>
                <p:cNvCxnSpPr>
                  <a:cxnSpLocks noChangeShapeType="1"/>
                </p:cNvCxnSpPr>
                <p:nvPr/>
              </p:nvCxnSpPr>
              <p:spPr bwMode="auto">
                <a:xfrm rot="-5400000">
                  <a:off x="1012" y="-427"/>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04" name="AutoShape 275"/>
                <p:cNvCxnSpPr>
                  <a:cxnSpLocks noChangeShapeType="1"/>
                </p:cNvCxnSpPr>
                <p:nvPr/>
              </p:nvCxnSpPr>
              <p:spPr bwMode="auto">
                <a:xfrm rot="-5400000">
                  <a:off x="1048" y="-418"/>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05" name="AutoShape 276"/>
                <p:cNvCxnSpPr>
                  <a:cxnSpLocks noChangeShapeType="1"/>
                </p:cNvCxnSpPr>
                <p:nvPr/>
              </p:nvCxnSpPr>
              <p:spPr bwMode="auto">
                <a:xfrm rot="-5400000">
                  <a:off x="1084" y="-409"/>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706" name="AutoShape 277"/>
                <p:cNvCxnSpPr>
                  <a:cxnSpLocks noChangeShapeType="1"/>
                </p:cNvCxnSpPr>
                <p:nvPr/>
              </p:nvCxnSpPr>
              <p:spPr bwMode="auto">
                <a:xfrm rot="-5400000">
                  <a:off x="1120" y="-400"/>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pic>
            <p:nvPicPr>
              <p:cNvPr id="4612" name="Picture 278" descr="TP9300_6ra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 y="0"/>
                <a:ext cx="40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59"/>
              <p:cNvGrpSpPr>
                <a:grpSpLocks noChangeAspect="1"/>
              </p:cNvGrpSpPr>
              <p:nvPr/>
            </p:nvGrpSpPr>
            <p:grpSpPr bwMode="auto">
              <a:xfrm flipH="1">
                <a:off x="1076" y="60"/>
                <a:ext cx="416" cy="300"/>
                <a:chOff x="0" y="0"/>
                <a:chExt cx="2043" cy="895"/>
              </a:xfrm>
            </p:grpSpPr>
            <p:grpSp>
              <p:nvGrpSpPr>
                <p:cNvPr id="9" name="Group 60"/>
                <p:cNvGrpSpPr>
                  <a:grpSpLocks noChangeAspect="1"/>
                </p:cNvGrpSpPr>
                <p:nvPr/>
              </p:nvGrpSpPr>
              <p:grpSpPr bwMode="auto">
                <a:xfrm flipH="1">
                  <a:off x="0" y="0"/>
                  <a:ext cx="1907" cy="759"/>
                  <a:chOff x="0" y="0"/>
                  <a:chExt cx="3817" cy="1520"/>
                </a:xfrm>
              </p:grpSpPr>
              <p:pic>
                <p:nvPicPr>
                  <p:cNvPr id="4682" name="Picture 281"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3" name="Picture 282"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4" name="Picture 283"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5" name="Picture 284"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6" name="Picture 285"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7" name="Picture 286"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8" name="Picture 287"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9" name="Picture 288"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69"/>
                <p:cNvGrpSpPr>
                  <a:grpSpLocks noChangeAspect="1"/>
                </p:cNvGrpSpPr>
                <p:nvPr/>
              </p:nvGrpSpPr>
              <p:grpSpPr bwMode="auto">
                <a:xfrm flipH="1">
                  <a:off x="136" y="136"/>
                  <a:ext cx="1907" cy="759"/>
                  <a:chOff x="0" y="0"/>
                  <a:chExt cx="3817" cy="1520"/>
                </a:xfrm>
              </p:grpSpPr>
              <p:pic>
                <p:nvPicPr>
                  <p:cNvPr id="4674" name="Picture 290"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5" name="Picture 291"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6" name="Picture 292"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7" name="Picture 293"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8" name="Picture 294"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 name="Picture 295"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0" name="Picture 296"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1" name="Picture 297"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Group 78"/>
              <p:cNvGrpSpPr>
                <a:grpSpLocks noChangeAspect="1"/>
              </p:cNvGrpSpPr>
              <p:nvPr/>
            </p:nvGrpSpPr>
            <p:grpSpPr bwMode="auto">
              <a:xfrm flipH="1">
                <a:off x="951" y="309"/>
                <a:ext cx="566" cy="299"/>
                <a:chOff x="0" y="0"/>
                <a:chExt cx="2043" cy="895"/>
              </a:xfrm>
            </p:grpSpPr>
            <p:grpSp>
              <p:nvGrpSpPr>
                <p:cNvPr id="12" name="Group 79"/>
                <p:cNvGrpSpPr>
                  <a:grpSpLocks noChangeAspect="1"/>
                </p:cNvGrpSpPr>
                <p:nvPr/>
              </p:nvGrpSpPr>
              <p:grpSpPr bwMode="auto">
                <a:xfrm flipH="1">
                  <a:off x="0" y="0"/>
                  <a:ext cx="1907" cy="759"/>
                  <a:chOff x="0" y="0"/>
                  <a:chExt cx="3817" cy="1520"/>
                </a:xfrm>
              </p:grpSpPr>
              <p:pic>
                <p:nvPicPr>
                  <p:cNvPr id="4664" name="Picture 300"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5" name="Picture 301"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6" name="Picture 302"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7" name="Picture 303"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8" name="Picture 304"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9" name="Picture 305"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0" name="Picture 306"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1" name="Picture 307"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88"/>
                <p:cNvGrpSpPr>
                  <a:grpSpLocks noChangeAspect="1"/>
                </p:cNvGrpSpPr>
                <p:nvPr/>
              </p:nvGrpSpPr>
              <p:grpSpPr bwMode="auto">
                <a:xfrm flipH="1">
                  <a:off x="136" y="136"/>
                  <a:ext cx="1907" cy="759"/>
                  <a:chOff x="0" y="0"/>
                  <a:chExt cx="3817" cy="1520"/>
                </a:xfrm>
              </p:grpSpPr>
              <p:pic>
                <p:nvPicPr>
                  <p:cNvPr id="4656" name="Picture 309"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7" name="Picture 310"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8" name="Picture 311"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9" name="Picture 312"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0" name="Picture 313"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1" name="Picture 314"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2" name="Picture 315"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3" name="Picture 316"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 name="Group 97"/>
              <p:cNvGrpSpPr>
                <a:grpSpLocks noChangeAspect="1"/>
              </p:cNvGrpSpPr>
              <p:nvPr/>
            </p:nvGrpSpPr>
            <p:grpSpPr bwMode="auto">
              <a:xfrm>
                <a:off x="0" y="309"/>
                <a:ext cx="799" cy="301"/>
                <a:chOff x="0" y="0"/>
                <a:chExt cx="2061" cy="472"/>
              </a:xfrm>
            </p:grpSpPr>
            <p:grpSp>
              <p:nvGrpSpPr>
                <p:cNvPr id="15" name="Group 98"/>
                <p:cNvGrpSpPr>
                  <a:grpSpLocks noChangeAspect="1"/>
                </p:cNvGrpSpPr>
                <p:nvPr/>
              </p:nvGrpSpPr>
              <p:grpSpPr bwMode="auto">
                <a:xfrm flipH="1">
                  <a:off x="72" y="0"/>
                  <a:ext cx="1989" cy="400"/>
                  <a:chOff x="0" y="0"/>
                  <a:chExt cx="3781" cy="760"/>
                </a:xfrm>
              </p:grpSpPr>
              <p:grpSp>
                <p:nvGrpSpPr>
                  <p:cNvPr id="16" name="Group 99"/>
                  <p:cNvGrpSpPr>
                    <a:grpSpLocks noChangeAspect="1"/>
                  </p:cNvGrpSpPr>
                  <p:nvPr/>
                </p:nvGrpSpPr>
                <p:grpSpPr bwMode="auto">
                  <a:xfrm>
                    <a:off x="1874" y="0"/>
                    <a:ext cx="1907" cy="759"/>
                    <a:chOff x="0" y="0"/>
                    <a:chExt cx="3817" cy="1520"/>
                  </a:xfrm>
                </p:grpSpPr>
                <p:pic>
                  <p:nvPicPr>
                    <p:cNvPr id="4646" name="Picture 320"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7" name="Picture 321"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8" name="Picture 322"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9" name="Picture 323"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0" name="Picture 324"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1" name="Picture 325"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2" name="Picture 326"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3" name="Picture 327"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08"/>
                  <p:cNvGrpSpPr>
                    <a:grpSpLocks noChangeAspect="1"/>
                  </p:cNvGrpSpPr>
                  <p:nvPr/>
                </p:nvGrpSpPr>
                <p:grpSpPr bwMode="auto">
                  <a:xfrm>
                    <a:off x="0" y="1"/>
                    <a:ext cx="1907" cy="759"/>
                    <a:chOff x="0" y="0"/>
                    <a:chExt cx="3817" cy="1520"/>
                  </a:xfrm>
                </p:grpSpPr>
                <p:pic>
                  <p:nvPicPr>
                    <p:cNvPr id="4638" name="Picture 329"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9" name="Picture 330"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0" name="Picture 331"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1" name="Picture 332"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2" name="Picture 333"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3" name="Picture 334"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4" name="Picture 335"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5" name="Picture 336"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 name="Group 117"/>
                <p:cNvGrpSpPr>
                  <a:grpSpLocks noChangeAspect="1"/>
                </p:cNvGrpSpPr>
                <p:nvPr/>
              </p:nvGrpSpPr>
              <p:grpSpPr bwMode="auto">
                <a:xfrm flipH="1">
                  <a:off x="0" y="72"/>
                  <a:ext cx="1989" cy="400"/>
                  <a:chOff x="0" y="0"/>
                  <a:chExt cx="3781" cy="760"/>
                </a:xfrm>
              </p:grpSpPr>
              <p:grpSp>
                <p:nvGrpSpPr>
                  <p:cNvPr id="19" name="Group 118"/>
                  <p:cNvGrpSpPr>
                    <a:grpSpLocks noChangeAspect="1"/>
                  </p:cNvGrpSpPr>
                  <p:nvPr/>
                </p:nvGrpSpPr>
                <p:grpSpPr bwMode="auto">
                  <a:xfrm>
                    <a:off x="1874" y="0"/>
                    <a:ext cx="1907" cy="759"/>
                    <a:chOff x="0" y="0"/>
                    <a:chExt cx="3817" cy="1520"/>
                  </a:xfrm>
                </p:grpSpPr>
                <p:pic>
                  <p:nvPicPr>
                    <p:cNvPr id="4628" name="Picture 339"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9" name="Picture 340"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0" name="Picture 341"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1" name="Picture 342"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2" name="Picture 343"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3" name="Picture 344"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4" name="Picture 345"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5" name="Picture 346"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27"/>
                  <p:cNvGrpSpPr>
                    <a:grpSpLocks noChangeAspect="1"/>
                  </p:cNvGrpSpPr>
                  <p:nvPr/>
                </p:nvGrpSpPr>
                <p:grpSpPr bwMode="auto">
                  <a:xfrm>
                    <a:off x="0" y="1"/>
                    <a:ext cx="1907" cy="759"/>
                    <a:chOff x="0" y="0"/>
                    <a:chExt cx="3817" cy="1520"/>
                  </a:xfrm>
                </p:grpSpPr>
                <p:pic>
                  <p:nvPicPr>
                    <p:cNvPr id="4620" name="Picture 348"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1" name="Picture 349"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2" name="Picture 350"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3" name="Picture 351"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4" name="Picture 352"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5" name="Picture 353"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6" name="Picture 354"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7" name="Picture 355" descr="summit5i"/>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pic>
        <p:nvPicPr>
          <p:cNvPr id="4108" name="Picture 357" descr="IFMIF"/>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063" y="4696135"/>
            <a:ext cx="12636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35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8238" y="5570848"/>
            <a:ext cx="1270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360"/>
          <p:cNvSpPr txBox="1">
            <a:spLocks noChangeArrowheads="1"/>
          </p:cNvSpPr>
          <p:nvPr/>
        </p:nvSpPr>
        <p:spPr bwMode="auto">
          <a:xfrm>
            <a:off x="7558088" y="6085199"/>
            <a:ext cx="1963737" cy="338554"/>
          </a:xfrm>
          <a:prstGeom prst="rect">
            <a:avLst/>
          </a:prstGeom>
          <a:solidFill>
            <a:srgbClr val="FFFF99"/>
          </a:solidFill>
          <a:ln w="9525">
            <a:solidFill>
              <a:schemeClr val="tx1"/>
            </a:solid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sz="1600" b="1" dirty="0">
                <a:cs typeface="Arial" charset="0"/>
              </a:rPr>
              <a:t>Satellite </a:t>
            </a:r>
            <a:r>
              <a:rPr lang="en-US" altLang="ja-JP" sz="1600" b="1" dirty="0" err="1">
                <a:cs typeface="Arial" charset="0"/>
              </a:rPr>
              <a:t>Tokamak</a:t>
            </a:r>
            <a:endParaRPr lang="ja-JP" altLang="en-US" sz="1600" dirty="0">
              <a:cs typeface="Arial" charset="0"/>
            </a:endParaRPr>
          </a:p>
        </p:txBody>
      </p:sp>
      <p:sp>
        <p:nvSpPr>
          <p:cNvPr id="4111" name="Rectangle 361"/>
          <p:cNvSpPr>
            <a:spLocks noChangeArrowheads="1"/>
          </p:cNvSpPr>
          <p:nvPr/>
        </p:nvSpPr>
        <p:spPr bwMode="auto">
          <a:xfrm>
            <a:off x="5799349" y="3368986"/>
            <a:ext cx="28697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altLang="ja-JP" b="1">
                <a:solidFill>
                  <a:schemeClr val="folHlink"/>
                </a:solidFill>
                <a:cs typeface="Arial" charset="0"/>
              </a:rPr>
              <a:t>Broader Approach Activities</a:t>
            </a:r>
            <a:endParaRPr lang="ja-JP" altLang="en-US" b="1">
              <a:solidFill>
                <a:schemeClr val="folHlink"/>
              </a:solidFill>
              <a:cs typeface="Arial" charset="0"/>
            </a:endParaRPr>
          </a:p>
        </p:txBody>
      </p:sp>
      <p:pic>
        <p:nvPicPr>
          <p:cNvPr id="4112" name="Picture 362" descr="EU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0625" y="3434073"/>
            <a:ext cx="474663"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3" name="Picture 363" descr="J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15450" y="3422960"/>
            <a:ext cx="5064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200"/>
          <p:cNvSpPr txBox="1">
            <a:spLocks noChangeArrowheads="1"/>
          </p:cNvSpPr>
          <p:nvPr/>
        </p:nvSpPr>
        <p:spPr bwMode="auto">
          <a:xfrm>
            <a:off x="1191955" y="4378635"/>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endParaRPr lang="ja-JP" altLang="en-US" sz="1600" b="1">
              <a:solidFill>
                <a:schemeClr val="accent2"/>
              </a:solidFill>
              <a:cs typeface="Arial" charset="0"/>
            </a:endParaRPr>
          </a:p>
        </p:txBody>
      </p:sp>
      <p:sp>
        <p:nvSpPr>
          <p:cNvPr id="4115" name="AutoShape 219"/>
          <p:cNvSpPr>
            <a:spLocks/>
          </p:cNvSpPr>
          <p:nvPr/>
        </p:nvSpPr>
        <p:spPr bwMode="auto">
          <a:xfrm>
            <a:off x="125418" y="3045135"/>
            <a:ext cx="671512" cy="1847850"/>
          </a:xfrm>
          <a:custGeom>
            <a:avLst/>
            <a:gdLst>
              <a:gd name="T0" fmla="*/ 2147483647 w 21600"/>
              <a:gd name="T1" fmla="*/ 2147483647 h 21600"/>
              <a:gd name="T2" fmla="*/ 2147483647 w 21600"/>
              <a:gd name="T3" fmla="*/ 0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2427 w 21600"/>
              <a:gd name="T28" fmla="*/ 2925 h 21600"/>
              <a:gd name="T29" fmla="*/ 16841 w 21600"/>
              <a:gd name="T30" fmla="*/ 9233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6079"/>
                </a:moveTo>
                <a:lnTo>
                  <a:pt x="12427" y="0"/>
                </a:lnTo>
                <a:lnTo>
                  <a:pt x="12427" y="2925"/>
                </a:lnTo>
                <a:cubicBezTo>
                  <a:pt x="5564" y="2925"/>
                  <a:pt x="0" y="7059"/>
                  <a:pt x="0" y="12158"/>
                </a:cubicBezTo>
                <a:lnTo>
                  <a:pt x="0" y="21600"/>
                </a:lnTo>
                <a:lnTo>
                  <a:pt x="6448" y="21600"/>
                </a:lnTo>
                <a:lnTo>
                  <a:pt x="6448" y="12158"/>
                </a:lnTo>
                <a:cubicBezTo>
                  <a:pt x="6448" y="10543"/>
                  <a:pt x="9125" y="9233"/>
                  <a:pt x="12427" y="9233"/>
                </a:cubicBezTo>
                <a:lnTo>
                  <a:pt x="12427" y="12158"/>
                </a:lnTo>
                <a:lnTo>
                  <a:pt x="21600" y="6079"/>
                </a:lnTo>
                <a:close/>
              </a:path>
            </a:pathLst>
          </a:custGeom>
          <a:solidFill>
            <a:srgbClr val="FFFF00"/>
          </a:solidFill>
          <a:ln w="9525">
            <a:solidFill>
              <a:schemeClr val="tx1"/>
            </a:solidFill>
            <a:round/>
            <a:headEnd/>
            <a:tailEnd/>
          </a:ln>
        </p:spPr>
        <p:txBody>
          <a:bodyPr wrap="none" anchor="ctr"/>
          <a:lstStyle/>
          <a:p>
            <a:endParaRPr lang="ja-JP" altLang="en-US"/>
          </a:p>
        </p:txBody>
      </p:sp>
      <p:sp>
        <p:nvSpPr>
          <p:cNvPr id="4116" name="AutoShape 7"/>
          <p:cNvSpPr>
            <a:spLocks noChangeArrowheads="1"/>
          </p:cNvSpPr>
          <p:nvPr/>
        </p:nvSpPr>
        <p:spPr bwMode="auto">
          <a:xfrm>
            <a:off x="82555" y="4773933"/>
            <a:ext cx="4503738" cy="1946275"/>
          </a:xfrm>
          <a:prstGeom prst="roundRect">
            <a:avLst>
              <a:gd name="adj" fmla="val 10634"/>
            </a:avLst>
          </a:prstGeom>
          <a:solidFill>
            <a:srgbClr val="CCFFFF"/>
          </a:solidFill>
          <a:ln w="12700">
            <a:solidFill>
              <a:schemeClr val="tx1"/>
            </a:solidFill>
            <a:round/>
            <a:headEnd/>
            <a:tailEnd/>
          </a:ln>
        </p:spPr>
        <p:txBody>
          <a:bodyPr wrap="none" anchor="ctr"/>
          <a:lstStyle/>
          <a:p>
            <a:pPr algn="ctr"/>
            <a:endParaRPr lang="ja-JP" altLang="en-US" i="1">
              <a:cs typeface="Arial" charset="0"/>
            </a:endParaRPr>
          </a:p>
        </p:txBody>
      </p:sp>
      <p:sp>
        <p:nvSpPr>
          <p:cNvPr id="4117" name="Text Box 8"/>
          <p:cNvSpPr txBox="1">
            <a:spLocks noChangeArrowheads="1"/>
          </p:cNvSpPr>
          <p:nvPr/>
        </p:nvSpPr>
        <p:spPr bwMode="auto">
          <a:xfrm>
            <a:off x="219081" y="5712135"/>
            <a:ext cx="1400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sz="1600" b="1">
                <a:solidFill>
                  <a:schemeClr val="folHlink"/>
                </a:solidFill>
                <a:cs typeface="Arial" charset="0"/>
              </a:rPr>
              <a:t>JT-60</a:t>
            </a:r>
            <a:endParaRPr lang="ja-JP" altLang="en-US" sz="1600" b="1">
              <a:solidFill>
                <a:schemeClr val="folHlink"/>
              </a:solidFill>
              <a:cs typeface="Arial" charset="0"/>
            </a:endParaRPr>
          </a:p>
        </p:txBody>
      </p:sp>
      <p:pic>
        <p:nvPicPr>
          <p:cNvPr id="4118" name="Picture 9"/>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355" y="4908860"/>
            <a:ext cx="10128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47"/>
          <p:cNvGrpSpPr>
            <a:grpSpLocks noChangeAspect="1"/>
          </p:cNvGrpSpPr>
          <p:nvPr/>
        </p:nvGrpSpPr>
        <p:grpSpPr bwMode="auto">
          <a:xfrm>
            <a:off x="2789244" y="4985060"/>
            <a:ext cx="885825" cy="723900"/>
            <a:chOff x="0" y="0"/>
            <a:chExt cx="1922" cy="1752"/>
          </a:xfrm>
        </p:grpSpPr>
        <p:sp>
          <p:nvSpPr>
            <p:cNvPr id="4419" name="Freeform 11"/>
            <p:cNvSpPr>
              <a:spLocks noChangeAspect="1"/>
            </p:cNvSpPr>
            <p:nvPr/>
          </p:nvSpPr>
          <p:spPr bwMode="auto">
            <a:xfrm>
              <a:off x="0" y="603"/>
              <a:ext cx="1922" cy="1053"/>
            </a:xfrm>
            <a:custGeom>
              <a:avLst/>
              <a:gdLst>
                <a:gd name="T0" fmla="*/ 3795 w 1774"/>
                <a:gd name="T1" fmla="*/ 252 h 1054"/>
                <a:gd name="T2" fmla="*/ 601 w 1774"/>
                <a:gd name="T3" fmla="*/ 141 h 1054"/>
                <a:gd name="T4" fmla="*/ 375 w 1774"/>
                <a:gd name="T5" fmla="*/ 126 h 1054"/>
                <a:gd name="T6" fmla="*/ 142 w 1774"/>
                <a:gd name="T7" fmla="*/ 89 h 1054"/>
                <a:gd name="T8" fmla="*/ 0 w 1774"/>
                <a:gd name="T9" fmla="*/ 44 h 1054"/>
                <a:gd name="T10" fmla="*/ 0 w 1774"/>
                <a:gd name="T11" fmla="*/ 15 h 1054"/>
                <a:gd name="T12" fmla="*/ 294 w 1774"/>
                <a:gd name="T13" fmla="*/ 646 h 1054"/>
                <a:gd name="T14" fmla="*/ 375 w 1774"/>
                <a:gd name="T15" fmla="*/ 654 h 1054"/>
                <a:gd name="T16" fmla="*/ 601 w 1774"/>
                <a:gd name="T17" fmla="*/ 676 h 1054"/>
                <a:gd name="T18" fmla="*/ 982 w 1774"/>
                <a:gd name="T19" fmla="*/ 698 h 1054"/>
                <a:gd name="T20" fmla="*/ 1213 w 1774"/>
                <a:gd name="T21" fmla="*/ 705 h 1054"/>
                <a:gd name="T22" fmla="*/ 1282 w 1774"/>
                <a:gd name="T23" fmla="*/ 713 h 1054"/>
                <a:gd name="T24" fmla="*/ 9309 w 1774"/>
                <a:gd name="T25" fmla="*/ 1017 h 1054"/>
                <a:gd name="T26" fmla="*/ 9465 w 1774"/>
                <a:gd name="T27" fmla="*/ 1017 h 1054"/>
                <a:gd name="T28" fmla="*/ 9698 w 1774"/>
                <a:gd name="T29" fmla="*/ 1017 h 1054"/>
                <a:gd name="T30" fmla="*/ 10076 w 1774"/>
                <a:gd name="T31" fmla="*/ 1025 h 1054"/>
                <a:gd name="T32" fmla="*/ 10844 w 1774"/>
                <a:gd name="T33" fmla="*/ 1017 h 1054"/>
                <a:gd name="T34" fmla="*/ 11662 w 1774"/>
                <a:gd name="T35" fmla="*/ 1002 h 1054"/>
                <a:gd name="T36" fmla="*/ 12438 w 1774"/>
                <a:gd name="T37" fmla="*/ 965 h 1054"/>
                <a:gd name="T38" fmla="*/ 12968 w 1774"/>
                <a:gd name="T39" fmla="*/ 928 h 1054"/>
                <a:gd name="T40" fmla="*/ 13256 w 1774"/>
                <a:gd name="T41" fmla="*/ 898 h 1054"/>
                <a:gd name="T42" fmla="*/ 13343 w 1774"/>
                <a:gd name="T43" fmla="*/ 884 h 1054"/>
                <a:gd name="T44" fmla="*/ 13343 w 1774"/>
                <a:gd name="T45" fmla="*/ 876 h 1054"/>
                <a:gd name="T46" fmla="*/ 18031 w 1774"/>
                <a:gd name="T47" fmla="*/ 356 h 1054"/>
                <a:gd name="T48" fmla="*/ 18112 w 1774"/>
                <a:gd name="T49" fmla="*/ 0 h 1054"/>
                <a:gd name="T50" fmla="*/ 13343 w 1774"/>
                <a:gd name="T51" fmla="*/ 535 h 1054"/>
                <a:gd name="T52" fmla="*/ 13256 w 1774"/>
                <a:gd name="T53" fmla="*/ 550 h 1054"/>
                <a:gd name="T54" fmla="*/ 12877 w 1774"/>
                <a:gd name="T55" fmla="*/ 579 h 1054"/>
                <a:gd name="T56" fmla="*/ 12348 w 1774"/>
                <a:gd name="T57" fmla="*/ 624 h 1054"/>
                <a:gd name="T58" fmla="*/ 11594 w 1774"/>
                <a:gd name="T59" fmla="*/ 661 h 1054"/>
                <a:gd name="T60" fmla="*/ 10760 w 1774"/>
                <a:gd name="T61" fmla="*/ 676 h 1054"/>
                <a:gd name="T62" fmla="*/ 10306 w 1774"/>
                <a:gd name="T63" fmla="*/ 676 h 1054"/>
                <a:gd name="T64" fmla="*/ 9838 w 1774"/>
                <a:gd name="T65" fmla="*/ 676 h 1054"/>
                <a:gd name="T66" fmla="*/ 9080 w 1774"/>
                <a:gd name="T67" fmla="*/ 661 h 1054"/>
                <a:gd name="T68" fmla="*/ 8859 w 1774"/>
                <a:gd name="T69" fmla="*/ 661 h 1054"/>
                <a:gd name="T70" fmla="*/ 8859 w 1774"/>
                <a:gd name="T71" fmla="*/ 654 h 1054"/>
                <a:gd name="T72" fmla="*/ 3936 w 1774"/>
                <a:gd name="T73" fmla="*/ 490 h 1054"/>
                <a:gd name="T74" fmla="*/ 3795 w 1774"/>
                <a:gd name="T75" fmla="*/ 252 h 10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74"/>
                <a:gd name="T115" fmla="*/ 0 h 1054"/>
                <a:gd name="T116" fmla="*/ 1774 w 1774"/>
                <a:gd name="T117" fmla="*/ 1054 h 10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74" h="1054">
                  <a:moveTo>
                    <a:pt x="371" y="252"/>
                  </a:moveTo>
                  <a:lnTo>
                    <a:pt x="59" y="141"/>
                  </a:lnTo>
                  <a:lnTo>
                    <a:pt x="37" y="126"/>
                  </a:lnTo>
                  <a:lnTo>
                    <a:pt x="14" y="89"/>
                  </a:lnTo>
                  <a:lnTo>
                    <a:pt x="0" y="44"/>
                  </a:lnTo>
                  <a:lnTo>
                    <a:pt x="0" y="15"/>
                  </a:lnTo>
                  <a:lnTo>
                    <a:pt x="29" y="675"/>
                  </a:lnTo>
                  <a:lnTo>
                    <a:pt x="37" y="683"/>
                  </a:lnTo>
                  <a:lnTo>
                    <a:pt x="59" y="705"/>
                  </a:lnTo>
                  <a:lnTo>
                    <a:pt x="96" y="727"/>
                  </a:lnTo>
                  <a:lnTo>
                    <a:pt x="118" y="734"/>
                  </a:lnTo>
                  <a:lnTo>
                    <a:pt x="126" y="742"/>
                  </a:lnTo>
                  <a:lnTo>
                    <a:pt x="912" y="1046"/>
                  </a:lnTo>
                  <a:lnTo>
                    <a:pt x="927" y="1046"/>
                  </a:lnTo>
                  <a:lnTo>
                    <a:pt x="950" y="1046"/>
                  </a:lnTo>
                  <a:lnTo>
                    <a:pt x="987" y="1054"/>
                  </a:lnTo>
                  <a:lnTo>
                    <a:pt x="1061" y="1046"/>
                  </a:lnTo>
                  <a:lnTo>
                    <a:pt x="1143" y="1031"/>
                  </a:lnTo>
                  <a:lnTo>
                    <a:pt x="1217" y="994"/>
                  </a:lnTo>
                  <a:lnTo>
                    <a:pt x="1269" y="957"/>
                  </a:lnTo>
                  <a:lnTo>
                    <a:pt x="1298" y="927"/>
                  </a:lnTo>
                  <a:lnTo>
                    <a:pt x="1306" y="913"/>
                  </a:lnTo>
                  <a:lnTo>
                    <a:pt x="1306" y="905"/>
                  </a:lnTo>
                  <a:lnTo>
                    <a:pt x="1766" y="356"/>
                  </a:lnTo>
                  <a:lnTo>
                    <a:pt x="1774" y="0"/>
                  </a:lnTo>
                  <a:lnTo>
                    <a:pt x="1306" y="564"/>
                  </a:lnTo>
                  <a:lnTo>
                    <a:pt x="1298" y="579"/>
                  </a:lnTo>
                  <a:lnTo>
                    <a:pt x="1261" y="608"/>
                  </a:lnTo>
                  <a:lnTo>
                    <a:pt x="1209" y="653"/>
                  </a:lnTo>
                  <a:lnTo>
                    <a:pt x="1135" y="690"/>
                  </a:lnTo>
                  <a:lnTo>
                    <a:pt x="1054" y="705"/>
                  </a:lnTo>
                  <a:lnTo>
                    <a:pt x="1009" y="705"/>
                  </a:lnTo>
                  <a:lnTo>
                    <a:pt x="964" y="705"/>
                  </a:lnTo>
                  <a:lnTo>
                    <a:pt x="890" y="690"/>
                  </a:lnTo>
                  <a:lnTo>
                    <a:pt x="868" y="690"/>
                  </a:lnTo>
                  <a:lnTo>
                    <a:pt x="868" y="683"/>
                  </a:lnTo>
                  <a:lnTo>
                    <a:pt x="385" y="490"/>
                  </a:lnTo>
                  <a:lnTo>
                    <a:pt x="371" y="252"/>
                  </a:lnTo>
                  <a:close/>
                </a:path>
              </a:pathLst>
            </a:custGeom>
            <a:solidFill>
              <a:srgbClr val="FFCCCC"/>
            </a:solidFill>
            <a:ln w="11176">
              <a:solidFill>
                <a:srgbClr val="000000"/>
              </a:solidFill>
              <a:round/>
              <a:headEnd/>
              <a:tailEnd/>
            </a:ln>
          </p:spPr>
          <p:txBody>
            <a:bodyPr/>
            <a:lstStyle/>
            <a:p>
              <a:endParaRPr lang="ja-JP" altLang="en-US"/>
            </a:p>
          </p:txBody>
        </p:sp>
        <p:sp>
          <p:nvSpPr>
            <p:cNvPr id="4420" name="Line 12"/>
            <p:cNvSpPr>
              <a:spLocks noChangeAspect="1" noChangeShapeType="1"/>
            </p:cNvSpPr>
            <p:nvPr/>
          </p:nvSpPr>
          <p:spPr bwMode="auto">
            <a:xfrm flipH="1">
              <a:off x="403" y="853"/>
              <a:ext cx="7" cy="4"/>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 name="Freeform 13"/>
            <p:cNvSpPr>
              <a:spLocks noChangeAspect="1"/>
            </p:cNvSpPr>
            <p:nvPr/>
          </p:nvSpPr>
          <p:spPr bwMode="auto">
            <a:xfrm>
              <a:off x="1068" y="134"/>
              <a:ext cx="76" cy="280"/>
            </a:xfrm>
            <a:custGeom>
              <a:avLst/>
              <a:gdLst>
                <a:gd name="T0" fmla="*/ 2598 w 67"/>
                <a:gd name="T1" fmla="*/ 0 h 282"/>
                <a:gd name="T2" fmla="*/ 239 w 67"/>
                <a:gd name="T3" fmla="*/ 45 h 282"/>
                <a:gd name="T4" fmla="*/ 0 w 67"/>
                <a:gd name="T5" fmla="*/ 224 h 282"/>
                <a:gd name="T6" fmla="*/ 2290 w 67"/>
                <a:gd name="T7" fmla="*/ 188 h 282"/>
                <a:gd name="T8" fmla="*/ 2598 w 67"/>
                <a:gd name="T9" fmla="*/ 0 h 282"/>
                <a:gd name="T10" fmla="*/ 0 60000 65536"/>
                <a:gd name="T11" fmla="*/ 0 60000 65536"/>
                <a:gd name="T12" fmla="*/ 0 60000 65536"/>
                <a:gd name="T13" fmla="*/ 0 60000 65536"/>
                <a:gd name="T14" fmla="*/ 0 60000 65536"/>
                <a:gd name="T15" fmla="*/ 0 w 67"/>
                <a:gd name="T16" fmla="*/ 0 h 282"/>
                <a:gd name="T17" fmla="*/ 67 w 67"/>
                <a:gd name="T18" fmla="*/ 282 h 282"/>
              </a:gdLst>
              <a:ahLst/>
              <a:cxnLst>
                <a:cxn ang="T10">
                  <a:pos x="T0" y="T1"/>
                </a:cxn>
                <a:cxn ang="T11">
                  <a:pos x="T2" y="T3"/>
                </a:cxn>
                <a:cxn ang="T12">
                  <a:pos x="T4" y="T5"/>
                </a:cxn>
                <a:cxn ang="T13">
                  <a:pos x="T6" y="T7"/>
                </a:cxn>
                <a:cxn ang="T14">
                  <a:pos x="T8" y="T9"/>
                </a:cxn>
              </a:cxnLst>
              <a:rect l="T15" t="T16" r="T17" b="T18"/>
              <a:pathLst>
                <a:path w="67" h="282">
                  <a:moveTo>
                    <a:pt x="67" y="0"/>
                  </a:moveTo>
                  <a:lnTo>
                    <a:pt x="7" y="45"/>
                  </a:lnTo>
                  <a:lnTo>
                    <a:pt x="0" y="282"/>
                  </a:lnTo>
                  <a:lnTo>
                    <a:pt x="59" y="223"/>
                  </a:lnTo>
                  <a:lnTo>
                    <a:pt x="67" y="0"/>
                  </a:lnTo>
                  <a:close/>
                </a:path>
              </a:pathLst>
            </a:custGeom>
            <a:solidFill>
              <a:srgbClr val="FF9999"/>
            </a:solidFill>
            <a:ln w="11176">
              <a:solidFill>
                <a:srgbClr val="000000"/>
              </a:solidFill>
              <a:round/>
              <a:headEnd/>
              <a:tailEnd/>
            </a:ln>
          </p:spPr>
          <p:txBody>
            <a:bodyPr/>
            <a:lstStyle/>
            <a:p>
              <a:endParaRPr lang="ja-JP" altLang="en-US"/>
            </a:p>
          </p:txBody>
        </p:sp>
        <p:sp>
          <p:nvSpPr>
            <p:cNvPr id="4422" name="Freeform 14"/>
            <p:cNvSpPr>
              <a:spLocks noChangeAspect="1"/>
            </p:cNvSpPr>
            <p:nvPr/>
          </p:nvSpPr>
          <p:spPr bwMode="auto">
            <a:xfrm>
              <a:off x="1068" y="134"/>
              <a:ext cx="76" cy="288"/>
            </a:xfrm>
            <a:custGeom>
              <a:avLst/>
              <a:gdLst>
                <a:gd name="T0" fmla="*/ 2598 w 67"/>
                <a:gd name="T1" fmla="*/ 0 h 290"/>
                <a:gd name="T2" fmla="*/ 239 w 67"/>
                <a:gd name="T3" fmla="*/ 52 h 290"/>
                <a:gd name="T4" fmla="*/ 0 w 67"/>
                <a:gd name="T5" fmla="*/ 232 h 290"/>
                <a:gd name="T6" fmla="*/ 2290 w 67"/>
                <a:gd name="T7" fmla="*/ 194 h 290"/>
                <a:gd name="T8" fmla="*/ 2598 w 67"/>
                <a:gd name="T9" fmla="*/ 0 h 290"/>
                <a:gd name="T10" fmla="*/ 0 60000 65536"/>
                <a:gd name="T11" fmla="*/ 0 60000 65536"/>
                <a:gd name="T12" fmla="*/ 0 60000 65536"/>
                <a:gd name="T13" fmla="*/ 0 60000 65536"/>
                <a:gd name="T14" fmla="*/ 0 60000 65536"/>
                <a:gd name="T15" fmla="*/ 0 w 67"/>
                <a:gd name="T16" fmla="*/ 0 h 290"/>
                <a:gd name="T17" fmla="*/ 67 w 67"/>
                <a:gd name="T18" fmla="*/ 290 h 290"/>
              </a:gdLst>
              <a:ahLst/>
              <a:cxnLst>
                <a:cxn ang="T10">
                  <a:pos x="T0" y="T1"/>
                </a:cxn>
                <a:cxn ang="T11">
                  <a:pos x="T2" y="T3"/>
                </a:cxn>
                <a:cxn ang="T12">
                  <a:pos x="T4" y="T5"/>
                </a:cxn>
                <a:cxn ang="T13">
                  <a:pos x="T6" y="T7"/>
                </a:cxn>
                <a:cxn ang="T14">
                  <a:pos x="T8" y="T9"/>
                </a:cxn>
              </a:cxnLst>
              <a:rect l="T15" t="T16" r="T17" b="T18"/>
              <a:pathLst>
                <a:path w="67" h="290">
                  <a:moveTo>
                    <a:pt x="67" y="0"/>
                  </a:moveTo>
                  <a:lnTo>
                    <a:pt x="7" y="52"/>
                  </a:lnTo>
                  <a:lnTo>
                    <a:pt x="0" y="290"/>
                  </a:lnTo>
                  <a:lnTo>
                    <a:pt x="59" y="230"/>
                  </a:lnTo>
                  <a:lnTo>
                    <a:pt x="67"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3" name="Freeform 15"/>
            <p:cNvSpPr>
              <a:spLocks noChangeAspect="1"/>
            </p:cNvSpPr>
            <p:nvPr/>
          </p:nvSpPr>
          <p:spPr bwMode="auto">
            <a:xfrm>
              <a:off x="0" y="0"/>
              <a:ext cx="1144" cy="853"/>
            </a:xfrm>
            <a:custGeom>
              <a:avLst/>
              <a:gdLst>
                <a:gd name="T0" fmla="*/ 11346 w 1054"/>
                <a:gd name="T1" fmla="*/ 134 h 854"/>
                <a:gd name="T2" fmla="*/ 6614 w 1054"/>
                <a:gd name="T3" fmla="*/ 0 h 854"/>
                <a:gd name="T4" fmla="*/ 633 w 1054"/>
                <a:gd name="T5" fmla="*/ 513 h 854"/>
                <a:gd name="T6" fmla="*/ 556 w 1054"/>
                <a:gd name="T7" fmla="*/ 521 h 854"/>
                <a:gd name="T8" fmla="*/ 313 w 1054"/>
                <a:gd name="T9" fmla="*/ 543 h 854"/>
                <a:gd name="T10" fmla="*/ 81 w 1054"/>
                <a:gd name="T11" fmla="*/ 565 h 854"/>
                <a:gd name="T12" fmla="*/ 0 w 1054"/>
                <a:gd name="T13" fmla="*/ 610 h 854"/>
                <a:gd name="T14" fmla="*/ 81 w 1054"/>
                <a:gd name="T15" fmla="*/ 654 h 854"/>
                <a:gd name="T16" fmla="*/ 313 w 1054"/>
                <a:gd name="T17" fmla="*/ 684 h 854"/>
                <a:gd name="T18" fmla="*/ 556 w 1054"/>
                <a:gd name="T19" fmla="*/ 706 h 854"/>
                <a:gd name="T20" fmla="*/ 633 w 1054"/>
                <a:gd name="T21" fmla="*/ 714 h 854"/>
                <a:gd name="T22" fmla="*/ 3988 w 1054"/>
                <a:gd name="T23" fmla="*/ 825 h 854"/>
                <a:gd name="T24" fmla="*/ 4551 w 1054"/>
                <a:gd name="T25" fmla="*/ 788 h 854"/>
                <a:gd name="T26" fmla="*/ 1757 w 1054"/>
                <a:gd name="T27" fmla="*/ 691 h 854"/>
                <a:gd name="T28" fmla="*/ 1665 w 1054"/>
                <a:gd name="T29" fmla="*/ 684 h 854"/>
                <a:gd name="T30" fmla="*/ 1368 w 1054"/>
                <a:gd name="T31" fmla="*/ 669 h 854"/>
                <a:gd name="T32" fmla="*/ 1035 w 1054"/>
                <a:gd name="T33" fmla="*/ 647 h 854"/>
                <a:gd name="T34" fmla="*/ 975 w 1054"/>
                <a:gd name="T35" fmla="*/ 610 h 854"/>
                <a:gd name="T36" fmla="*/ 1185 w 1054"/>
                <a:gd name="T37" fmla="*/ 543 h 854"/>
                <a:gd name="T38" fmla="*/ 1515 w 1054"/>
                <a:gd name="T39" fmla="*/ 521 h 854"/>
                <a:gd name="T40" fmla="*/ 6868 w 1054"/>
                <a:gd name="T41" fmla="*/ 75 h 854"/>
                <a:gd name="T42" fmla="*/ 10794 w 1054"/>
                <a:gd name="T43" fmla="*/ 179 h 854"/>
                <a:gd name="T44" fmla="*/ 11346 w 1054"/>
                <a:gd name="T45" fmla="*/ 134 h 8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4"/>
                <a:gd name="T70" fmla="*/ 0 h 854"/>
                <a:gd name="T71" fmla="*/ 1054 w 1054"/>
                <a:gd name="T72" fmla="*/ 854 h 8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4" h="854">
                  <a:moveTo>
                    <a:pt x="1054" y="134"/>
                  </a:moveTo>
                  <a:lnTo>
                    <a:pt x="616" y="0"/>
                  </a:lnTo>
                  <a:lnTo>
                    <a:pt x="59" y="542"/>
                  </a:lnTo>
                  <a:lnTo>
                    <a:pt x="51" y="550"/>
                  </a:lnTo>
                  <a:lnTo>
                    <a:pt x="29" y="572"/>
                  </a:lnTo>
                  <a:lnTo>
                    <a:pt x="7" y="594"/>
                  </a:lnTo>
                  <a:lnTo>
                    <a:pt x="0" y="639"/>
                  </a:lnTo>
                  <a:lnTo>
                    <a:pt x="7" y="683"/>
                  </a:lnTo>
                  <a:lnTo>
                    <a:pt x="29" y="713"/>
                  </a:lnTo>
                  <a:lnTo>
                    <a:pt x="51" y="735"/>
                  </a:lnTo>
                  <a:lnTo>
                    <a:pt x="59" y="743"/>
                  </a:lnTo>
                  <a:lnTo>
                    <a:pt x="371" y="854"/>
                  </a:lnTo>
                  <a:lnTo>
                    <a:pt x="423" y="817"/>
                  </a:lnTo>
                  <a:lnTo>
                    <a:pt x="163" y="720"/>
                  </a:lnTo>
                  <a:lnTo>
                    <a:pt x="155" y="713"/>
                  </a:lnTo>
                  <a:lnTo>
                    <a:pt x="126" y="698"/>
                  </a:lnTo>
                  <a:lnTo>
                    <a:pt x="96" y="676"/>
                  </a:lnTo>
                  <a:lnTo>
                    <a:pt x="89" y="639"/>
                  </a:lnTo>
                  <a:lnTo>
                    <a:pt x="111" y="572"/>
                  </a:lnTo>
                  <a:lnTo>
                    <a:pt x="141" y="550"/>
                  </a:lnTo>
                  <a:lnTo>
                    <a:pt x="638" y="75"/>
                  </a:lnTo>
                  <a:lnTo>
                    <a:pt x="1002" y="179"/>
                  </a:lnTo>
                  <a:lnTo>
                    <a:pt x="1054" y="134"/>
                  </a:lnTo>
                  <a:close/>
                </a:path>
              </a:pathLst>
            </a:custGeom>
            <a:solidFill>
              <a:srgbClr val="FF9999"/>
            </a:solidFill>
            <a:ln w="11176">
              <a:solidFill>
                <a:srgbClr val="000000"/>
              </a:solidFill>
              <a:round/>
              <a:headEnd/>
              <a:tailEnd/>
            </a:ln>
          </p:spPr>
          <p:txBody>
            <a:bodyPr/>
            <a:lstStyle/>
            <a:p>
              <a:endParaRPr lang="ja-JP" altLang="en-US"/>
            </a:p>
          </p:txBody>
        </p:sp>
        <p:sp>
          <p:nvSpPr>
            <p:cNvPr id="4424" name="Freeform 16"/>
            <p:cNvSpPr>
              <a:spLocks noChangeAspect="1"/>
            </p:cNvSpPr>
            <p:nvPr/>
          </p:nvSpPr>
          <p:spPr bwMode="auto">
            <a:xfrm>
              <a:off x="403" y="818"/>
              <a:ext cx="62" cy="273"/>
            </a:xfrm>
            <a:custGeom>
              <a:avLst/>
              <a:gdLst>
                <a:gd name="T0" fmla="*/ 183 w 59"/>
                <a:gd name="T1" fmla="*/ 0 h 275"/>
                <a:gd name="T2" fmla="*/ 0 w 59"/>
                <a:gd name="T3" fmla="*/ 37 h 275"/>
                <a:gd name="T4" fmla="*/ 7 w 59"/>
                <a:gd name="T5" fmla="*/ 217 h 275"/>
                <a:gd name="T6" fmla="*/ 246 w 59"/>
                <a:gd name="T7" fmla="*/ 189 h 275"/>
                <a:gd name="T8" fmla="*/ 183 w 59"/>
                <a:gd name="T9" fmla="*/ 0 h 275"/>
                <a:gd name="T10" fmla="*/ 0 60000 65536"/>
                <a:gd name="T11" fmla="*/ 0 60000 65536"/>
                <a:gd name="T12" fmla="*/ 0 60000 65536"/>
                <a:gd name="T13" fmla="*/ 0 60000 65536"/>
                <a:gd name="T14" fmla="*/ 0 60000 65536"/>
                <a:gd name="T15" fmla="*/ 0 w 59"/>
                <a:gd name="T16" fmla="*/ 0 h 275"/>
                <a:gd name="T17" fmla="*/ 59 w 59"/>
                <a:gd name="T18" fmla="*/ 275 h 275"/>
              </a:gdLst>
              <a:ahLst/>
              <a:cxnLst>
                <a:cxn ang="T10">
                  <a:pos x="T0" y="T1"/>
                </a:cxn>
                <a:cxn ang="T11">
                  <a:pos x="T2" y="T3"/>
                </a:cxn>
                <a:cxn ang="T12">
                  <a:pos x="T4" y="T5"/>
                </a:cxn>
                <a:cxn ang="T13">
                  <a:pos x="T6" y="T7"/>
                </a:cxn>
                <a:cxn ang="T14">
                  <a:pos x="T8" y="T9"/>
                </a:cxn>
              </a:cxnLst>
              <a:rect l="T15" t="T16" r="T17" b="T18"/>
              <a:pathLst>
                <a:path w="59" h="275">
                  <a:moveTo>
                    <a:pt x="44" y="0"/>
                  </a:moveTo>
                  <a:lnTo>
                    <a:pt x="0" y="37"/>
                  </a:lnTo>
                  <a:lnTo>
                    <a:pt x="7" y="275"/>
                  </a:lnTo>
                  <a:lnTo>
                    <a:pt x="59" y="230"/>
                  </a:lnTo>
                  <a:lnTo>
                    <a:pt x="44"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5" name="Freeform 17"/>
            <p:cNvSpPr>
              <a:spLocks noChangeAspect="1"/>
            </p:cNvSpPr>
            <p:nvPr/>
          </p:nvSpPr>
          <p:spPr bwMode="auto">
            <a:xfrm>
              <a:off x="403" y="818"/>
              <a:ext cx="62" cy="273"/>
            </a:xfrm>
            <a:custGeom>
              <a:avLst/>
              <a:gdLst>
                <a:gd name="T0" fmla="*/ 222 w 59"/>
                <a:gd name="T1" fmla="*/ 0 h 275"/>
                <a:gd name="T2" fmla="*/ 0 w 59"/>
                <a:gd name="T3" fmla="*/ 44 h 275"/>
                <a:gd name="T4" fmla="*/ 59 w 59"/>
                <a:gd name="T5" fmla="*/ 217 h 275"/>
                <a:gd name="T6" fmla="*/ 246 w 59"/>
                <a:gd name="T7" fmla="*/ 192 h 275"/>
                <a:gd name="T8" fmla="*/ 222 w 59"/>
                <a:gd name="T9" fmla="*/ 0 h 275"/>
                <a:gd name="T10" fmla="*/ 0 60000 65536"/>
                <a:gd name="T11" fmla="*/ 0 60000 65536"/>
                <a:gd name="T12" fmla="*/ 0 60000 65536"/>
                <a:gd name="T13" fmla="*/ 0 60000 65536"/>
                <a:gd name="T14" fmla="*/ 0 60000 65536"/>
                <a:gd name="T15" fmla="*/ 0 w 59"/>
                <a:gd name="T16" fmla="*/ 0 h 275"/>
                <a:gd name="T17" fmla="*/ 59 w 59"/>
                <a:gd name="T18" fmla="*/ 275 h 275"/>
              </a:gdLst>
              <a:ahLst/>
              <a:cxnLst>
                <a:cxn ang="T10">
                  <a:pos x="T0" y="T1"/>
                </a:cxn>
                <a:cxn ang="T11">
                  <a:pos x="T2" y="T3"/>
                </a:cxn>
                <a:cxn ang="T12">
                  <a:pos x="T4" y="T5"/>
                </a:cxn>
                <a:cxn ang="T13">
                  <a:pos x="T6" y="T7"/>
                </a:cxn>
                <a:cxn ang="T14">
                  <a:pos x="T8" y="T9"/>
                </a:cxn>
              </a:cxnLst>
              <a:rect l="T15" t="T16" r="T17" b="T18"/>
              <a:pathLst>
                <a:path w="59" h="275">
                  <a:moveTo>
                    <a:pt x="52" y="0"/>
                  </a:moveTo>
                  <a:lnTo>
                    <a:pt x="0" y="44"/>
                  </a:lnTo>
                  <a:lnTo>
                    <a:pt x="14" y="275"/>
                  </a:lnTo>
                  <a:lnTo>
                    <a:pt x="59" y="237"/>
                  </a:lnTo>
                  <a:lnTo>
                    <a:pt x="5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6" name="Freeform 18"/>
            <p:cNvSpPr>
              <a:spLocks noChangeAspect="1"/>
            </p:cNvSpPr>
            <p:nvPr/>
          </p:nvSpPr>
          <p:spPr bwMode="auto">
            <a:xfrm>
              <a:off x="417" y="357"/>
              <a:ext cx="1505" cy="957"/>
            </a:xfrm>
            <a:custGeom>
              <a:avLst/>
              <a:gdLst>
                <a:gd name="T0" fmla="*/ 6856 w 1389"/>
                <a:gd name="T1" fmla="*/ 0 h 957"/>
                <a:gd name="T2" fmla="*/ 6081 w 1389"/>
                <a:gd name="T3" fmla="*/ 59 h 957"/>
                <a:gd name="T4" fmla="*/ 12850 w 1389"/>
                <a:gd name="T5" fmla="*/ 289 h 957"/>
                <a:gd name="T6" fmla="*/ 8454 w 1389"/>
                <a:gd name="T7" fmla="*/ 787 h 957"/>
                <a:gd name="T8" fmla="*/ 8454 w 1389"/>
                <a:gd name="T9" fmla="*/ 794 h 957"/>
                <a:gd name="T10" fmla="*/ 8285 w 1389"/>
                <a:gd name="T11" fmla="*/ 816 h 957"/>
                <a:gd name="T12" fmla="*/ 8124 w 1389"/>
                <a:gd name="T13" fmla="*/ 824 h 957"/>
                <a:gd name="T14" fmla="*/ 7903 w 1389"/>
                <a:gd name="T15" fmla="*/ 838 h 957"/>
                <a:gd name="T16" fmla="*/ 7300 w 1389"/>
                <a:gd name="T17" fmla="*/ 868 h 957"/>
                <a:gd name="T18" fmla="*/ 6457 w 1389"/>
                <a:gd name="T19" fmla="*/ 883 h 957"/>
                <a:gd name="T20" fmla="*/ 5776 w 1389"/>
                <a:gd name="T21" fmla="*/ 883 h 957"/>
                <a:gd name="T22" fmla="*/ 5398 w 1389"/>
                <a:gd name="T23" fmla="*/ 868 h 957"/>
                <a:gd name="T24" fmla="*/ 5173 w 1389"/>
                <a:gd name="T25" fmla="*/ 861 h 957"/>
                <a:gd name="T26" fmla="*/ 5013 w 1389"/>
                <a:gd name="T27" fmla="*/ 861 h 957"/>
                <a:gd name="T28" fmla="*/ 4940 w 1389"/>
                <a:gd name="T29" fmla="*/ 861 h 957"/>
                <a:gd name="T30" fmla="*/ 464 w 1389"/>
                <a:gd name="T31" fmla="*/ 690 h 957"/>
                <a:gd name="T32" fmla="*/ 0 w 1389"/>
                <a:gd name="T33" fmla="*/ 735 h 957"/>
                <a:gd name="T34" fmla="*/ 4709 w 1389"/>
                <a:gd name="T35" fmla="*/ 920 h 957"/>
                <a:gd name="T36" fmla="*/ 5013 w 1389"/>
                <a:gd name="T37" fmla="*/ 928 h 957"/>
                <a:gd name="T38" fmla="*/ 5854 w 1389"/>
                <a:gd name="T39" fmla="*/ 950 h 957"/>
                <a:gd name="T40" fmla="*/ 6916 w 1389"/>
                <a:gd name="T41" fmla="*/ 957 h 957"/>
                <a:gd name="T42" fmla="*/ 8057 w 1389"/>
                <a:gd name="T43" fmla="*/ 920 h 957"/>
                <a:gd name="T44" fmla="*/ 9120 w 1389"/>
                <a:gd name="T45" fmla="*/ 846 h 957"/>
                <a:gd name="T46" fmla="*/ 9508 w 1389"/>
                <a:gd name="T47" fmla="*/ 809 h 957"/>
                <a:gd name="T48" fmla="*/ 9586 w 1389"/>
                <a:gd name="T49" fmla="*/ 794 h 957"/>
                <a:gd name="T50" fmla="*/ 9586 w 1389"/>
                <a:gd name="T51" fmla="*/ 787 h 957"/>
                <a:gd name="T52" fmla="*/ 14224 w 1389"/>
                <a:gd name="T53" fmla="*/ 245 h 957"/>
                <a:gd name="T54" fmla="*/ 6856 w 1389"/>
                <a:gd name="T55" fmla="*/ 0 h 9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89"/>
                <a:gd name="T85" fmla="*/ 0 h 957"/>
                <a:gd name="T86" fmla="*/ 1389 w 1389"/>
                <a:gd name="T87" fmla="*/ 957 h 9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89" h="957">
                  <a:moveTo>
                    <a:pt x="669" y="0"/>
                  </a:moveTo>
                  <a:lnTo>
                    <a:pt x="594" y="59"/>
                  </a:lnTo>
                  <a:lnTo>
                    <a:pt x="1255" y="289"/>
                  </a:lnTo>
                  <a:lnTo>
                    <a:pt x="824" y="787"/>
                  </a:lnTo>
                  <a:lnTo>
                    <a:pt x="824" y="794"/>
                  </a:lnTo>
                  <a:lnTo>
                    <a:pt x="810" y="816"/>
                  </a:lnTo>
                  <a:lnTo>
                    <a:pt x="795" y="824"/>
                  </a:lnTo>
                  <a:lnTo>
                    <a:pt x="772" y="838"/>
                  </a:lnTo>
                  <a:lnTo>
                    <a:pt x="713" y="868"/>
                  </a:lnTo>
                  <a:lnTo>
                    <a:pt x="631" y="883"/>
                  </a:lnTo>
                  <a:lnTo>
                    <a:pt x="565" y="883"/>
                  </a:lnTo>
                  <a:lnTo>
                    <a:pt x="527" y="868"/>
                  </a:lnTo>
                  <a:lnTo>
                    <a:pt x="505" y="861"/>
                  </a:lnTo>
                  <a:lnTo>
                    <a:pt x="490" y="861"/>
                  </a:lnTo>
                  <a:lnTo>
                    <a:pt x="483" y="861"/>
                  </a:lnTo>
                  <a:lnTo>
                    <a:pt x="45" y="690"/>
                  </a:lnTo>
                  <a:lnTo>
                    <a:pt x="0" y="735"/>
                  </a:lnTo>
                  <a:lnTo>
                    <a:pt x="461" y="920"/>
                  </a:lnTo>
                  <a:lnTo>
                    <a:pt x="490" y="928"/>
                  </a:lnTo>
                  <a:lnTo>
                    <a:pt x="572" y="950"/>
                  </a:lnTo>
                  <a:lnTo>
                    <a:pt x="676" y="957"/>
                  </a:lnTo>
                  <a:lnTo>
                    <a:pt x="787" y="920"/>
                  </a:lnTo>
                  <a:lnTo>
                    <a:pt x="891" y="846"/>
                  </a:lnTo>
                  <a:lnTo>
                    <a:pt x="928" y="809"/>
                  </a:lnTo>
                  <a:lnTo>
                    <a:pt x="936" y="794"/>
                  </a:lnTo>
                  <a:lnTo>
                    <a:pt x="936" y="787"/>
                  </a:lnTo>
                  <a:lnTo>
                    <a:pt x="1389" y="245"/>
                  </a:lnTo>
                  <a:lnTo>
                    <a:pt x="669" y="0"/>
                  </a:lnTo>
                  <a:close/>
                </a:path>
              </a:pathLst>
            </a:custGeom>
            <a:solidFill>
              <a:srgbClr val="FF9999"/>
            </a:solidFill>
            <a:ln w="11176">
              <a:solidFill>
                <a:srgbClr val="000000"/>
              </a:solidFill>
              <a:round/>
              <a:headEnd/>
              <a:tailEnd/>
            </a:ln>
          </p:spPr>
          <p:txBody>
            <a:bodyPr/>
            <a:lstStyle/>
            <a:p>
              <a:endParaRPr lang="ja-JP" altLang="en-US"/>
            </a:p>
          </p:txBody>
        </p:sp>
        <p:sp>
          <p:nvSpPr>
            <p:cNvPr id="4427" name="Freeform 19"/>
            <p:cNvSpPr>
              <a:spLocks noChangeAspect="1"/>
            </p:cNvSpPr>
            <p:nvPr/>
          </p:nvSpPr>
          <p:spPr bwMode="auto">
            <a:xfrm>
              <a:off x="458" y="181"/>
              <a:ext cx="627" cy="868"/>
            </a:xfrm>
            <a:custGeom>
              <a:avLst/>
              <a:gdLst>
                <a:gd name="T0" fmla="*/ 5823 w 579"/>
                <a:gd name="T1" fmla="*/ 0 h 868"/>
                <a:gd name="T2" fmla="*/ 0 w 579"/>
                <a:gd name="T3" fmla="*/ 630 h 868"/>
                <a:gd name="T4" fmla="*/ 76 w 579"/>
                <a:gd name="T5" fmla="*/ 868 h 868"/>
                <a:gd name="T6" fmla="*/ 5598 w 579"/>
                <a:gd name="T7" fmla="*/ 230 h 868"/>
                <a:gd name="T8" fmla="*/ 5823 w 579"/>
                <a:gd name="T9" fmla="*/ 0 h 868"/>
                <a:gd name="T10" fmla="*/ 0 60000 65536"/>
                <a:gd name="T11" fmla="*/ 0 60000 65536"/>
                <a:gd name="T12" fmla="*/ 0 60000 65536"/>
                <a:gd name="T13" fmla="*/ 0 60000 65536"/>
                <a:gd name="T14" fmla="*/ 0 60000 65536"/>
                <a:gd name="T15" fmla="*/ 0 w 579"/>
                <a:gd name="T16" fmla="*/ 0 h 868"/>
                <a:gd name="T17" fmla="*/ 579 w 579"/>
                <a:gd name="T18" fmla="*/ 868 h 868"/>
              </a:gdLst>
              <a:ahLst/>
              <a:cxnLst>
                <a:cxn ang="T10">
                  <a:pos x="T0" y="T1"/>
                </a:cxn>
                <a:cxn ang="T11">
                  <a:pos x="T2" y="T3"/>
                </a:cxn>
                <a:cxn ang="T12">
                  <a:pos x="T4" y="T5"/>
                </a:cxn>
                <a:cxn ang="T13">
                  <a:pos x="T6" y="T7"/>
                </a:cxn>
                <a:cxn ang="T14">
                  <a:pos x="T8" y="T9"/>
                </a:cxn>
              </a:cxnLst>
              <a:rect l="T15" t="T16" r="T17" b="T18"/>
              <a:pathLst>
                <a:path w="579" h="868">
                  <a:moveTo>
                    <a:pt x="579" y="0"/>
                  </a:moveTo>
                  <a:lnTo>
                    <a:pt x="0" y="630"/>
                  </a:lnTo>
                  <a:lnTo>
                    <a:pt x="7" y="868"/>
                  </a:lnTo>
                  <a:lnTo>
                    <a:pt x="556" y="230"/>
                  </a:lnTo>
                  <a:lnTo>
                    <a:pt x="579"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8" name="Freeform 20"/>
            <p:cNvSpPr>
              <a:spLocks noChangeAspect="1"/>
            </p:cNvSpPr>
            <p:nvPr/>
          </p:nvSpPr>
          <p:spPr bwMode="auto">
            <a:xfrm>
              <a:off x="458" y="181"/>
              <a:ext cx="627" cy="868"/>
            </a:xfrm>
            <a:custGeom>
              <a:avLst/>
              <a:gdLst>
                <a:gd name="T0" fmla="*/ 5823 w 579"/>
                <a:gd name="T1" fmla="*/ 0 h 868"/>
                <a:gd name="T2" fmla="*/ 0 w 579"/>
                <a:gd name="T3" fmla="*/ 630 h 868"/>
                <a:gd name="T4" fmla="*/ 76 w 579"/>
                <a:gd name="T5" fmla="*/ 868 h 868"/>
                <a:gd name="T6" fmla="*/ 5683 w 579"/>
                <a:gd name="T7" fmla="*/ 237 h 868"/>
                <a:gd name="T8" fmla="*/ 5823 w 579"/>
                <a:gd name="T9" fmla="*/ 0 h 868"/>
                <a:gd name="T10" fmla="*/ 0 60000 65536"/>
                <a:gd name="T11" fmla="*/ 0 60000 65536"/>
                <a:gd name="T12" fmla="*/ 0 60000 65536"/>
                <a:gd name="T13" fmla="*/ 0 60000 65536"/>
                <a:gd name="T14" fmla="*/ 0 60000 65536"/>
                <a:gd name="T15" fmla="*/ 0 w 579"/>
                <a:gd name="T16" fmla="*/ 0 h 868"/>
                <a:gd name="T17" fmla="*/ 579 w 579"/>
                <a:gd name="T18" fmla="*/ 868 h 868"/>
              </a:gdLst>
              <a:ahLst/>
              <a:cxnLst>
                <a:cxn ang="T10">
                  <a:pos x="T0" y="T1"/>
                </a:cxn>
                <a:cxn ang="T11">
                  <a:pos x="T2" y="T3"/>
                </a:cxn>
                <a:cxn ang="T12">
                  <a:pos x="T4" y="T5"/>
                </a:cxn>
                <a:cxn ang="T13">
                  <a:pos x="T6" y="T7"/>
                </a:cxn>
                <a:cxn ang="T14">
                  <a:pos x="T8" y="T9"/>
                </a:cxn>
              </a:cxnLst>
              <a:rect l="T15" t="T16" r="T17" b="T18"/>
              <a:pathLst>
                <a:path w="579" h="868">
                  <a:moveTo>
                    <a:pt x="579" y="0"/>
                  </a:moveTo>
                  <a:lnTo>
                    <a:pt x="0" y="630"/>
                  </a:lnTo>
                  <a:lnTo>
                    <a:pt x="7" y="868"/>
                  </a:lnTo>
                  <a:lnTo>
                    <a:pt x="564" y="237"/>
                  </a:lnTo>
                  <a:lnTo>
                    <a:pt x="579"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9" name="Freeform 21"/>
            <p:cNvSpPr>
              <a:spLocks noChangeAspect="1"/>
            </p:cNvSpPr>
            <p:nvPr/>
          </p:nvSpPr>
          <p:spPr bwMode="auto">
            <a:xfrm>
              <a:off x="121" y="484"/>
              <a:ext cx="1223" cy="726"/>
            </a:xfrm>
            <a:custGeom>
              <a:avLst/>
              <a:gdLst>
                <a:gd name="T0" fmla="*/ 0 w 1128"/>
                <a:gd name="T1" fmla="*/ 96 h 727"/>
                <a:gd name="T2" fmla="*/ 1084 w 1128"/>
                <a:gd name="T3" fmla="*/ 0 h 727"/>
                <a:gd name="T4" fmla="*/ 4868 w 1128"/>
                <a:gd name="T5" fmla="*/ 148 h 727"/>
                <a:gd name="T6" fmla="*/ 5036 w 1128"/>
                <a:gd name="T7" fmla="*/ 363 h 727"/>
                <a:gd name="T8" fmla="*/ 11762 w 1128"/>
                <a:gd name="T9" fmla="*/ 602 h 727"/>
                <a:gd name="T10" fmla="*/ 11678 w 1128"/>
                <a:gd name="T11" fmla="*/ 609 h 727"/>
                <a:gd name="T12" fmla="*/ 11540 w 1128"/>
                <a:gd name="T13" fmla="*/ 632 h 727"/>
                <a:gd name="T14" fmla="*/ 11153 w 1128"/>
                <a:gd name="T15" fmla="*/ 676 h 727"/>
                <a:gd name="T16" fmla="*/ 10839 w 1128"/>
                <a:gd name="T17" fmla="*/ 691 h 727"/>
                <a:gd name="T18" fmla="*/ 10672 w 1128"/>
                <a:gd name="T19" fmla="*/ 698 h 727"/>
                <a:gd name="T20" fmla="*/ 10609 w 1128"/>
                <a:gd name="T21" fmla="*/ 698 h 727"/>
                <a:gd name="T22" fmla="*/ 3951 w 1128"/>
                <a:gd name="T23" fmla="*/ 468 h 727"/>
                <a:gd name="T24" fmla="*/ 3876 w 1128"/>
                <a:gd name="T25" fmla="*/ 252 h 727"/>
                <a:gd name="T26" fmla="*/ 0 w 1128"/>
                <a:gd name="T27" fmla="*/ 96 h 7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8"/>
                <a:gd name="T43" fmla="*/ 0 h 727"/>
                <a:gd name="T44" fmla="*/ 1128 w 1128"/>
                <a:gd name="T45" fmla="*/ 727 h 7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8" h="727">
                  <a:moveTo>
                    <a:pt x="0" y="96"/>
                  </a:moveTo>
                  <a:lnTo>
                    <a:pt x="104" y="0"/>
                  </a:lnTo>
                  <a:lnTo>
                    <a:pt x="467" y="148"/>
                  </a:lnTo>
                  <a:lnTo>
                    <a:pt x="482" y="386"/>
                  </a:lnTo>
                  <a:lnTo>
                    <a:pt x="1128" y="631"/>
                  </a:lnTo>
                  <a:lnTo>
                    <a:pt x="1121" y="638"/>
                  </a:lnTo>
                  <a:lnTo>
                    <a:pt x="1106" y="661"/>
                  </a:lnTo>
                  <a:lnTo>
                    <a:pt x="1069" y="705"/>
                  </a:lnTo>
                  <a:lnTo>
                    <a:pt x="1039" y="720"/>
                  </a:lnTo>
                  <a:lnTo>
                    <a:pt x="1024" y="727"/>
                  </a:lnTo>
                  <a:lnTo>
                    <a:pt x="1017" y="727"/>
                  </a:lnTo>
                  <a:lnTo>
                    <a:pt x="378" y="497"/>
                  </a:lnTo>
                  <a:lnTo>
                    <a:pt x="371" y="252"/>
                  </a:lnTo>
                  <a:lnTo>
                    <a:pt x="0" y="96"/>
                  </a:lnTo>
                  <a:close/>
                </a:path>
              </a:pathLst>
            </a:custGeom>
            <a:blipFill dpi="0" rotWithShape="0">
              <a:blip r:embed="rId13" cstate="print"/>
              <a:srcRect/>
              <a:tile tx="0" ty="0" sx="100000" sy="100000" flip="none" algn="tl"/>
            </a:blipFill>
            <a:ln w="11176">
              <a:solidFill>
                <a:srgbClr val="000000"/>
              </a:solidFill>
              <a:round/>
              <a:headEnd/>
              <a:tailEnd/>
            </a:ln>
          </p:spPr>
          <p:txBody>
            <a:bodyPr/>
            <a:lstStyle/>
            <a:p>
              <a:endParaRPr lang="ja-JP" altLang="en-US"/>
            </a:p>
          </p:txBody>
        </p:sp>
        <p:sp>
          <p:nvSpPr>
            <p:cNvPr id="4430" name="Line 22"/>
            <p:cNvSpPr>
              <a:spLocks noChangeAspect="1" noChangeShapeType="1"/>
            </p:cNvSpPr>
            <p:nvPr/>
          </p:nvSpPr>
          <p:spPr bwMode="auto">
            <a:xfrm flipV="1">
              <a:off x="121" y="580"/>
              <a:ext cx="0" cy="8"/>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 name="Freeform 23"/>
            <p:cNvSpPr>
              <a:spLocks noChangeAspect="1"/>
            </p:cNvSpPr>
            <p:nvPr/>
          </p:nvSpPr>
          <p:spPr bwMode="auto">
            <a:xfrm>
              <a:off x="338" y="342"/>
              <a:ext cx="1168" cy="661"/>
            </a:xfrm>
            <a:custGeom>
              <a:avLst/>
              <a:gdLst>
                <a:gd name="T0" fmla="*/ 10782 w 1077"/>
                <a:gd name="T1" fmla="*/ 689 h 660"/>
                <a:gd name="T2" fmla="*/ 11320 w 1077"/>
                <a:gd name="T3" fmla="*/ 638 h 660"/>
                <a:gd name="T4" fmla="*/ 4454 w 1077"/>
                <a:gd name="T5" fmla="*/ 393 h 660"/>
                <a:gd name="T6" fmla="*/ 4304 w 1077"/>
                <a:gd name="T7" fmla="*/ 133 h 660"/>
                <a:gd name="T8" fmla="*/ 552 w 1077"/>
                <a:gd name="T9" fmla="*/ 0 h 660"/>
                <a:gd name="T10" fmla="*/ 0 w 1077"/>
                <a:gd name="T11" fmla="*/ 52 h 660"/>
                <a:gd name="T12" fmla="*/ 3825 w 1077"/>
                <a:gd name="T13" fmla="*/ 193 h 660"/>
                <a:gd name="T14" fmla="*/ 3983 w 1077"/>
                <a:gd name="T15" fmla="*/ 452 h 660"/>
                <a:gd name="T16" fmla="*/ 10782 w 1077"/>
                <a:gd name="T17" fmla="*/ 689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7"/>
                <a:gd name="T28" fmla="*/ 0 h 660"/>
                <a:gd name="T29" fmla="*/ 1077 w 1077"/>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7" h="660">
                  <a:moveTo>
                    <a:pt x="1025" y="660"/>
                  </a:moveTo>
                  <a:lnTo>
                    <a:pt x="1077" y="609"/>
                  </a:lnTo>
                  <a:lnTo>
                    <a:pt x="423" y="364"/>
                  </a:lnTo>
                  <a:lnTo>
                    <a:pt x="409" y="133"/>
                  </a:lnTo>
                  <a:lnTo>
                    <a:pt x="52" y="0"/>
                  </a:lnTo>
                  <a:lnTo>
                    <a:pt x="0" y="52"/>
                  </a:lnTo>
                  <a:lnTo>
                    <a:pt x="364" y="193"/>
                  </a:lnTo>
                  <a:lnTo>
                    <a:pt x="379" y="423"/>
                  </a:lnTo>
                  <a:lnTo>
                    <a:pt x="1025" y="66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32" name="Freeform 24"/>
            <p:cNvSpPr>
              <a:spLocks noChangeAspect="1"/>
            </p:cNvSpPr>
            <p:nvPr/>
          </p:nvSpPr>
          <p:spPr bwMode="auto">
            <a:xfrm>
              <a:off x="96" y="588"/>
              <a:ext cx="1126" cy="653"/>
            </a:xfrm>
            <a:custGeom>
              <a:avLst/>
              <a:gdLst>
                <a:gd name="T0" fmla="*/ 142 w 1039"/>
                <a:gd name="T1" fmla="*/ 0 h 653"/>
                <a:gd name="T2" fmla="*/ 4052 w 1039"/>
                <a:gd name="T3" fmla="*/ 156 h 653"/>
                <a:gd name="T4" fmla="*/ 4114 w 1039"/>
                <a:gd name="T5" fmla="*/ 393 h 653"/>
                <a:gd name="T6" fmla="*/ 10698 w 1039"/>
                <a:gd name="T7" fmla="*/ 631 h 653"/>
                <a:gd name="T8" fmla="*/ 10549 w 1039"/>
                <a:gd name="T9" fmla="*/ 638 h 653"/>
                <a:gd name="T10" fmla="*/ 10237 w 1039"/>
                <a:gd name="T11" fmla="*/ 646 h 653"/>
                <a:gd name="T12" fmla="*/ 9694 w 1039"/>
                <a:gd name="T13" fmla="*/ 653 h 653"/>
                <a:gd name="T14" fmla="*/ 8480 w 1039"/>
                <a:gd name="T15" fmla="*/ 646 h 653"/>
                <a:gd name="T16" fmla="*/ 8028 w 1039"/>
                <a:gd name="T17" fmla="*/ 623 h 653"/>
                <a:gd name="T18" fmla="*/ 7870 w 1039"/>
                <a:gd name="T19" fmla="*/ 623 h 653"/>
                <a:gd name="T20" fmla="*/ 7870 w 1039"/>
                <a:gd name="T21" fmla="*/ 616 h 653"/>
                <a:gd name="T22" fmla="*/ 3506 w 1039"/>
                <a:gd name="T23" fmla="*/ 460 h 653"/>
                <a:gd name="T24" fmla="*/ 3358 w 1039"/>
                <a:gd name="T25" fmla="*/ 222 h 653"/>
                <a:gd name="T26" fmla="*/ 606 w 1039"/>
                <a:gd name="T27" fmla="*/ 119 h 653"/>
                <a:gd name="T28" fmla="*/ 544 w 1039"/>
                <a:gd name="T29" fmla="*/ 119 h 653"/>
                <a:gd name="T30" fmla="*/ 294 w 1039"/>
                <a:gd name="T31" fmla="*/ 104 h 653"/>
                <a:gd name="T32" fmla="*/ 0 w 1039"/>
                <a:gd name="T33" fmla="*/ 67 h 653"/>
                <a:gd name="T34" fmla="*/ 0 w 1039"/>
                <a:gd name="T35" fmla="*/ 15 h 653"/>
                <a:gd name="T36" fmla="*/ 142 w 1039"/>
                <a:gd name="T37" fmla="*/ 0 h 6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653"/>
                <a:gd name="T59" fmla="*/ 1039 w 1039"/>
                <a:gd name="T60" fmla="*/ 653 h 6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653">
                  <a:moveTo>
                    <a:pt x="14" y="0"/>
                  </a:moveTo>
                  <a:lnTo>
                    <a:pt x="393" y="156"/>
                  </a:lnTo>
                  <a:lnTo>
                    <a:pt x="400" y="393"/>
                  </a:lnTo>
                  <a:lnTo>
                    <a:pt x="1039" y="631"/>
                  </a:lnTo>
                  <a:lnTo>
                    <a:pt x="1024" y="638"/>
                  </a:lnTo>
                  <a:lnTo>
                    <a:pt x="994" y="646"/>
                  </a:lnTo>
                  <a:lnTo>
                    <a:pt x="942" y="653"/>
                  </a:lnTo>
                  <a:lnTo>
                    <a:pt x="823" y="646"/>
                  </a:lnTo>
                  <a:lnTo>
                    <a:pt x="779" y="623"/>
                  </a:lnTo>
                  <a:lnTo>
                    <a:pt x="764" y="623"/>
                  </a:lnTo>
                  <a:lnTo>
                    <a:pt x="764" y="616"/>
                  </a:lnTo>
                  <a:lnTo>
                    <a:pt x="341" y="460"/>
                  </a:lnTo>
                  <a:lnTo>
                    <a:pt x="326" y="222"/>
                  </a:lnTo>
                  <a:lnTo>
                    <a:pt x="59" y="119"/>
                  </a:lnTo>
                  <a:lnTo>
                    <a:pt x="52" y="119"/>
                  </a:lnTo>
                  <a:lnTo>
                    <a:pt x="29" y="104"/>
                  </a:lnTo>
                  <a:lnTo>
                    <a:pt x="0" y="67"/>
                  </a:lnTo>
                  <a:lnTo>
                    <a:pt x="0" y="15"/>
                  </a:lnTo>
                  <a:lnTo>
                    <a:pt x="14" y="0"/>
                  </a:lnTo>
                  <a:close/>
                </a:path>
              </a:pathLst>
            </a:custGeom>
            <a:blipFill dpi="0" rotWithShape="0">
              <a:blip r:embed="rId14" cstate="print"/>
              <a:srcRect/>
              <a:tile tx="0" ty="0" sx="100000" sy="100000" flip="none" algn="tl"/>
            </a:blipFill>
            <a:ln w="11176">
              <a:solidFill>
                <a:srgbClr val="000000"/>
              </a:solidFill>
              <a:round/>
              <a:headEnd/>
              <a:tailEnd/>
            </a:ln>
          </p:spPr>
          <p:txBody>
            <a:bodyPr/>
            <a:lstStyle/>
            <a:p>
              <a:endParaRPr lang="ja-JP" altLang="en-US"/>
            </a:p>
          </p:txBody>
        </p:sp>
        <p:sp>
          <p:nvSpPr>
            <p:cNvPr id="4433" name="Line 25"/>
            <p:cNvSpPr>
              <a:spLocks noChangeAspect="1" noChangeShapeType="1"/>
            </p:cNvSpPr>
            <p:nvPr/>
          </p:nvSpPr>
          <p:spPr bwMode="auto">
            <a:xfrm flipH="1">
              <a:off x="114" y="588"/>
              <a:ext cx="7" cy="0"/>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 name="Freeform 26"/>
            <p:cNvSpPr>
              <a:spLocks noChangeAspect="1"/>
            </p:cNvSpPr>
            <p:nvPr/>
          </p:nvSpPr>
          <p:spPr bwMode="auto">
            <a:xfrm>
              <a:off x="234" y="396"/>
              <a:ext cx="1212" cy="718"/>
            </a:xfrm>
            <a:custGeom>
              <a:avLst/>
              <a:gdLst>
                <a:gd name="T0" fmla="*/ 9782 w 1121"/>
                <a:gd name="T1" fmla="*/ 662 h 720"/>
                <a:gd name="T2" fmla="*/ 10772 w 1121"/>
                <a:gd name="T3" fmla="*/ 558 h 720"/>
                <a:gd name="T4" fmla="*/ 4498 w 1121"/>
                <a:gd name="T5" fmla="*/ 342 h 720"/>
                <a:gd name="T6" fmla="*/ 4363 w 1121"/>
                <a:gd name="T7" fmla="*/ 141 h 720"/>
                <a:gd name="T8" fmla="*/ 868 w 1121"/>
                <a:gd name="T9" fmla="*/ 0 h 720"/>
                <a:gd name="T10" fmla="*/ 0 w 1121"/>
                <a:gd name="T11" fmla="*/ 89 h 720"/>
                <a:gd name="T12" fmla="*/ 3481 w 1121"/>
                <a:gd name="T13" fmla="*/ 208 h 720"/>
                <a:gd name="T14" fmla="*/ 3567 w 1121"/>
                <a:gd name="T15" fmla="*/ 446 h 720"/>
                <a:gd name="T16" fmla="*/ 9782 w 1121"/>
                <a:gd name="T17" fmla="*/ 662 h 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720"/>
                <a:gd name="T29" fmla="*/ 1121 w 1121"/>
                <a:gd name="T30" fmla="*/ 720 h 7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720">
                  <a:moveTo>
                    <a:pt x="1017" y="720"/>
                  </a:moveTo>
                  <a:lnTo>
                    <a:pt x="1121" y="616"/>
                  </a:lnTo>
                  <a:lnTo>
                    <a:pt x="467" y="371"/>
                  </a:lnTo>
                  <a:lnTo>
                    <a:pt x="453" y="141"/>
                  </a:lnTo>
                  <a:lnTo>
                    <a:pt x="89" y="0"/>
                  </a:lnTo>
                  <a:lnTo>
                    <a:pt x="0" y="89"/>
                  </a:lnTo>
                  <a:lnTo>
                    <a:pt x="363" y="237"/>
                  </a:lnTo>
                  <a:lnTo>
                    <a:pt x="371" y="475"/>
                  </a:lnTo>
                  <a:lnTo>
                    <a:pt x="1017" y="720"/>
                  </a:lnTo>
                  <a:close/>
                </a:path>
              </a:pathLst>
            </a:custGeom>
            <a:blipFill dpi="0" rotWithShape="0">
              <a:blip r:embed="rId14" cstate="print"/>
              <a:srcRect/>
              <a:tile tx="0" ty="0" sx="100000" sy="100000" flip="none" algn="tl"/>
            </a:blipFill>
            <a:ln w="11176">
              <a:solidFill>
                <a:srgbClr val="000000"/>
              </a:solidFill>
              <a:round/>
              <a:headEnd/>
              <a:tailEnd/>
            </a:ln>
          </p:spPr>
          <p:txBody>
            <a:bodyPr/>
            <a:lstStyle/>
            <a:p>
              <a:endParaRPr lang="ja-JP" altLang="en-US"/>
            </a:p>
          </p:txBody>
        </p:sp>
        <p:sp>
          <p:nvSpPr>
            <p:cNvPr id="4435" name="Freeform 27"/>
            <p:cNvSpPr>
              <a:spLocks noChangeAspect="1"/>
            </p:cNvSpPr>
            <p:nvPr/>
          </p:nvSpPr>
          <p:spPr bwMode="auto">
            <a:xfrm>
              <a:off x="234" y="396"/>
              <a:ext cx="1212" cy="726"/>
            </a:xfrm>
            <a:custGeom>
              <a:avLst/>
              <a:gdLst>
                <a:gd name="T0" fmla="*/ 9782 w 1121"/>
                <a:gd name="T1" fmla="*/ 698 h 727"/>
                <a:gd name="T2" fmla="*/ 10772 w 1121"/>
                <a:gd name="T3" fmla="*/ 587 h 727"/>
                <a:gd name="T4" fmla="*/ 4498 w 1121"/>
                <a:gd name="T5" fmla="*/ 363 h 727"/>
                <a:gd name="T6" fmla="*/ 4363 w 1121"/>
                <a:gd name="T7" fmla="*/ 141 h 727"/>
                <a:gd name="T8" fmla="*/ 868 w 1121"/>
                <a:gd name="T9" fmla="*/ 0 h 727"/>
                <a:gd name="T10" fmla="*/ 0 w 1121"/>
                <a:gd name="T11" fmla="*/ 89 h 727"/>
                <a:gd name="T12" fmla="*/ 3481 w 1121"/>
                <a:gd name="T13" fmla="*/ 245 h 727"/>
                <a:gd name="T14" fmla="*/ 3567 w 1121"/>
                <a:gd name="T15" fmla="*/ 453 h 727"/>
                <a:gd name="T16" fmla="*/ 9782 w 1121"/>
                <a:gd name="T17" fmla="*/ 698 h 7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727"/>
                <a:gd name="T29" fmla="*/ 1121 w 1121"/>
                <a:gd name="T30" fmla="*/ 727 h 7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727">
                  <a:moveTo>
                    <a:pt x="1017" y="727"/>
                  </a:moveTo>
                  <a:lnTo>
                    <a:pt x="1121" y="616"/>
                  </a:lnTo>
                  <a:lnTo>
                    <a:pt x="467" y="371"/>
                  </a:lnTo>
                  <a:lnTo>
                    <a:pt x="453" y="141"/>
                  </a:lnTo>
                  <a:lnTo>
                    <a:pt x="89" y="0"/>
                  </a:lnTo>
                  <a:lnTo>
                    <a:pt x="0" y="89"/>
                  </a:lnTo>
                  <a:lnTo>
                    <a:pt x="363" y="245"/>
                  </a:lnTo>
                  <a:lnTo>
                    <a:pt x="371" y="482"/>
                  </a:lnTo>
                  <a:lnTo>
                    <a:pt x="1017" y="727"/>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36" name="Freeform 28"/>
            <p:cNvSpPr>
              <a:spLocks noChangeAspect="1"/>
            </p:cNvSpPr>
            <p:nvPr/>
          </p:nvSpPr>
          <p:spPr bwMode="auto">
            <a:xfrm>
              <a:off x="393" y="77"/>
              <a:ext cx="1392" cy="876"/>
            </a:xfrm>
            <a:custGeom>
              <a:avLst/>
              <a:gdLst>
                <a:gd name="T0" fmla="*/ 10654 w 1284"/>
                <a:gd name="T1" fmla="*/ 876 h 876"/>
                <a:gd name="T2" fmla="*/ 13357 w 1284"/>
                <a:gd name="T3" fmla="*/ 571 h 876"/>
                <a:gd name="T4" fmla="*/ 6494 w 1284"/>
                <a:gd name="T5" fmla="*/ 341 h 876"/>
                <a:gd name="T6" fmla="*/ 6632 w 1284"/>
                <a:gd name="T7" fmla="*/ 104 h 876"/>
                <a:gd name="T8" fmla="*/ 2861 w 1284"/>
                <a:gd name="T9" fmla="*/ 0 h 876"/>
                <a:gd name="T10" fmla="*/ 0 w 1284"/>
                <a:gd name="T11" fmla="*/ 267 h 876"/>
                <a:gd name="T12" fmla="*/ 3787 w 1284"/>
                <a:gd name="T13" fmla="*/ 400 h 876"/>
                <a:gd name="T14" fmla="*/ 3865 w 1284"/>
                <a:gd name="T15" fmla="*/ 631 h 876"/>
                <a:gd name="T16" fmla="*/ 10654 w 1284"/>
                <a:gd name="T17" fmla="*/ 876 h 8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4"/>
                <a:gd name="T28" fmla="*/ 0 h 876"/>
                <a:gd name="T29" fmla="*/ 1284 w 1284"/>
                <a:gd name="T30" fmla="*/ 876 h 8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4" h="876">
                  <a:moveTo>
                    <a:pt x="1025" y="876"/>
                  </a:moveTo>
                  <a:lnTo>
                    <a:pt x="1284" y="571"/>
                  </a:lnTo>
                  <a:lnTo>
                    <a:pt x="624" y="341"/>
                  </a:lnTo>
                  <a:lnTo>
                    <a:pt x="639" y="104"/>
                  </a:lnTo>
                  <a:lnTo>
                    <a:pt x="275" y="0"/>
                  </a:lnTo>
                  <a:lnTo>
                    <a:pt x="0" y="267"/>
                  </a:lnTo>
                  <a:lnTo>
                    <a:pt x="364" y="400"/>
                  </a:lnTo>
                  <a:lnTo>
                    <a:pt x="371" y="631"/>
                  </a:lnTo>
                  <a:lnTo>
                    <a:pt x="1025" y="876"/>
                  </a:lnTo>
                  <a:close/>
                </a:path>
              </a:pathLst>
            </a:custGeom>
            <a:blipFill dpi="0" rotWithShape="0">
              <a:blip r:embed="rId14" cstate="print"/>
              <a:srcRect/>
              <a:tile tx="0" ty="0" sx="100000" sy="100000" flip="none" algn="tl"/>
            </a:blipFill>
            <a:ln w="11176">
              <a:solidFill>
                <a:srgbClr val="000000"/>
              </a:solidFill>
              <a:round/>
              <a:headEnd/>
              <a:tailEnd/>
            </a:ln>
          </p:spPr>
          <p:txBody>
            <a:bodyPr/>
            <a:lstStyle/>
            <a:p>
              <a:endParaRPr lang="ja-JP" altLang="en-US"/>
            </a:p>
          </p:txBody>
        </p:sp>
        <p:sp>
          <p:nvSpPr>
            <p:cNvPr id="4437" name="Freeform 29"/>
            <p:cNvSpPr>
              <a:spLocks noChangeAspect="1"/>
            </p:cNvSpPr>
            <p:nvPr/>
          </p:nvSpPr>
          <p:spPr bwMode="auto">
            <a:xfrm>
              <a:off x="393" y="77"/>
              <a:ext cx="1392" cy="876"/>
            </a:xfrm>
            <a:custGeom>
              <a:avLst/>
              <a:gdLst>
                <a:gd name="T0" fmla="*/ 10654 w 1284"/>
                <a:gd name="T1" fmla="*/ 876 h 876"/>
                <a:gd name="T2" fmla="*/ 13357 w 1284"/>
                <a:gd name="T3" fmla="*/ 571 h 876"/>
                <a:gd name="T4" fmla="*/ 6494 w 1284"/>
                <a:gd name="T5" fmla="*/ 349 h 876"/>
                <a:gd name="T6" fmla="*/ 6632 w 1284"/>
                <a:gd name="T7" fmla="*/ 111 h 876"/>
                <a:gd name="T8" fmla="*/ 2861 w 1284"/>
                <a:gd name="T9" fmla="*/ 0 h 876"/>
                <a:gd name="T10" fmla="*/ 0 w 1284"/>
                <a:gd name="T11" fmla="*/ 274 h 876"/>
                <a:gd name="T12" fmla="*/ 3787 w 1284"/>
                <a:gd name="T13" fmla="*/ 408 h 876"/>
                <a:gd name="T14" fmla="*/ 3865 w 1284"/>
                <a:gd name="T15" fmla="*/ 631 h 876"/>
                <a:gd name="T16" fmla="*/ 10654 w 1284"/>
                <a:gd name="T17" fmla="*/ 876 h 8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4"/>
                <a:gd name="T28" fmla="*/ 0 h 876"/>
                <a:gd name="T29" fmla="*/ 1284 w 1284"/>
                <a:gd name="T30" fmla="*/ 876 h 8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4" h="876">
                  <a:moveTo>
                    <a:pt x="1025" y="876"/>
                  </a:moveTo>
                  <a:lnTo>
                    <a:pt x="1284" y="571"/>
                  </a:lnTo>
                  <a:lnTo>
                    <a:pt x="624" y="349"/>
                  </a:lnTo>
                  <a:lnTo>
                    <a:pt x="639" y="111"/>
                  </a:lnTo>
                  <a:lnTo>
                    <a:pt x="275" y="0"/>
                  </a:lnTo>
                  <a:lnTo>
                    <a:pt x="0" y="274"/>
                  </a:lnTo>
                  <a:lnTo>
                    <a:pt x="364" y="408"/>
                  </a:lnTo>
                  <a:lnTo>
                    <a:pt x="371" y="631"/>
                  </a:lnTo>
                  <a:lnTo>
                    <a:pt x="1025" y="876"/>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38" name="Freeform 30"/>
            <p:cNvSpPr>
              <a:spLocks noChangeAspect="1"/>
            </p:cNvSpPr>
            <p:nvPr/>
          </p:nvSpPr>
          <p:spPr bwMode="auto">
            <a:xfrm>
              <a:off x="403" y="818"/>
              <a:ext cx="62" cy="273"/>
            </a:xfrm>
            <a:custGeom>
              <a:avLst/>
              <a:gdLst>
                <a:gd name="T0" fmla="*/ 183 w 59"/>
                <a:gd name="T1" fmla="*/ 0 h 275"/>
                <a:gd name="T2" fmla="*/ 0 w 59"/>
                <a:gd name="T3" fmla="*/ 37 h 275"/>
                <a:gd name="T4" fmla="*/ 7 w 59"/>
                <a:gd name="T5" fmla="*/ 217 h 275"/>
                <a:gd name="T6" fmla="*/ 246 w 59"/>
                <a:gd name="T7" fmla="*/ 189 h 275"/>
                <a:gd name="T8" fmla="*/ 183 w 59"/>
                <a:gd name="T9" fmla="*/ 0 h 275"/>
                <a:gd name="T10" fmla="*/ 0 60000 65536"/>
                <a:gd name="T11" fmla="*/ 0 60000 65536"/>
                <a:gd name="T12" fmla="*/ 0 60000 65536"/>
                <a:gd name="T13" fmla="*/ 0 60000 65536"/>
                <a:gd name="T14" fmla="*/ 0 60000 65536"/>
                <a:gd name="T15" fmla="*/ 0 w 59"/>
                <a:gd name="T16" fmla="*/ 0 h 275"/>
                <a:gd name="T17" fmla="*/ 59 w 59"/>
                <a:gd name="T18" fmla="*/ 275 h 275"/>
              </a:gdLst>
              <a:ahLst/>
              <a:cxnLst>
                <a:cxn ang="T10">
                  <a:pos x="T0" y="T1"/>
                </a:cxn>
                <a:cxn ang="T11">
                  <a:pos x="T2" y="T3"/>
                </a:cxn>
                <a:cxn ang="T12">
                  <a:pos x="T4" y="T5"/>
                </a:cxn>
                <a:cxn ang="T13">
                  <a:pos x="T6" y="T7"/>
                </a:cxn>
                <a:cxn ang="T14">
                  <a:pos x="T8" y="T9"/>
                </a:cxn>
              </a:cxnLst>
              <a:rect l="T15" t="T16" r="T17" b="T18"/>
              <a:pathLst>
                <a:path w="59" h="275">
                  <a:moveTo>
                    <a:pt x="44" y="0"/>
                  </a:moveTo>
                  <a:lnTo>
                    <a:pt x="0" y="37"/>
                  </a:lnTo>
                  <a:lnTo>
                    <a:pt x="7" y="275"/>
                  </a:lnTo>
                  <a:lnTo>
                    <a:pt x="59" y="230"/>
                  </a:lnTo>
                  <a:lnTo>
                    <a:pt x="44" y="0"/>
                  </a:lnTo>
                  <a:close/>
                </a:path>
              </a:pathLst>
            </a:custGeom>
            <a:solidFill>
              <a:srgbClr val="FF9999"/>
            </a:solidFill>
            <a:ln w="11176">
              <a:solidFill>
                <a:srgbClr val="000000"/>
              </a:solidFill>
              <a:round/>
              <a:headEnd/>
              <a:tailEnd/>
            </a:ln>
          </p:spPr>
          <p:txBody>
            <a:bodyPr/>
            <a:lstStyle/>
            <a:p>
              <a:endParaRPr lang="ja-JP" altLang="en-US"/>
            </a:p>
          </p:txBody>
        </p:sp>
        <p:sp>
          <p:nvSpPr>
            <p:cNvPr id="4439" name="Freeform 31"/>
            <p:cNvSpPr>
              <a:spLocks noChangeAspect="1"/>
            </p:cNvSpPr>
            <p:nvPr/>
          </p:nvSpPr>
          <p:spPr bwMode="auto">
            <a:xfrm>
              <a:off x="403" y="818"/>
              <a:ext cx="62" cy="273"/>
            </a:xfrm>
            <a:custGeom>
              <a:avLst/>
              <a:gdLst>
                <a:gd name="T0" fmla="*/ 222 w 59"/>
                <a:gd name="T1" fmla="*/ 0 h 275"/>
                <a:gd name="T2" fmla="*/ 0 w 59"/>
                <a:gd name="T3" fmla="*/ 44 h 275"/>
                <a:gd name="T4" fmla="*/ 59 w 59"/>
                <a:gd name="T5" fmla="*/ 217 h 275"/>
                <a:gd name="T6" fmla="*/ 246 w 59"/>
                <a:gd name="T7" fmla="*/ 192 h 275"/>
                <a:gd name="T8" fmla="*/ 222 w 59"/>
                <a:gd name="T9" fmla="*/ 7 h 275"/>
                <a:gd name="T10" fmla="*/ 222 w 59"/>
                <a:gd name="T11" fmla="*/ 0 h 275"/>
                <a:gd name="T12" fmla="*/ 0 60000 65536"/>
                <a:gd name="T13" fmla="*/ 0 60000 65536"/>
                <a:gd name="T14" fmla="*/ 0 60000 65536"/>
                <a:gd name="T15" fmla="*/ 0 60000 65536"/>
                <a:gd name="T16" fmla="*/ 0 60000 65536"/>
                <a:gd name="T17" fmla="*/ 0 60000 65536"/>
                <a:gd name="T18" fmla="*/ 0 w 59"/>
                <a:gd name="T19" fmla="*/ 0 h 275"/>
                <a:gd name="T20" fmla="*/ 59 w 59"/>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59" h="275">
                  <a:moveTo>
                    <a:pt x="52" y="0"/>
                  </a:moveTo>
                  <a:lnTo>
                    <a:pt x="0" y="44"/>
                  </a:lnTo>
                  <a:lnTo>
                    <a:pt x="14" y="275"/>
                  </a:lnTo>
                  <a:lnTo>
                    <a:pt x="59" y="237"/>
                  </a:lnTo>
                  <a:lnTo>
                    <a:pt x="52" y="7"/>
                  </a:lnTo>
                  <a:lnTo>
                    <a:pt x="5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0" name="Freeform 32"/>
            <p:cNvSpPr>
              <a:spLocks noChangeAspect="1"/>
            </p:cNvSpPr>
            <p:nvPr/>
          </p:nvSpPr>
          <p:spPr bwMode="auto">
            <a:xfrm>
              <a:off x="417" y="845"/>
              <a:ext cx="17" cy="46"/>
            </a:xfrm>
            <a:custGeom>
              <a:avLst/>
              <a:gdLst>
                <a:gd name="T0" fmla="*/ 559 w 15"/>
                <a:gd name="T1" fmla="*/ 0 h 44"/>
                <a:gd name="T2" fmla="*/ 0 w 15"/>
                <a:gd name="T3" fmla="*/ 53 h 44"/>
                <a:gd name="T4" fmla="*/ 0 w 15"/>
                <a:gd name="T5" fmla="*/ 159 h 44"/>
                <a:gd name="T6" fmla="*/ 559 w 15"/>
                <a:gd name="T7" fmla="*/ 76 h 44"/>
                <a:gd name="T8" fmla="*/ 559 w 15"/>
                <a:gd name="T9" fmla="*/ 0 h 44"/>
                <a:gd name="T10" fmla="*/ 0 60000 65536"/>
                <a:gd name="T11" fmla="*/ 0 60000 65536"/>
                <a:gd name="T12" fmla="*/ 0 60000 65536"/>
                <a:gd name="T13" fmla="*/ 0 60000 65536"/>
                <a:gd name="T14" fmla="*/ 0 60000 65536"/>
                <a:gd name="T15" fmla="*/ 0 w 15"/>
                <a:gd name="T16" fmla="*/ 0 h 44"/>
                <a:gd name="T17" fmla="*/ 15 w 15"/>
                <a:gd name="T18" fmla="*/ 44 h 44"/>
              </a:gdLst>
              <a:ahLst/>
              <a:cxnLst>
                <a:cxn ang="T10">
                  <a:pos x="T0" y="T1"/>
                </a:cxn>
                <a:cxn ang="T11">
                  <a:pos x="T2" y="T3"/>
                </a:cxn>
                <a:cxn ang="T12">
                  <a:pos x="T4" y="T5"/>
                </a:cxn>
                <a:cxn ang="T13">
                  <a:pos x="T6" y="T7"/>
                </a:cxn>
                <a:cxn ang="T14">
                  <a:pos x="T8" y="T9"/>
                </a:cxn>
              </a:cxnLst>
              <a:rect l="T15" t="T16" r="T17" b="T18"/>
              <a:pathLst>
                <a:path w="15" h="44">
                  <a:moveTo>
                    <a:pt x="15" y="0"/>
                  </a:moveTo>
                  <a:lnTo>
                    <a:pt x="0" y="14"/>
                  </a:lnTo>
                  <a:lnTo>
                    <a:pt x="0" y="44"/>
                  </a:lnTo>
                  <a:lnTo>
                    <a:pt x="15" y="22"/>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441" name="Freeform 33"/>
            <p:cNvSpPr>
              <a:spLocks noChangeAspect="1"/>
            </p:cNvSpPr>
            <p:nvPr/>
          </p:nvSpPr>
          <p:spPr bwMode="auto">
            <a:xfrm>
              <a:off x="417" y="845"/>
              <a:ext cx="17" cy="46"/>
            </a:xfrm>
            <a:custGeom>
              <a:avLst/>
              <a:gdLst>
                <a:gd name="T0" fmla="*/ 559 w 15"/>
                <a:gd name="T1" fmla="*/ 0 h 44"/>
                <a:gd name="T2" fmla="*/ 0 w 15"/>
                <a:gd name="T3" fmla="*/ 53 h 44"/>
                <a:gd name="T4" fmla="*/ 0 w 15"/>
                <a:gd name="T5" fmla="*/ 159 h 44"/>
                <a:gd name="T6" fmla="*/ 559 w 15"/>
                <a:gd name="T7" fmla="*/ 104 h 44"/>
                <a:gd name="T8" fmla="*/ 559 w 15"/>
                <a:gd name="T9" fmla="*/ 0 h 44"/>
                <a:gd name="T10" fmla="*/ 0 60000 65536"/>
                <a:gd name="T11" fmla="*/ 0 60000 65536"/>
                <a:gd name="T12" fmla="*/ 0 60000 65536"/>
                <a:gd name="T13" fmla="*/ 0 60000 65536"/>
                <a:gd name="T14" fmla="*/ 0 60000 65536"/>
                <a:gd name="T15" fmla="*/ 0 w 15"/>
                <a:gd name="T16" fmla="*/ 0 h 44"/>
                <a:gd name="T17" fmla="*/ 15 w 15"/>
                <a:gd name="T18" fmla="*/ 44 h 44"/>
              </a:gdLst>
              <a:ahLst/>
              <a:cxnLst>
                <a:cxn ang="T10">
                  <a:pos x="T0" y="T1"/>
                </a:cxn>
                <a:cxn ang="T11">
                  <a:pos x="T2" y="T3"/>
                </a:cxn>
                <a:cxn ang="T12">
                  <a:pos x="T4" y="T5"/>
                </a:cxn>
                <a:cxn ang="T13">
                  <a:pos x="T6" y="T7"/>
                </a:cxn>
                <a:cxn ang="T14">
                  <a:pos x="T8" y="T9"/>
                </a:cxn>
              </a:cxnLst>
              <a:rect l="T15" t="T16" r="T17" b="T18"/>
              <a:pathLst>
                <a:path w="15" h="44">
                  <a:moveTo>
                    <a:pt x="15" y="0"/>
                  </a:moveTo>
                  <a:lnTo>
                    <a:pt x="0" y="14"/>
                  </a:lnTo>
                  <a:lnTo>
                    <a:pt x="0" y="44"/>
                  </a:lnTo>
                  <a:lnTo>
                    <a:pt x="15" y="29"/>
                  </a:lnTo>
                  <a:lnTo>
                    <a:pt x="15"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2" name="Freeform 34"/>
            <p:cNvSpPr>
              <a:spLocks noChangeAspect="1"/>
            </p:cNvSpPr>
            <p:nvPr/>
          </p:nvSpPr>
          <p:spPr bwMode="auto">
            <a:xfrm>
              <a:off x="417" y="891"/>
              <a:ext cx="17" cy="38"/>
            </a:xfrm>
            <a:custGeom>
              <a:avLst/>
              <a:gdLst>
                <a:gd name="T0" fmla="*/ 559 w 15"/>
                <a:gd name="T1" fmla="*/ 0 h 37"/>
                <a:gd name="T2" fmla="*/ 0 w 15"/>
                <a:gd name="T3" fmla="*/ 8 h 37"/>
                <a:gd name="T4" fmla="*/ 0 w 15"/>
                <a:gd name="T5" fmla="*/ 76 h 37"/>
                <a:gd name="T6" fmla="*/ 559 w 15"/>
                <a:gd name="T7" fmla="*/ 51 h 37"/>
                <a:gd name="T8" fmla="*/ 559 w 15"/>
                <a:gd name="T9" fmla="*/ 0 h 37"/>
                <a:gd name="T10" fmla="*/ 0 60000 65536"/>
                <a:gd name="T11" fmla="*/ 0 60000 65536"/>
                <a:gd name="T12" fmla="*/ 0 60000 65536"/>
                <a:gd name="T13" fmla="*/ 0 60000 65536"/>
                <a:gd name="T14" fmla="*/ 0 60000 65536"/>
                <a:gd name="T15" fmla="*/ 0 w 15"/>
                <a:gd name="T16" fmla="*/ 0 h 37"/>
                <a:gd name="T17" fmla="*/ 15 w 15"/>
                <a:gd name="T18" fmla="*/ 37 h 37"/>
              </a:gdLst>
              <a:ahLst/>
              <a:cxnLst>
                <a:cxn ang="T10">
                  <a:pos x="T0" y="T1"/>
                </a:cxn>
                <a:cxn ang="T11">
                  <a:pos x="T2" y="T3"/>
                </a:cxn>
                <a:cxn ang="T12">
                  <a:pos x="T4" y="T5"/>
                </a:cxn>
                <a:cxn ang="T13">
                  <a:pos x="T6" y="T7"/>
                </a:cxn>
                <a:cxn ang="T14">
                  <a:pos x="T8" y="T9"/>
                </a:cxn>
              </a:cxnLst>
              <a:rect l="T15" t="T16" r="T17" b="T18"/>
              <a:pathLst>
                <a:path w="15" h="37">
                  <a:moveTo>
                    <a:pt x="15" y="0"/>
                  </a:moveTo>
                  <a:lnTo>
                    <a:pt x="0" y="8"/>
                  </a:lnTo>
                  <a:lnTo>
                    <a:pt x="0" y="37"/>
                  </a:lnTo>
                  <a:lnTo>
                    <a:pt x="15" y="22"/>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443" name="Freeform 35"/>
            <p:cNvSpPr>
              <a:spLocks noChangeAspect="1"/>
            </p:cNvSpPr>
            <p:nvPr/>
          </p:nvSpPr>
          <p:spPr bwMode="auto">
            <a:xfrm>
              <a:off x="417" y="891"/>
              <a:ext cx="17" cy="46"/>
            </a:xfrm>
            <a:custGeom>
              <a:avLst/>
              <a:gdLst>
                <a:gd name="T0" fmla="*/ 559 w 15"/>
                <a:gd name="T1" fmla="*/ 0 h 45"/>
                <a:gd name="T2" fmla="*/ 0 w 15"/>
                <a:gd name="T3" fmla="*/ 15 h 45"/>
                <a:gd name="T4" fmla="*/ 0 w 15"/>
                <a:gd name="T5" fmla="*/ 80 h 45"/>
                <a:gd name="T6" fmla="*/ 559 w 15"/>
                <a:gd name="T7" fmla="*/ 59 h 45"/>
                <a:gd name="T8" fmla="*/ 559 w 15"/>
                <a:gd name="T9" fmla="*/ 0 h 45"/>
                <a:gd name="T10" fmla="*/ 0 60000 65536"/>
                <a:gd name="T11" fmla="*/ 0 60000 65536"/>
                <a:gd name="T12" fmla="*/ 0 60000 65536"/>
                <a:gd name="T13" fmla="*/ 0 60000 65536"/>
                <a:gd name="T14" fmla="*/ 0 60000 65536"/>
                <a:gd name="T15" fmla="*/ 0 w 15"/>
                <a:gd name="T16" fmla="*/ 0 h 45"/>
                <a:gd name="T17" fmla="*/ 15 w 15"/>
                <a:gd name="T18" fmla="*/ 45 h 45"/>
              </a:gdLst>
              <a:ahLst/>
              <a:cxnLst>
                <a:cxn ang="T10">
                  <a:pos x="T0" y="T1"/>
                </a:cxn>
                <a:cxn ang="T11">
                  <a:pos x="T2" y="T3"/>
                </a:cxn>
                <a:cxn ang="T12">
                  <a:pos x="T4" y="T5"/>
                </a:cxn>
                <a:cxn ang="T13">
                  <a:pos x="T6" y="T7"/>
                </a:cxn>
                <a:cxn ang="T14">
                  <a:pos x="T8" y="T9"/>
                </a:cxn>
              </a:cxnLst>
              <a:rect l="T15" t="T16" r="T17" b="T18"/>
              <a:pathLst>
                <a:path w="15" h="45">
                  <a:moveTo>
                    <a:pt x="15" y="0"/>
                  </a:moveTo>
                  <a:lnTo>
                    <a:pt x="0" y="15"/>
                  </a:lnTo>
                  <a:lnTo>
                    <a:pt x="0" y="45"/>
                  </a:lnTo>
                  <a:lnTo>
                    <a:pt x="15" y="30"/>
                  </a:lnTo>
                  <a:lnTo>
                    <a:pt x="15"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4" name="Freeform 36"/>
            <p:cNvSpPr>
              <a:spLocks noChangeAspect="1"/>
            </p:cNvSpPr>
            <p:nvPr/>
          </p:nvSpPr>
          <p:spPr bwMode="auto">
            <a:xfrm>
              <a:off x="427" y="930"/>
              <a:ext cx="14" cy="42"/>
            </a:xfrm>
            <a:custGeom>
              <a:avLst/>
              <a:gdLst>
                <a:gd name="T0" fmla="*/ 7 w 15"/>
                <a:gd name="T1" fmla="*/ 0 h 45"/>
                <a:gd name="T2" fmla="*/ 0 w 15"/>
                <a:gd name="T3" fmla="*/ 7 h 45"/>
                <a:gd name="T4" fmla="*/ 0 w 15"/>
                <a:gd name="T5" fmla="*/ 7 h 45"/>
                <a:gd name="T6" fmla="*/ 7 w 15"/>
                <a:gd name="T7" fmla="*/ 7 h 45"/>
                <a:gd name="T8" fmla="*/ 7 w 15"/>
                <a:gd name="T9" fmla="*/ 0 h 45"/>
                <a:gd name="T10" fmla="*/ 0 60000 65536"/>
                <a:gd name="T11" fmla="*/ 0 60000 65536"/>
                <a:gd name="T12" fmla="*/ 0 60000 65536"/>
                <a:gd name="T13" fmla="*/ 0 60000 65536"/>
                <a:gd name="T14" fmla="*/ 0 60000 65536"/>
                <a:gd name="T15" fmla="*/ 0 w 15"/>
                <a:gd name="T16" fmla="*/ 0 h 45"/>
                <a:gd name="T17" fmla="*/ 15 w 15"/>
                <a:gd name="T18" fmla="*/ 45 h 45"/>
              </a:gdLst>
              <a:ahLst/>
              <a:cxnLst>
                <a:cxn ang="T10">
                  <a:pos x="T0" y="T1"/>
                </a:cxn>
                <a:cxn ang="T11">
                  <a:pos x="T2" y="T3"/>
                </a:cxn>
                <a:cxn ang="T12">
                  <a:pos x="T4" y="T5"/>
                </a:cxn>
                <a:cxn ang="T13">
                  <a:pos x="T6" y="T7"/>
                </a:cxn>
                <a:cxn ang="T14">
                  <a:pos x="T8" y="T9"/>
                </a:cxn>
              </a:cxnLst>
              <a:rect l="T15" t="T16" r="T17" b="T18"/>
              <a:pathLst>
                <a:path w="15" h="45">
                  <a:moveTo>
                    <a:pt x="15" y="0"/>
                  </a:moveTo>
                  <a:lnTo>
                    <a:pt x="0" y="15"/>
                  </a:lnTo>
                  <a:lnTo>
                    <a:pt x="0" y="45"/>
                  </a:lnTo>
                  <a:lnTo>
                    <a:pt x="15" y="23"/>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445" name="Freeform 37"/>
            <p:cNvSpPr>
              <a:spLocks noChangeAspect="1"/>
            </p:cNvSpPr>
            <p:nvPr/>
          </p:nvSpPr>
          <p:spPr bwMode="auto">
            <a:xfrm>
              <a:off x="427" y="930"/>
              <a:ext cx="14" cy="42"/>
            </a:xfrm>
            <a:custGeom>
              <a:avLst/>
              <a:gdLst>
                <a:gd name="T0" fmla="*/ 7 w 15"/>
                <a:gd name="T1" fmla="*/ 0 h 45"/>
                <a:gd name="T2" fmla="*/ 0 w 15"/>
                <a:gd name="T3" fmla="*/ 7 h 45"/>
                <a:gd name="T4" fmla="*/ 0 w 15"/>
                <a:gd name="T5" fmla="*/ 7 h 45"/>
                <a:gd name="T6" fmla="*/ 7 w 15"/>
                <a:gd name="T7" fmla="*/ 7 h 45"/>
                <a:gd name="T8" fmla="*/ 7 w 15"/>
                <a:gd name="T9" fmla="*/ 0 h 45"/>
                <a:gd name="T10" fmla="*/ 0 60000 65536"/>
                <a:gd name="T11" fmla="*/ 0 60000 65536"/>
                <a:gd name="T12" fmla="*/ 0 60000 65536"/>
                <a:gd name="T13" fmla="*/ 0 60000 65536"/>
                <a:gd name="T14" fmla="*/ 0 60000 65536"/>
                <a:gd name="T15" fmla="*/ 0 w 15"/>
                <a:gd name="T16" fmla="*/ 0 h 45"/>
                <a:gd name="T17" fmla="*/ 15 w 15"/>
                <a:gd name="T18" fmla="*/ 45 h 45"/>
              </a:gdLst>
              <a:ahLst/>
              <a:cxnLst>
                <a:cxn ang="T10">
                  <a:pos x="T0" y="T1"/>
                </a:cxn>
                <a:cxn ang="T11">
                  <a:pos x="T2" y="T3"/>
                </a:cxn>
                <a:cxn ang="T12">
                  <a:pos x="T4" y="T5"/>
                </a:cxn>
                <a:cxn ang="T13">
                  <a:pos x="T6" y="T7"/>
                </a:cxn>
                <a:cxn ang="T14">
                  <a:pos x="T8" y="T9"/>
                </a:cxn>
              </a:cxnLst>
              <a:rect l="T15" t="T16" r="T17" b="T18"/>
              <a:pathLst>
                <a:path w="15" h="45">
                  <a:moveTo>
                    <a:pt x="15" y="0"/>
                  </a:moveTo>
                  <a:lnTo>
                    <a:pt x="0" y="15"/>
                  </a:lnTo>
                  <a:lnTo>
                    <a:pt x="0" y="45"/>
                  </a:lnTo>
                  <a:lnTo>
                    <a:pt x="15" y="30"/>
                  </a:lnTo>
                  <a:lnTo>
                    <a:pt x="15"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6" name="Freeform 38"/>
            <p:cNvSpPr>
              <a:spLocks noChangeAspect="1"/>
            </p:cNvSpPr>
            <p:nvPr/>
          </p:nvSpPr>
          <p:spPr bwMode="auto">
            <a:xfrm>
              <a:off x="427" y="972"/>
              <a:ext cx="14" cy="38"/>
            </a:xfrm>
            <a:custGeom>
              <a:avLst/>
              <a:gdLst>
                <a:gd name="T0" fmla="*/ 7 w 15"/>
                <a:gd name="T1" fmla="*/ 0 h 37"/>
                <a:gd name="T2" fmla="*/ 0 w 15"/>
                <a:gd name="T3" fmla="*/ 7 h 37"/>
                <a:gd name="T4" fmla="*/ 0 w 15"/>
                <a:gd name="T5" fmla="*/ 76 h 37"/>
                <a:gd name="T6" fmla="*/ 7 w 15"/>
                <a:gd name="T7" fmla="*/ 51 h 37"/>
                <a:gd name="T8" fmla="*/ 7 w 15"/>
                <a:gd name="T9" fmla="*/ 0 h 37"/>
                <a:gd name="T10" fmla="*/ 0 60000 65536"/>
                <a:gd name="T11" fmla="*/ 0 60000 65536"/>
                <a:gd name="T12" fmla="*/ 0 60000 65536"/>
                <a:gd name="T13" fmla="*/ 0 60000 65536"/>
                <a:gd name="T14" fmla="*/ 0 60000 65536"/>
                <a:gd name="T15" fmla="*/ 0 w 15"/>
                <a:gd name="T16" fmla="*/ 0 h 37"/>
                <a:gd name="T17" fmla="*/ 15 w 15"/>
                <a:gd name="T18" fmla="*/ 37 h 37"/>
              </a:gdLst>
              <a:ahLst/>
              <a:cxnLst>
                <a:cxn ang="T10">
                  <a:pos x="T0" y="T1"/>
                </a:cxn>
                <a:cxn ang="T11">
                  <a:pos x="T2" y="T3"/>
                </a:cxn>
                <a:cxn ang="T12">
                  <a:pos x="T4" y="T5"/>
                </a:cxn>
                <a:cxn ang="T13">
                  <a:pos x="T6" y="T7"/>
                </a:cxn>
                <a:cxn ang="T14">
                  <a:pos x="T8" y="T9"/>
                </a:cxn>
              </a:cxnLst>
              <a:rect l="T15" t="T16" r="T17" b="T18"/>
              <a:pathLst>
                <a:path w="15" h="37">
                  <a:moveTo>
                    <a:pt x="15" y="0"/>
                  </a:moveTo>
                  <a:lnTo>
                    <a:pt x="0" y="7"/>
                  </a:lnTo>
                  <a:lnTo>
                    <a:pt x="0" y="37"/>
                  </a:lnTo>
                  <a:lnTo>
                    <a:pt x="15" y="22"/>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447" name="Freeform 39"/>
            <p:cNvSpPr>
              <a:spLocks noChangeAspect="1"/>
            </p:cNvSpPr>
            <p:nvPr/>
          </p:nvSpPr>
          <p:spPr bwMode="auto">
            <a:xfrm>
              <a:off x="427" y="972"/>
              <a:ext cx="14" cy="46"/>
            </a:xfrm>
            <a:custGeom>
              <a:avLst/>
              <a:gdLst>
                <a:gd name="T0" fmla="*/ 7 w 15"/>
                <a:gd name="T1" fmla="*/ 0 h 44"/>
                <a:gd name="T2" fmla="*/ 0 w 15"/>
                <a:gd name="T3" fmla="*/ 55 h 44"/>
                <a:gd name="T4" fmla="*/ 0 w 15"/>
                <a:gd name="T5" fmla="*/ 159 h 44"/>
                <a:gd name="T6" fmla="*/ 7 w 15"/>
                <a:gd name="T7" fmla="*/ 104 h 44"/>
                <a:gd name="T8" fmla="*/ 7 w 15"/>
                <a:gd name="T9" fmla="*/ 0 h 44"/>
                <a:gd name="T10" fmla="*/ 0 60000 65536"/>
                <a:gd name="T11" fmla="*/ 0 60000 65536"/>
                <a:gd name="T12" fmla="*/ 0 60000 65536"/>
                <a:gd name="T13" fmla="*/ 0 60000 65536"/>
                <a:gd name="T14" fmla="*/ 0 60000 65536"/>
                <a:gd name="T15" fmla="*/ 0 w 15"/>
                <a:gd name="T16" fmla="*/ 0 h 44"/>
                <a:gd name="T17" fmla="*/ 15 w 15"/>
                <a:gd name="T18" fmla="*/ 44 h 44"/>
              </a:gdLst>
              <a:ahLst/>
              <a:cxnLst>
                <a:cxn ang="T10">
                  <a:pos x="T0" y="T1"/>
                </a:cxn>
                <a:cxn ang="T11">
                  <a:pos x="T2" y="T3"/>
                </a:cxn>
                <a:cxn ang="T12">
                  <a:pos x="T4" y="T5"/>
                </a:cxn>
                <a:cxn ang="T13">
                  <a:pos x="T6" y="T7"/>
                </a:cxn>
                <a:cxn ang="T14">
                  <a:pos x="T8" y="T9"/>
                </a:cxn>
              </a:cxnLst>
              <a:rect l="T15" t="T16" r="T17" b="T18"/>
              <a:pathLst>
                <a:path w="15" h="44">
                  <a:moveTo>
                    <a:pt x="15" y="0"/>
                  </a:moveTo>
                  <a:lnTo>
                    <a:pt x="0" y="15"/>
                  </a:lnTo>
                  <a:lnTo>
                    <a:pt x="0" y="44"/>
                  </a:lnTo>
                  <a:lnTo>
                    <a:pt x="15" y="29"/>
                  </a:lnTo>
                  <a:lnTo>
                    <a:pt x="15"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8" name="Freeform 40"/>
            <p:cNvSpPr>
              <a:spLocks noChangeAspect="1"/>
            </p:cNvSpPr>
            <p:nvPr/>
          </p:nvSpPr>
          <p:spPr bwMode="auto">
            <a:xfrm>
              <a:off x="434" y="1018"/>
              <a:ext cx="7" cy="42"/>
            </a:xfrm>
            <a:custGeom>
              <a:avLst/>
              <a:gdLst>
                <a:gd name="T0" fmla="*/ 4 w 8"/>
                <a:gd name="T1" fmla="*/ 0 h 45"/>
                <a:gd name="T2" fmla="*/ 0 w 8"/>
                <a:gd name="T3" fmla="*/ 7 h 45"/>
                <a:gd name="T4" fmla="*/ 0 w 8"/>
                <a:gd name="T5" fmla="*/ 7 h 45"/>
                <a:gd name="T6" fmla="*/ 4 w 8"/>
                <a:gd name="T7" fmla="*/ 7 h 45"/>
                <a:gd name="T8" fmla="*/ 4 w 8"/>
                <a:gd name="T9" fmla="*/ 0 h 45"/>
                <a:gd name="T10" fmla="*/ 0 60000 65536"/>
                <a:gd name="T11" fmla="*/ 0 60000 65536"/>
                <a:gd name="T12" fmla="*/ 0 60000 65536"/>
                <a:gd name="T13" fmla="*/ 0 60000 65536"/>
                <a:gd name="T14" fmla="*/ 0 60000 65536"/>
                <a:gd name="T15" fmla="*/ 0 w 8"/>
                <a:gd name="T16" fmla="*/ 0 h 45"/>
                <a:gd name="T17" fmla="*/ 8 w 8"/>
                <a:gd name="T18" fmla="*/ 45 h 45"/>
              </a:gdLst>
              <a:ahLst/>
              <a:cxnLst>
                <a:cxn ang="T10">
                  <a:pos x="T0" y="T1"/>
                </a:cxn>
                <a:cxn ang="T11">
                  <a:pos x="T2" y="T3"/>
                </a:cxn>
                <a:cxn ang="T12">
                  <a:pos x="T4" y="T5"/>
                </a:cxn>
                <a:cxn ang="T13">
                  <a:pos x="T6" y="T7"/>
                </a:cxn>
                <a:cxn ang="T14">
                  <a:pos x="T8" y="T9"/>
                </a:cxn>
              </a:cxnLst>
              <a:rect l="T15" t="T16" r="T17" b="T18"/>
              <a:pathLst>
                <a:path w="8" h="45">
                  <a:moveTo>
                    <a:pt x="8" y="0"/>
                  </a:moveTo>
                  <a:lnTo>
                    <a:pt x="0" y="15"/>
                  </a:lnTo>
                  <a:lnTo>
                    <a:pt x="0" y="45"/>
                  </a:lnTo>
                  <a:lnTo>
                    <a:pt x="8" y="23"/>
                  </a:lnTo>
                  <a:lnTo>
                    <a:pt x="8" y="0"/>
                  </a:lnTo>
                  <a:close/>
                </a:path>
              </a:pathLst>
            </a:custGeom>
            <a:solidFill>
              <a:srgbClr val="00FFFF"/>
            </a:solidFill>
            <a:ln w="11176">
              <a:solidFill>
                <a:srgbClr val="000000"/>
              </a:solidFill>
              <a:round/>
              <a:headEnd/>
              <a:tailEnd/>
            </a:ln>
          </p:spPr>
          <p:txBody>
            <a:bodyPr/>
            <a:lstStyle/>
            <a:p>
              <a:endParaRPr lang="ja-JP" altLang="en-US"/>
            </a:p>
          </p:txBody>
        </p:sp>
        <p:sp>
          <p:nvSpPr>
            <p:cNvPr id="4449" name="Freeform 41"/>
            <p:cNvSpPr>
              <a:spLocks noChangeAspect="1"/>
            </p:cNvSpPr>
            <p:nvPr/>
          </p:nvSpPr>
          <p:spPr bwMode="auto">
            <a:xfrm>
              <a:off x="434" y="1018"/>
              <a:ext cx="17" cy="42"/>
            </a:xfrm>
            <a:custGeom>
              <a:avLst/>
              <a:gdLst>
                <a:gd name="T0" fmla="*/ 559 w 15"/>
                <a:gd name="T1" fmla="*/ 0 h 45"/>
                <a:gd name="T2" fmla="*/ 0 w 15"/>
                <a:gd name="T3" fmla="*/ 7 h 45"/>
                <a:gd name="T4" fmla="*/ 0 w 15"/>
                <a:gd name="T5" fmla="*/ 7 h 45"/>
                <a:gd name="T6" fmla="*/ 559 w 15"/>
                <a:gd name="T7" fmla="*/ 7 h 45"/>
                <a:gd name="T8" fmla="*/ 559 w 15"/>
                <a:gd name="T9" fmla="*/ 0 h 45"/>
                <a:gd name="T10" fmla="*/ 0 60000 65536"/>
                <a:gd name="T11" fmla="*/ 0 60000 65536"/>
                <a:gd name="T12" fmla="*/ 0 60000 65536"/>
                <a:gd name="T13" fmla="*/ 0 60000 65536"/>
                <a:gd name="T14" fmla="*/ 0 60000 65536"/>
                <a:gd name="T15" fmla="*/ 0 w 15"/>
                <a:gd name="T16" fmla="*/ 0 h 45"/>
                <a:gd name="T17" fmla="*/ 15 w 15"/>
                <a:gd name="T18" fmla="*/ 45 h 45"/>
              </a:gdLst>
              <a:ahLst/>
              <a:cxnLst>
                <a:cxn ang="T10">
                  <a:pos x="T0" y="T1"/>
                </a:cxn>
                <a:cxn ang="T11">
                  <a:pos x="T2" y="T3"/>
                </a:cxn>
                <a:cxn ang="T12">
                  <a:pos x="T4" y="T5"/>
                </a:cxn>
                <a:cxn ang="T13">
                  <a:pos x="T6" y="T7"/>
                </a:cxn>
                <a:cxn ang="T14">
                  <a:pos x="T8" y="T9"/>
                </a:cxn>
              </a:cxnLst>
              <a:rect l="T15" t="T16" r="T17" b="T18"/>
              <a:pathLst>
                <a:path w="15" h="45">
                  <a:moveTo>
                    <a:pt x="15" y="0"/>
                  </a:moveTo>
                  <a:lnTo>
                    <a:pt x="0" y="15"/>
                  </a:lnTo>
                  <a:lnTo>
                    <a:pt x="0" y="45"/>
                  </a:lnTo>
                  <a:lnTo>
                    <a:pt x="15" y="30"/>
                  </a:lnTo>
                  <a:lnTo>
                    <a:pt x="15"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50" name="Freeform 42"/>
            <p:cNvSpPr>
              <a:spLocks noChangeAspect="1"/>
            </p:cNvSpPr>
            <p:nvPr/>
          </p:nvSpPr>
          <p:spPr bwMode="auto">
            <a:xfrm>
              <a:off x="434" y="1060"/>
              <a:ext cx="7" cy="23"/>
            </a:xfrm>
            <a:custGeom>
              <a:avLst/>
              <a:gdLst>
                <a:gd name="T0" fmla="*/ 4 w 8"/>
                <a:gd name="T1" fmla="*/ 0 h 22"/>
                <a:gd name="T2" fmla="*/ 0 w 8"/>
                <a:gd name="T3" fmla="*/ 7 h 22"/>
                <a:gd name="T4" fmla="*/ 0 w 8"/>
                <a:gd name="T5" fmla="*/ 76 h 22"/>
                <a:gd name="T6" fmla="*/ 4 w 8"/>
                <a:gd name="T7" fmla="*/ 0 h 22"/>
                <a:gd name="T8" fmla="*/ 0 60000 65536"/>
                <a:gd name="T9" fmla="*/ 0 60000 65536"/>
                <a:gd name="T10" fmla="*/ 0 60000 65536"/>
                <a:gd name="T11" fmla="*/ 0 60000 65536"/>
                <a:gd name="T12" fmla="*/ 0 w 8"/>
                <a:gd name="T13" fmla="*/ 0 h 22"/>
                <a:gd name="T14" fmla="*/ 8 w 8"/>
                <a:gd name="T15" fmla="*/ 22 h 22"/>
              </a:gdLst>
              <a:ahLst/>
              <a:cxnLst>
                <a:cxn ang="T8">
                  <a:pos x="T0" y="T1"/>
                </a:cxn>
                <a:cxn ang="T9">
                  <a:pos x="T2" y="T3"/>
                </a:cxn>
                <a:cxn ang="T10">
                  <a:pos x="T4" y="T5"/>
                </a:cxn>
                <a:cxn ang="T11">
                  <a:pos x="T6" y="T7"/>
                </a:cxn>
              </a:cxnLst>
              <a:rect l="T12" t="T13" r="T14" b="T15"/>
              <a:pathLst>
                <a:path w="8" h="22">
                  <a:moveTo>
                    <a:pt x="8" y="0"/>
                  </a:moveTo>
                  <a:lnTo>
                    <a:pt x="0" y="7"/>
                  </a:lnTo>
                  <a:lnTo>
                    <a:pt x="0" y="22"/>
                  </a:lnTo>
                  <a:lnTo>
                    <a:pt x="8" y="0"/>
                  </a:lnTo>
                  <a:close/>
                </a:path>
              </a:pathLst>
            </a:custGeom>
            <a:solidFill>
              <a:srgbClr val="00FFFF"/>
            </a:solidFill>
            <a:ln w="11176">
              <a:solidFill>
                <a:srgbClr val="000000"/>
              </a:solidFill>
              <a:round/>
              <a:headEnd/>
              <a:tailEnd/>
            </a:ln>
          </p:spPr>
          <p:txBody>
            <a:bodyPr/>
            <a:lstStyle/>
            <a:p>
              <a:endParaRPr lang="ja-JP" altLang="en-US"/>
            </a:p>
          </p:txBody>
        </p:sp>
        <p:sp>
          <p:nvSpPr>
            <p:cNvPr id="4451" name="Freeform 43"/>
            <p:cNvSpPr>
              <a:spLocks noChangeAspect="1"/>
            </p:cNvSpPr>
            <p:nvPr/>
          </p:nvSpPr>
          <p:spPr bwMode="auto">
            <a:xfrm>
              <a:off x="434" y="1060"/>
              <a:ext cx="17" cy="31"/>
            </a:xfrm>
            <a:custGeom>
              <a:avLst/>
              <a:gdLst>
                <a:gd name="T0" fmla="*/ 559 w 15"/>
                <a:gd name="T1" fmla="*/ 0 h 30"/>
                <a:gd name="T2" fmla="*/ 0 w 15"/>
                <a:gd name="T3" fmla="*/ 44 h 30"/>
                <a:gd name="T4" fmla="*/ 0 w 15"/>
                <a:gd name="T5" fmla="*/ 73 h 30"/>
                <a:gd name="T6" fmla="*/ 559 w 15"/>
                <a:gd name="T7" fmla="*/ 7 h 30"/>
                <a:gd name="T8" fmla="*/ 559 w 15"/>
                <a:gd name="T9" fmla="*/ 0 h 30"/>
                <a:gd name="T10" fmla="*/ 0 60000 65536"/>
                <a:gd name="T11" fmla="*/ 0 60000 65536"/>
                <a:gd name="T12" fmla="*/ 0 60000 65536"/>
                <a:gd name="T13" fmla="*/ 0 60000 65536"/>
                <a:gd name="T14" fmla="*/ 0 60000 65536"/>
                <a:gd name="T15" fmla="*/ 0 w 15"/>
                <a:gd name="T16" fmla="*/ 0 h 30"/>
                <a:gd name="T17" fmla="*/ 15 w 15"/>
                <a:gd name="T18" fmla="*/ 30 h 30"/>
              </a:gdLst>
              <a:ahLst/>
              <a:cxnLst>
                <a:cxn ang="T10">
                  <a:pos x="T0" y="T1"/>
                </a:cxn>
                <a:cxn ang="T11">
                  <a:pos x="T2" y="T3"/>
                </a:cxn>
                <a:cxn ang="T12">
                  <a:pos x="T4" y="T5"/>
                </a:cxn>
                <a:cxn ang="T13">
                  <a:pos x="T6" y="T7"/>
                </a:cxn>
                <a:cxn ang="T14">
                  <a:pos x="T8" y="T9"/>
                </a:cxn>
              </a:cxnLst>
              <a:rect l="T15" t="T16" r="T17" b="T18"/>
              <a:pathLst>
                <a:path w="15" h="30">
                  <a:moveTo>
                    <a:pt x="15" y="0"/>
                  </a:moveTo>
                  <a:lnTo>
                    <a:pt x="0" y="15"/>
                  </a:lnTo>
                  <a:lnTo>
                    <a:pt x="0" y="30"/>
                  </a:lnTo>
                  <a:lnTo>
                    <a:pt x="15" y="7"/>
                  </a:lnTo>
                  <a:lnTo>
                    <a:pt x="15"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52" name="Freeform 44"/>
            <p:cNvSpPr>
              <a:spLocks noChangeAspect="1"/>
            </p:cNvSpPr>
            <p:nvPr/>
          </p:nvSpPr>
          <p:spPr bwMode="auto">
            <a:xfrm>
              <a:off x="441" y="565"/>
              <a:ext cx="1433" cy="718"/>
            </a:xfrm>
            <a:custGeom>
              <a:avLst/>
              <a:gdLst>
                <a:gd name="T0" fmla="*/ 12422 w 1321"/>
                <a:gd name="T1" fmla="*/ 0 h 720"/>
                <a:gd name="T2" fmla="*/ 13993 w 1321"/>
                <a:gd name="T3" fmla="*/ 44 h 720"/>
                <a:gd name="T4" fmla="*/ 9201 w 1321"/>
                <a:gd name="T5" fmla="*/ 534 h 720"/>
                <a:gd name="T6" fmla="*/ 9201 w 1321"/>
                <a:gd name="T7" fmla="*/ 537 h 720"/>
                <a:gd name="T8" fmla="*/ 9119 w 1321"/>
                <a:gd name="T9" fmla="*/ 543 h 720"/>
                <a:gd name="T10" fmla="*/ 8804 w 1321"/>
                <a:gd name="T11" fmla="*/ 572 h 720"/>
                <a:gd name="T12" fmla="*/ 7469 w 1321"/>
                <a:gd name="T13" fmla="*/ 647 h 720"/>
                <a:gd name="T14" fmla="*/ 6590 w 1321"/>
                <a:gd name="T15" fmla="*/ 662 h 720"/>
                <a:gd name="T16" fmla="*/ 5824 w 1321"/>
                <a:gd name="T17" fmla="*/ 662 h 720"/>
                <a:gd name="T18" fmla="*/ 5416 w 1321"/>
                <a:gd name="T19" fmla="*/ 647 h 720"/>
                <a:gd name="T20" fmla="*/ 5200 w 1321"/>
                <a:gd name="T21" fmla="*/ 639 h 720"/>
                <a:gd name="T22" fmla="*/ 4959 w 1321"/>
                <a:gd name="T23" fmla="*/ 639 h 720"/>
                <a:gd name="T24" fmla="*/ 4880 w 1321"/>
                <a:gd name="T25" fmla="*/ 639 h 720"/>
                <a:gd name="T26" fmla="*/ 0 w 1321"/>
                <a:gd name="T27" fmla="*/ 490 h 720"/>
                <a:gd name="T28" fmla="*/ 81 w 1321"/>
                <a:gd name="T29" fmla="*/ 468 h 720"/>
                <a:gd name="T30" fmla="*/ 5030 w 1321"/>
                <a:gd name="T31" fmla="*/ 624 h 720"/>
                <a:gd name="T32" fmla="*/ 5269 w 1321"/>
                <a:gd name="T33" fmla="*/ 624 h 720"/>
                <a:gd name="T34" fmla="*/ 5980 w 1321"/>
                <a:gd name="T35" fmla="*/ 647 h 720"/>
                <a:gd name="T36" fmla="*/ 6764 w 1321"/>
                <a:gd name="T37" fmla="*/ 639 h 720"/>
                <a:gd name="T38" fmla="*/ 7634 w 1321"/>
                <a:gd name="T39" fmla="*/ 617 h 720"/>
                <a:gd name="T40" fmla="*/ 8332 w 1321"/>
                <a:gd name="T41" fmla="*/ 572 h 720"/>
                <a:gd name="T42" fmla="*/ 8576 w 1321"/>
                <a:gd name="T43" fmla="*/ 558 h 720"/>
                <a:gd name="T44" fmla="*/ 8731 w 1321"/>
                <a:gd name="T45" fmla="*/ 543 h 720"/>
                <a:gd name="T46" fmla="*/ 8969 w 1321"/>
                <a:gd name="T47" fmla="*/ 526 h 720"/>
                <a:gd name="T48" fmla="*/ 13444 w 1321"/>
                <a:gd name="T49" fmla="*/ 74 h 720"/>
                <a:gd name="T50" fmla="*/ 12243 w 1321"/>
                <a:gd name="T51" fmla="*/ 29 h 720"/>
                <a:gd name="T52" fmla="*/ 12422 w 1321"/>
                <a:gd name="T53" fmla="*/ 0 h 7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21"/>
                <a:gd name="T82" fmla="*/ 0 h 720"/>
                <a:gd name="T83" fmla="*/ 1321 w 1321"/>
                <a:gd name="T84" fmla="*/ 720 h 7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21" h="720">
                  <a:moveTo>
                    <a:pt x="1173" y="0"/>
                  </a:moveTo>
                  <a:lnTo>
                    <a:pt x="1321" y="44"/>
                  </a:lnTo>
                  <a:lnTo>
                    <a:pt x="868" y="586"/>
                  </a:lnTo>
                  <a:lnTo>
                    <a:pt x="868" y="593"/>
                  </a:lnTo>
                  <a:lnTo>
                    <a:pt x="861" y="601"/>
                  </a:lnTo>
                  <a:lnTo>
                    <a:pt x="831" y="630"/>
                  </a:lnTo>
                  <a:lnTo>
                    <a:pt x="705" y="705"/>
                  </a:lnTo>
                  <a:lnTo>
                    <a:pt x="623" y="720"/>
                  </a:lnTo>
                  <a:lnTo>
                    <a:pt x="549" y="720"/>
                  </a:lnTo>
                  <a:lnTo>
                    <a:pt x="512" y="705"/>
                  </a:lnTo>
                  <a:lnTo>
                    <a:pt x="490" y="697"/>
                  </a:lnTo>
                  <a:lnTo>
                    <a:pt x="467" y="697"/>
                  </a:lnTo>
                  <a:lnTo>
                    <a:pt x="460" y="697"/>
                  </a:lnTo>
                  <a:lnTo>
                    <a:pt x="0" y="519"/>
                  </a:lnTo>
                  <a:lnTo>
                    <a:pt x="7" y="497"/>
                  </a:lnTo>
                  <a:lnTo>
                    <a:pt x="475" y="682"/>
                  </a:lnTo>
                  <a:lnTo>
                    <a:pt x="497" y="682"/>
                  </a:lnTo>
                  <a:lnTo>
                    <a:pt x="564" y="705"/>
                  </a:lnTo>
                  <a:lnTo>
                    <a:pt x="638" y="697"/>
                  </a:lnTo>
                  <a:lnTo>
                    <a:pt x="720" y="675"/>
                  </a:lnTo>
                  <a:lnTo>
                    <a:pt x="787" y="630"/>
                  </a:lnTo>
                  <a:lnTo>
                    <a:pt x="809" y="616"/>
                  </a:lnTo>
                  <a:lnTo>
                    <a:pt x="824" y="601"/>
                  </a:lnTo>
                  <a:lnTo>
                    <a:pt x="846" y="571"/>
                  </a:lnTo>
                  <a:lnTo>
                    <a:pt x="1269" y="74"/>
                  </a:lnTo>
                  <a:lnTo>
                    <a:pt x="1158" y="29"/>
                  </a:lnTo>
                  <a:lnTo>
                    <a:pt x="1173" y="0"/>
                  </a:lnTo>
                  <a:close/>
                </a:path>
              </a:pathLst>
            </a:custGeom>
            <a:solidFill>
              <a:srgbClr val="00FFFF"/>
            </a:solidFill>
            <a:ln w="11176">
              <a:solidFill>
                <a:srgbClr val="000000"/>
              </a:solidFill>
              <a:round/>
              <a:headEnd/>
              <a:tailEnd/>
            </a:ln>
          </p:spPr>
          <p:txBody>
            <a:bodyPr/>
            <a:lstStyle/>
            <a:p>
              <a:endParaRPr lang="ja-JP" altLang="en-US"/>
            </a:p>
          </p:txBody>
        </p:sp>
        <p:sp>
          <p:nvSpPr>
            <p:cNvPr id="4453" name="Line 45"/>
            <p:cNvSpPr>
              <a:spLocks noChangeAspect="1" noChangeShapeType="1"/>
            </p:cNvSpPr>
            <p:nvPr/>
          </p:nvSpPr>
          <p:spPr bwMode="auto">
            <a:xfrm flipH="1">
              <a:off x="1712" y="565"/>
              <a:ext cx="7" cy="0"/>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 name="Oval 46"/>
            <p:cNvSpPr>
              <a:spLocks noChangeAspect="1" noChangeArrowheads="1"/>
            </p:cNvSpPr>
            <p:nvPr/>
          </p:nvSpPr>
          <p:spPr bwMode="auto">
            <a:xfrm>
              <a:off x="131" y="592"/>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55" name="Oval 47"/>
            <p:cNvSpPr>
              <a:spLocks noChangeAspect="1" noChangeArrowheads="1"/>
            </p:cNvSpPr>
            <p:nvPr/>
          </p:nvSpPr>
          <p:spPr bwMode="auto">
            <a:xfrm>
              <a:off x="196" y="619"/>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56" name="Oval 48"/>
            <p:cNvSpPr>
              <a:spLocks noChangeAspect="1" noChangeArrowheads="1"/>
            </p:cNvSpPr>
            <p:nvPr/>
          </p:nvSpPr>
          <p:spPr bwMode="auto">
            <a:xfrm>
              <a:off x="276" y="642"/>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57" name="Oval 49"/>
            <p:cNvSpPr>
              <a:spLocks noChangeAspect="1" noChangeArrowheads="1"/>
            </p:cNvSpPr>
            <p:nvPr/>
          </p:nvSpPr>
          <p:spPr bwMode="auto">
            <a:xfrm>
              <a:off x="341" y="672"/>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58" name="Oval 50"/>
            <p:cNvSpPr>
              <a:spLocks noChangeAspect="1" noChangeArrowheads="1"/>
            </p:cNvSpPr>
            <p:nvPr/>
          </p:nvSpPr>
          <p:spPr bwMode="auto">
            <a:xfrm>
              <a:off x="406" y="699"/>
              <a:ext cx="55"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59" name="Oval 51"/>
            <p:cNvSpPr>
              <a:spLocks noChangeAspect="1" noChangeArrowheads="1"/>
            </p:cNvSpPr>
            <p:nvPr/>
          </p:nvSpPr>
          <p:spPr bwMode="auto">
            <a:xfrm>
              <a:off x="462" y="722"/>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0" name="Oval 52"/>
            <p:cNvSpPr>
              <a:spLocks noChangeAspect="1" noChangeArrowheads="1"/>
            </p:cNvSpPr>
            <p:nvPr/>
          </p:nvSpPr>
          <p:spPr bwMode="auto">
            <a:xfrm>
              <a:off x="238" y="484"/>
              <a:ext cx="55"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1" name="Oval 53"/>
            <p:cNvSpPr>
              <a:spLocks noChangeAspect="1" noChangeArrowheads="1"/>
            </p:cNvSpPr>
            <p:nvPr/>
          </p:nvSpPr>
          <p:spPr bwMode="auto">
            <a:xfrm>
              <a:off x="317" y="507"/>
              <a:ext cx="48"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2" name="Oval 54"/>
            <p:cNvSpPr>
              <a:spLocks noChangeAspect="1" noChangeArrowheads="1"/>
            </p:cNvSpPr>
            <p:nvPr/>
          </p:nvSpPr>
          <p:spPr bwMode="auto">
            <a:xfrm>
              <a:off x="379" y="538"/>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3" name="Oval 55"/>
            <p:cNvSpPr>
              <a:spLocks noChangeAspect="1" noChangeArrowheads="1"/>
            </p:cNvSpPr>
            <p:nvPr/>
          </p:nvSpPr>
          <p:spPr bwMode="auto">
            <a:xfrm>
              <a:off x="444" y="561"/>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4" name="Oval 56"/>
            <p:cNvSpPr>
              <a:spLocks noChangeAspect="1" noChangeArrowheads="1"/>
            </p:cNvSpPr>
            <p:nvPr/>
          </p:nvSpPr>
          <p:spPr bwMode="auto">
            <a:xfrm>
              <a:off x="510" y="592"/>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5" name="Oval 57"/>
            <p:cNvSpPr>
              <a:spLocks noChangeAspect="1" noChangeArrowheads="1"/>
            </p:cNvSpPr>
            <p:nvPr/>
          </p:nvSpPr>
          <p:spPr bwMode="auto">
            <a:xfrm>
              <a:off x="582" y="611"/>
              <a:ext cx="48"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6" name="Oval 58"/>
            <p:cNvSpPr>
              <a:spLocks noChangeAspect="1" noChangeArrowheads="1"/>
            </p:cNvSpPr>
            <p:nvPr/>
          </p:nvSpPr>
          <p:spPr bwMode="auto">
            <a:xfrm>
              <a:off x="210" y="553"/>
              <a:ext cx="52"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7" name="Oval 59"/>
            <p:cNvSpPr>
              <a:spLocks noChangeAspect="1" noChangeArrowheads="1"/>
            </p:cNvSpPr>
            <p:nvPr/>
          </p:nvSpPr>
          <p:spPr bwMode="auto">
            <a:xfrm>
              <a:off x="282" y="576"/>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8" name="Oval 60"/>
            <p:cNvSpPr>
              <a:spLocks noChangeAspect="1" noChangeArrowheads="1"/>
            </p:cNvSpPr>
            <p:nvPr/>
          </p:nvSpPr>
          <p:spPr bwMode="auto">
            <a:xfrm>
              <a:off x="355" y="603"/>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69" name="Oval 61"/>
            <p:cNvSpPr>
              <a:spLocks noChangeAspect="1" noChangeArrowheads="1"/>
            </p:cNvSpPr>
            <p:nvPr/>
          </p:nvSpPr>
          <p:spPr bwMode="auto">
            <a:xfrm>
              <a:off x="420" y="626"/>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0" name="Oval 62"/>
            <p:cNvSpPr>
              <a:spLocks noChangeAspect="1" noChangeArrowheads="1"/>
            </p:cNvSpPr>
            <p:nvPr/>
          </p:nvSpPr>
          <p:spPr bwMode="auto">
            <a:xfrm>
              <a:off x="486" y="649"/>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1" name="Oval 63"/>
            <p:cNvSpPr>
              <a:spLocks noChangeAspect="1" noChangeArrowheads="1"/>
            </p:cNvSpPr>
            <p:nvPr/>
          </p:nvSpPr>
          <p:spPr bwMode="auto">
            <a:xfrm>
              <a:off x="548" y="984"/>
              <a:ext cx="62"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2" name="Oval 64"/>
            <p:cNvSpPr>
              <a:spLocks noChangeAspect="1" noChangeArrowheads="1"/>
            </p:cNvSpPr>
            <p:nvPr/>
          </p:nvSpPr>
          <p:spPr bwMode="auto">
            <a:xfrm>
              <a:off x="623" y="1007"/>
              <a:ext cx="5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3" name="Oval 65"/>
            <p:cNvSpPr>
              <a:spLocks noChangeAspect="1" noChangeArrowheads="1"/>
            </p:cNvSpPr>
            <p:nvPr/>
          </p:nvSpPr>
          <p:spPr bwMode="auto">
            <a:xfrm>
              <a:off x="692" y="1034"/>
              <a:ext cx="59"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4" name="Oval 66"/>
            <p:cNvSpPr>
              <a:spLocks noChangeAspect="1" noChangeArrowheads="1"/>
            </p:cNvSpPr>
            <p:nvPr/>
          </p:nvSpPr>
          <p:spPr bwMode="auto">
            <a:xfrm>
              <a:off x="768" y="1057"/>
              <a:ext cx="5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5" name="Oval 67"/>
            <p:cNvSpPr>
              <a:spLocks noChangeAspect="1" noChangeArrowheads="1"/>
            </p:cNvSpPr>
            <p:nvPr/>
          </p:nvSpPr>
          <p:spPr bwMode="auto">
            <a:xfrm>
              <a:off x="840" y="1080"/>
              <a:ext cx="5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6" name="Oval 68"/>
            <p:cNvSpPr>
              <a:spLocks noChangeAspect="1" noChangeArrowheads="1"/>
            </p:cNvSpPr>
            <p:nvPr/>
          </p:nvSpPr>
          <p:spPr bwMode="auto">
            <a:xfrm>
              <a:off x="909" y="1110"/>
              <a:ext cx="62"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7" name="Oval 69"/>
            <p:cNvSpPr>
              <a:spLocks noChangeAspect="1" noChangeArrowheads="1"/>
            </p:cNvSpPr>
            <p:nvPr/>
          </p:nvSpPr>
          <p:spPr bwMode="auto">
            <a:xfrm>
              <a:off x="992" y="1133"/>
              <a:ext cx="48"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8" name="Oval 70"/>
            <p:cNvSpPr>
              <a:spLocks noChangeAspect="1" noChangeArrowheads="1"/>
            </p:cNvSpPr>
            <p:nvPr/>
          </p:nvSpPr>
          <p:spPr bwMode="auto">
            <a:xfrm>
              <a:off x="1057" y="1160"/>
              <a:ext cx="5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79" name="Oval 71"/>
            <p:cNvSpPr>
              <a:spLocks noChangeAspect="1" noChangeArrowheads="1"/>
            </p:cNvSpPr>
            <p:nvPr/>
          </p:nvSpPr>
          <p:spPr bwMode="auto">
            <a:xfrm>
              <a:off x="1137" y="1183"/>
              <a:ext cx="48"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0" name="Oval 72"/>
            <p:cNvSpPr>
              <a:spLocks noChangeAspect="1" noChangeArrowheads="1"/>
            </p:cNvSpPr>
            <p:nvPr/>
          </p:nvSpPr>
          <p:spPr bwMode="auto">
            <a:xfrm>
              <a:off x="648" y="872"/>
              <a:ext cx="5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1" name="Oval 73"/>
            <p:cNvSpPr>
              <a:spLocks noChangeAspect="1" noChangeArrowheads="1"/>
            </p:cNvSpPr>
            <p:nvPr/>
          </p:nvSpPr>
          <p:spPr bwMode="auto">
            <a:xfrm>
              <a:off x="727" y="895"/>
              <a:ext cx="52"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2" name="Oval 74"/>
            <p:cNvSpPr>
              <a:spLocks noChangeAspect="1" noChangeArrowheads="1"/>
            </p:cNvSpPr>
            <p:nvPr/>
          </p:nvSpPr>
          <p:spPr bwMode="auto">
            <a:xfrm>
              <a:off x="792" y="922"/>
              <a:ext cx="55"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3" name="Oval 75"/>
            <p:cNvSpPr>
              <a:spLocks noChangeAspect="1" noChangeArrowheads="1"/>
            </p:cNvSpPr>
            <p:nvPr/>
          </p:nvSpPr>
          <p:spPr bwMode="auto">
            <a:xfrm>
              <a:off x="871" y="945"/>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4" name="Oval 76"/>
            <p:cNvSpPr>
              <a:spLocks noChangeAspect="1" noChangeArrowheads="1"/>
            </p:cNvSpPr>
            <p:nvPr/>
          </p:nvSpPr>
          <p:spPr bwMode="auto">
            <a:xfrm>
              <a:off x="937" y="968"/>
              <a:ext cx="5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5" name="Oval 77"/>
            <p:cNvSpPr>
              <a:spLocks noChangeAspect="1" noChangeArrowheads="1"/>
            </p:cNvSpPr>
            <p:nvPr/>
          </p:nvSpPr>
          <p:spPr bwMode="auto">
            <a:xfrm>
              <a:off x="1016" y="999"/>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6" name="Oval 78"/>
            <p:cNvSpPr>
              <a:spLocks noChangeAspect="1" noChangeArrowheads="1"/>
            </p:cNvSpPr>
            <p:nvPr/>
          </p:nvSpPr>
          <p:spPr bwMode="auto">
            <a:xfrm>
              <a:off x="1082" y="1030"/>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7" name="Oval 79"/>
            <p:cNvSpPr>
              <a:spLocks noChangeAspect="1" noChangeArrowheads="1"/>
            </p:cNvSpPr>
            <p:nvPr/>
          </p:nvSpPr>
          <p:spPr bwMode="auto">
            <a:xfrm>
              <a:off x="1161" y="1049"/>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8" name="Oval 80"/>
            <p:cNvSpPr>
              <a:spLocks noChangeAspect="1" noChangeArrowheads="1"/>
            </p:cNvSpPr>
            <p:nvPr/>
          </p:nvSpPr>
          <p:spPr bwMode="auto">
            <a:xfrm>
              <a:off x="1233" y="1080"/>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89" name="Oval 81"/>
            <p:cNvSpPr>
              <a:spLocks noChangeAspect="1" noChangeArrowheads="1"/>
            </p:cNvSpPr>
            <p:nvPr/>
          </p:nvSpPr>
          <p:spPr bwMode="auto">
            <a:xfrm>
              <a:off x="630" y="945"/>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90" name="Oval 82"/>
            <p:cNvSpPr>
              <a:spLocks noChangeAspect="1" noChangeArrowheads="1"/>
            </p:cNvSpPr>
            <p:nvPr/>
          </p:nvSpPr>
          <p:spPr bwMode="auto">
            <a:xfrm>
              <a:off x="703" y="968"/>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91" name="Oval 83"/>
            <p:cNvSpPr>
              <a:spLocks noChangeAspect="1" noChangeArrowheads="1"/>
            </p:cNvSpPr>
            <p:nvPr/>
          </p:nvSpPr>
          <p:spPr bwMode="auto">
            <a:xfrm>
              <a:off x="775" y="991"/>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92" name="Oval 84"/>
            <p:cNvSpPr>
              <a:spLocks noChangeAspect="1" noChangeArrowheads="1"/>
            </p:cNvSpPr>
            <p:nvPr/>
          </p:nvSpPr>
          <p:spPr bwMode="auto">
            <a:xfrm>
              <a:off x="847" y="1018"/>
              <a:ext cx="59"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93" name="Oval 85"/>
            <p:cNvSpPr>
              <a:spLocks noChangeAspect="1" noChangeArrowheads="1"/>
            </p:cNvSpPr>
            <p:nvPr/>
          </p:nvSpPr>
          <p:spPr bwMode="auto">
            <a:xfrm>
              <a:off x="920" y="1041"/>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94" name="Oval 86"/>
            <p:cNvSpPr>
              <a:spLocks noChangeAspect="1" noChangeArrowheads="1"/>
            </p:cNvSpPr>
            <p:nvPr/>
          </p:nvSpPr>
          <p:spPr bwMode="auto">
            <a:xfrm>
              <a:off x="992" y="1064"/>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95" name="Oval 87"/>
            <p:cNvSpPr>
              <a:spLocks noChangeAspect="1" noChangeArrowheads="1"/>
            </p:cNvSpPr>
            <p:nvPr/>
          </p:nvSpPr>
          <p:spPr bwMode="auto">
            <a:xfrm>
              <a:off x="1075" y="1095"/>
              <a:ext cx="48"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96" name="Oval 88"/>
            <p:cNvSpPr>
              <a:spLocks noChangeAspect="1" noChangeArrowheads="1"/>
            </p:cNvSpPr>
            <p:nvPr/>
          </p:nvSpPr>
          <p:spPr bwMode="auto">
            <a:xfrm>
              <a:off x="1137" y="1118"/>
              <a:ext cx="6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97" name="Oval 89"/>
            <p:cNvSpPr>
              <a:spLocks noChangeAspect="1" noChangeArrowheads="1"/>
            </p:cNvSpPr>
            <p:nvPr/>
          </p:nvSpPr>
          <p:spPr bwMode="auto">
            <a:xfrm>
              <a:off x="1216" y="1137"/>
              <a:ext cx="52" cy="35"/>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498" name="Freeform 90"/>
            <p:cNvSpPr>
              <a:spLocks noChangeAspect="1"/>
            </p:cNvSpPr>
            <p:nvPr/>
          </p:nvSpPr>
          <p:spPr bwMode="auto">
            <a:xfrm>
              <a:off x="548" y="676"/>
              <a:ext cx="72" cy="261"/>
            </a:xfrm>
            <a:custGeom>
              <a:avLst/>
              <a:gdLst>
                <a:gd name="T0" fmla="*/ 303 w 67"/>
                <a:gd name="T1" fmla="*/ 7 h 260"/>
                <a:gd name="T2" fmla="*/ 303 w 67"/>
                <a:gd name="T3" fmla="*/ 7 h 260"/>
                <a:gd name="T4" fmla="*/ 112 w 67"/>
                <a:gd name="T5" fmla="*/ 0 h 260"/>
                <a:gd name="T6" fmla="*/ 0 w 67"/>
                <a:gd name="T7" fmla="*/ 7 h 260"/>
                <a:gd name="T8" fmla="*/ 68 w 67"/>
                <a:gd name="T9" fmla="*/ 22 h 260"/>
                <a:gd name="T10" fmla="*/ 112 w 67"/>
                <a:gd name="T11" fmla="*/ 30 h 260"/>
                <a:gd name="T12" fmla="*/ 185 w 67"/>
                <a:gd name="T13" fmla="*/ 289 h 260"/>
                <a:gd name="T14" fmla="*/ 360 w 67"/>
                <a:gd name="T15" fmla="*/ 289 h 260"/>
                <a:gd name="T16" fmla="*/ 542 w 67"/>
                <a:gd name="T17" fmla="*/ 281 h 260"/>
                <a:gd name="T18" fmla="*/ 416 w 67"/>
                <a:gd name="T19" fmla="*/ 266 h 260"/>
                <a:gd name="T20" fmla="*/ 360 w 67"/>
                <a:gd name="T21" fmla="*/ 266 h 260"/>
                <a:gd name="T22" fmla="*/ 303 w 67"/>
                <a:gd name="T23" fmla="*/ 7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260"/>
                <a:gd name="T38" fmla="*/ 67 w 67"/>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260">
                  <a:moveTo>
                    <a:pt x="37" y="7"/>
                  </a:moveTo>
                  <a:lnTo>
                    <a:pt x="37" y="7"/>
                  </a:lnTo>
                  <a:lnTo>
                    <a:pt x="15" y="0"/>
                  </a:lnTo>
                  <a:lnTo>
                    <a:pt x="0" y="7"/>
                  </a:lnTo>
                  <a:lnTo>
                    <a:pt x="8" y="22"/>
                  </a:lnTo>
                  <a:lnTo>
                    <a:pt x="15" y="30"/>
                  </a:lnTo>
                  <a:lnTo>
                    <a:pt x="23" y="260"/>
                  </a:lnTo>
                  <a:lnTo>
                    <a:pt x="45" y="260"/>
                  </a:lnTo>
                  <a:lnTo>
                    <a:pt x="67" y="252"/>
                  </a:lnTo>
                  <a:lnTo>
                    <a:pt x="52" y="237"/>
                  </a:lnTo>
                  <a:lnTo>
                    <a:pt x="45" y="237"/>
                  </a:lnTo>
                  <a:lnTo>
                    <a:pt x="37" y="7"/>
                  </a:lnTo>
                  <a:close/>
                </a:path>
              </a:pathLst>
            </a:custGeom>
            <a:solidFill>
              <a:srgbClr val="00FFFF"/>
            </a:solidFill>
            <a:ln w="11176">
              <a:solidFill>
                <a:srgbClr val="000000"/>
              </a:solidFill>
              <a:round/>
              <a:headEnd/>
              <a:tailEnd/>
            </a:ln>
          </p:spPr>
          <p:txBody>
            <a:bodyPr/>
            <a:lstStyle/>
            <a:p>
              <a:endParaRPr lang="ja-JP" altLang="en-US"/>
            </a:p>
          </p:txBody>
        </p:sp>
        <p:sp>
          <p:nvSpPr>
            <p:cNvPr id="4499" name="Line 91"/>
            <p:cNvSpPr>
              <a:spLocks noChangeAspect="1" noChangeShapeType="1"/>
            </p:cNvSpPr>
            <p:nvPr/>
          </p:nvSpPr>
          <p:spPr bwMode="auto">
            <a:xfrm flipH="1" flipV="1">
              <a:off x="586" y="684"/>
              <a:ext cx="10" cy="8"/>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22" name="Group 229"/>
            <p:cNvGrpSpPr>
              <a:grpSpLocks noChangeAspect="1"/>
            </p:cNvGrpSpPr>
            <p:nvPr/>
          </p:nvGrpSpPr>
          <p:grpSpPr bwMode="auto">
            <a:xfrm>
              <a:off x="300" y="456"/>
              <a:ext cx="332" cy="135"/>
              <a:chOff x="0" y="0"/>
              <a:chExt cx="306" cy="135"/>
            </a:xfrm>
          </p:grpSpPr>
          <p:sp>
            <p:nvSpPr>
              <p:cNvPr id="4602" name="Oval 93"/>
              <p:cNvSpPr>
                <a:spLocks noChangeAspect="1" noChangeArrowheads="1"/>
              </p:cNvSpPr>
              <p:nvPr/>
            </p:nvSpPr>
            <p:spPr bwMode="auto">
              <a:xfrm>
                <a:off x="0" y="1"/>
                <a:ext cx="54"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603" name="Oval 94"/>
              <p:cNvSpPr>
                <a:spLocks noChangeAspect="1" noChangeArrowheads="1"/>
              </p:cNvSpPr>
              <p:nvPr/>
            </p:nvSpPr>
            <p:spPr bwMode="auto">
              <a:xfrm>
                <a:off x="66" y="32"/>
                <a:ext cx="54"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604" name="Oval 95"/>
              <p:cNvSpPr>
                <a:spLocks noChangeAspect="1" noChangeArrowheads="1"/>
              </p:cNvSpPr>
              <p:nvPr/>
            </p:nvSpPr>
            <p:spPr bwMode="auto">
              <a:xfrm>
                <a:off x="133" y="51"/>
                <a:ext cx="54"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605" name="Oval 96"/>
              <p:cNvSpPr>
                <a:spLocks noChangeAspect="1" noChangeArrowheads="1"/>
              </p:cNvSpPr>
              <p:nvPr/>
            </p:nvSpPr>
            <p:spPr bwMode="auto">
              <a:xfrm>
                <a:off x="193" y="74"/>
                <a:ext cx="51"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606" name="Oval 97"/>
              <p:cNvSpPr>
                <a:spLocks noChangeAspect="1" noChangeArrowheads="1"/>
              </p:cNvSpPr>
              <p:nvPr/>
            </p:nvSpPr>
            <p:spPr bwMode="auto">
              <a:xfrm>
                <a:off x="244" y="105"/>
                <a:ext cx="51"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grpSp>
        <p:grpSp>
          <p:nvGrpSpPr>
            <p:cNvPr id="23" name="Group 235"/>
            <p:cNvGrpSpPr>
              <a:grpSpLocks noChangeAspect="1"/>
            </p:cNvGrpSpPr>
            <p:nvPr/>
          </p:nvGrpSpPr>
          <p:grpSpPr bwMode="auto">
            <a:xfrm>
              <a:off x="727" y="850"/>
              <a:ext cx="636" cy="231"/>
              <a:chOff x="0" y="0"/>
              <a:chExt cx="587" cy="231"/>
            </a:xfrm>
          </p:grpSpPr>
          <p:sp>
            <p:nvSpPr>
              <p:cNvPr id="4593" name="Oval 99"/>
              <p:cNvSpPr>
                <a:spLocks noChangeAspect="1" noChangeArrowheads="1"/>
              </p:cNvSpPr>
              <p:nvPr/>
            </p:nvSpPr>
            <p:spPr bwMode="auto">
              <a:xfrm>
                <a:off x="0" y="-1"/>
                <a:ext cx="4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94" name="Oval 100"/>
              <p:cNvSpPr>
                <a:spLocks noChangeAspect="1" noChangeArrowheads="1"/>
              </p:cNvSpPr>
              <p:nvPr/>
            </p:nvSpPr>
            <p:spPr bwMode="auto">
              <a:xfrm>
                <a:off x="60" y="22"/>
                <a:ext cx="51"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95" name="Oval 101"/>
              <p:cNvSpPr>
                <a:spLocks noChangeAspect="1" noChangeArrowheads="1"/>
              </p:cNvSpPr>
              <p:nvPr/>
            </p:nvSpPr>
            <p:spPr bwMode="auto">
              <a:xfrm>
                <a:off x="133" y="41"/>
                <a:ext cx="4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96" name="Oval 102"/>
              <p:cNvSpPr>
                <a:spLocks noChangeAspect="1" noChangeArrowheads="1"/>
              </p:cNvSpPr>
              <p:nvPr/>
            </p:nvSpPr>
            <p:spPr bwMode="auto">
              <a:xfrm>
                <a:off x="194" y="72"/>
                <a:ext cx="54"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97" name="Oval 103"/>
              <p:cNvSpPr>
                <a:spLocks noChangeAspect="1" noChangeArrowheads="1"/>
              </p:cNvSpPr>
              <p:nvPr/>
            </p:nvSpPr>
            <p:spPr bwMode="auto">
              <a:xfrm>
                <a:off x="267" y="95"/>
                <a:ext cx="54"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98" name="Oval 104"/>
              <p:cNvSpPr>
                <a:spLocks noChangeAspect="1" noChangeArrowheads="1"/>
              </p:cNvSpPr>
              <p:nvPr/>
            </p:nvSpPr>
            <p:spPr bwMode="auto">
              <a:xfrm>
                <a:off x="327" y="118"/>
                <a:ext cx="54"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99" name="Oval 105"/>
              <p:cNvSpPr>
                <a:spLocks noChangeAspect="1" noChangeArrowheads="1"/>
              </p:cNvSpPr>
              <p:nvPr/>
            </p:nvSpPr>
            <p:spPr bwMode="auto">
              <a:xfrm>
                <a:off x="400" y="145"/>
                <a:ext cx="54"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600" name="Oval 106"/>
              <p:cNvSpPr>
                <a:spLocks noChangeAspect="1" noChangeArrowheads="1"/>
              </p:cNvSpPr>
              <p:nvPr/>
            </p:nvSpPr>
            <p:spPr bwMode="auto">
              <a:xfrm>
                <a:off x="467" y="176"/>
                <a:ext cx="54"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601" name="Oval 107"/>
              <p:cNvSpPr>
                <a:spLocks noChangeAspect="1" noChangeArrowheads="1"/>
              </p:cNvSpPr>
              <p:nvPr/>
            </p:nvSpPr>
            <p:spPr bwMode="auto">
              <a:xfrm>
                <a:off x="534" y="199"/>
                <a:ext cx="54"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grpSp>
        <p:sp>
          <p:nvSpPr>
            <p:cNvPr id="4502" name="Freeform 108"/>
            <p:cNvSpPr>
              <a:spLocks noChangeAspect="1"/>
            </p:cNvSpPr>
            <p:nvPr/>
          </p:nvSpPr>
          <p:spPr bwMode="auto">
            <a:xfrm>
              <a:off x="641" y="588"/>
              <a:ext cx="65" cy="257"/>
            </a:xfrm>
            <a:custGeom>
              <a:avLst/>
              <a:gdLst>
                <a:gd name="T0" fmla="*/ 375 w 60"/>
                <a:gd name="T1" fmla="*/ 0 h 260"/>
                <a:gd name="T2" fmla="*/ 375 w 60"/>
                <a:gd name="T3" fmla="*/ 0 h 260"/>
                <a:gd name="T4" fmla="*/ 154 w 60"/>
                <a:gd name="T5" fmla="*/ 0 h 260"/>
                <a:gd name="T6" fmla="*/ 0 w 60"/>
                <a:gd name="T7" fmla="*/ 7 h 260"/>
                <a:gd name="T8" fmla="*/ 87 w 60"/>
                <a:gd name="T9" fmla="*/ 22 h 260"/>
                <a:gd name="T10" fmla="*/ 154 w 60"/>
                <a:gd name="T11" fmla="*/ 22 h 260"/>
                <a:gd name="T12" fmla="*/ 231 w 60"/>
                <a:gd name="T13" fmla="*/ 187 h 260"/>
                <a:gd name="T14" fmla="*/ 313 w 60"/>
                <a:gd name="T15" fmla="*/ 187 h 260"/>
                <a:gd name="T16" fmla="*/ 464 w 60"/>
                <a:gd name="T17" fmla="*/ 187 h 260"/>
                <a:gd name="T18" fmla="*/ 607 w 60"/>
                <a:gd name="T19" fmla="*/ 177 h 260"/>
                <a:gd name="T20" fmla="*/ 544 w 60"/>
                <a:gd name="T21" fmla="*/ 172 h 260"/>
                <a:gd name="T22" fmla="*/ 464 w 60"/>
                <a:gd name="T23" fmla="*/ 167 h 260"/>
                <a:gd name="T24" fmla="*/ 375 w 60"/>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260"/>
                <a:gd name="T41" fmla="*/ 60 w 60"/>
                <a:gd name="T42" fmla="*/ 260 h 2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260">
                  <a:moveTo>
                    <a:pt x="37" y="0"/>
                  </a:moveTo>
                  <a:lnTo>
                    <a:pt x="37" y="0"/>
                  </a:lnTo>
                  <a:lnTo>
                    <a:pt x="15" y="0"/>
                  </a:lnTo>
                  <a:lnTo>
                    <a:pt x="0" y="7"/>
                  </a:lnTo>
                  <a:lnTo>
                    <a:pt x="8" y="22"/>
                  </a:lnTo>
                  <a:lnTo>
                    <a:pt x="15" y="22"/>
                  </a:lnTo>
                  <a:lnTo>
                    <a:pt x="23" y="260"/>
                  </a:lnTo>
                  <a:lnTo>
                    <a:pt x="30" y="260"/>
                  </a:lnTo>
                  <a:lnTo>
                    <a:pt x="45" y="260"/>
                  </a:lnTo>
                  <a:lnTo>
                    <a:pt x="60" y="245"/>
                  </a:lnTo>
                  <a:lnTo>
                    <a:pt x="52" y="237"/>
                  </a:lnTo>
                  <a:lnTo>
                    <a:pt x="45" y="230"/>
                  </a:lnTo>
                  <a:lnTo>
                    <a:pt x="37" y="0"/>
                  </a:lnTo>
                  <a:close/>
                </a:path>
              </a:pathLst>
            </a:custGeom>
            <a:solidFill>
              <a:srgbClr val="00FFFF"/>
            </a:solidFill>
            <a:ln w="11176">
              <a:solidFill>
                <a:srgbClr val="000000"/>
              </a:solidFill>
              <a:round/>
              <a:headEnd/>
              <a:tailEnd/>
            </a:ln>
          </p:spPr>
          <p:txBody>
            <a:bodyPr/>
            <a:lstStyle/>
            <a:p>
              <a:endParaRPr lang="ja-JP" altLang="en-US"/>
            </a:p>
          </p:txBody>
        </p:sp>
        <p:sp>
          <p:nvSpPr>
            <p:cNvPr id="4503" name="Line 109"/>
            <p:cNvSpPr>
              <a:spLocks noChangeAspect="1" noChangeShapeType="1"/>
            </p:cNvSpPr>
            <p:nvPr/>
          </p:nvSpPr>
          <p:spPr bwMode="auto">
            <a:xfrm flipH="1">
              <a:off x="682" y="596"/>
              <a:ext cx="10" cy="0"/>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4" name="Oval 110"/>
            <p:cNvSpPr>
              <a:spLocks noChangeAspect="1" noChangeArrowheads="1"/>
            </p:cNvSpPr>
            <p:nvPr/>
          </p:nvSpPr>
          <p:spPr bwMode="auto">
            <a:xfrm>
              <a:off x="486" y="284"/>
              <a:ext cx="59" cy="35"/>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05" name="Oval 111"/>
            <p:cNvSpPr>
              <a:spLocks noChangeAspect="1" noChangeArrowheads="1"/>
            </p:cNvSpPr>
            <p:nvPr/>
          </p:nvSpPr>
          <p:spPr bwMode="auto">
            <a:xfrm>
              <a:off x="558" y="315"/>
              <a:ext cx="52"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06" name="Oval 112"/>
            <p:cNvSpPr>
              <a:spLocks noChangeAspect="1" noChangeArrowheads="1"/>
            </p:cNvSpPr>
            <p:nvPr/>
          </p:nvSpPr>
          <p:spPr bwMode="auto">
            <a:xfrm>
              <a:off x="630" y="346"/>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07" name="Oval 113"/>
            <p:cNvSpPr>
              <a:spLocks noChangeAspect="1" noChangeArrowheads="1"/>
            </p:cNvSpPr>
            <p:nvPr/>
          </p:nvSpPr>
          <p:spPr bwMode="auto">
            <a:xfrm>
              <a:off x="703" y="369"/>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08" name="Oval 114"/>
            <p:cNvSpPr>
              <a:spLocks noChangeAspect="1" noChangeArrowheads="1"/>
            </p:cNvSpPr>
            <p:nvPr/>
          </p:nvSpPr>
          <p:spPr bwMode="auto">
            <a:xfrm>
              <a:off x="775" y="396"/>
              <a:ext cx="59"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09" name="Oval 115"/>
            <p:cNvSpPr>
              <a:spLocks noChangeAspect="1" noChangeArrowheads="1"/>
            </p:cNvSpPr>
            <p:nvPr/>
          </p:nvSpPr>
          <p:spPr bwMode="auto">
            <a:xfrm>
              <a:off x="878" y="642"/>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0" name="Oval 116"/>
            <p:cNvSpPr>
              <a:spLocks noChangeAspect="1" noChangeArrowheads="1"/>
            </p:cNvSpPr>
            <p:nvPr/>
          </p:nvSpPr>
          <p:spPr bwMode="auto">
            <a:xfrm>
              <a:off x="961" y="672"/>
              <a:ext cx="5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1" name="Oval 117"/>
            <p:cNvSpPr>
              <a:spLocks noChangeAspect="1" noChangeArrowheads="1"/>
            </p:cNvSpPr>
            <p:nvPr/>
          </p:nvSpPr>
          <p:spPr bwMode="auto">
            <a:xfrm>
              <a:off x="1023" y="699"/>
              <a:ext cx="59"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2" name="Oval 118"/>
            <p:cNvSpPr>
              <a:spLocks noChangeAspect="1" noChangeArrowheads="1"/>
            </p:cNvSpPr>
            <p:nvPr/>
          </p:nvSpPr>
          <p:spPr bwMode="auto">
            <a:xfrm>
              <a:off x="1106" y="722"/>
              <a:ext cx="5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3" name="Oval 119"/>
            <p:cNvSpPr>
              <a:spLocks noChangeAspect="1" noChangeArrowheads="1"/>
            </p:cNvSpPr>
            <p:nvPr/>
          </p:nvSpPr>
          <p:spPr bwMode="auto">
            <a:xfrm>
              <a:off x="1168" y="745"/>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4" name="Oval 120"/>
            <p:cNvSpPr>
              <a:spLocks noChangeAspect="1" noChangeArrowheads="1"/>
            </p:cNvSpPr>
            <p:nvPr/>
          </p:nvSpPr>
          <p:spPr bwMode="auto">
            <a:xfrm>
              <a:off x="1250" y="776"/>
              <a:ext cx="5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5" name="Oval 121"/>
            <p:cNvSpPr>
              <a:spLocks noChangeAspect="1" noChangeArrowheads="1"/>
            </p:cNvSpPr>
            <p:nvPr/>
          </p:nvSpPr>
          <p:spPr bwMode="auto">
            <a:xfrm>
              <a:off x="1323" y="799"/>
              <a:ext cx="5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6" name="Oval 122"/>
            <p:cNvSpPr>
              <a:spLocks noChangeAspect="1" noChangeArrowheads="1"/>
            </p:cNvSpPr>
            <p:nvPr/>
          </p:nvSpPr>
          <p:spPr bwMode="auto">
            <a:xfrm>
              <a:off x="1395" y="818"/>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7" name="Oval 123"/>
            <p:cNvSpPr>
              <a:spLocks noChangeAspect="1" noChangeArrowheads="1"/>
            </p:cNvSpPr>
            <p:nvPr/>
          </p:nvSpPr>
          <p:spPr bwMode="auto">
            <a:xfrm>
              <a:off x="1467" y="849"/>
              <a:ext cx="5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8" name="Oval 124"/>
            <p:cNvSpPr>
              <a:spLocks noChangeAspect="1" noChangeArrowheads="1"/>
            </p:cNvSpPr>
            <p:nvPr/>
          </p:nvSpPr>
          <p:spPr bwMode="auto">
            <a:xfrm>
              <a:off x="992" y="569"/>
              <a:ext cx="48"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19" name="Oval 125"/>
            <p:cNvSpPr>
              <a:spLocks noChangeAspect="1" noChangeArrowheads="1"/>
            </p:cNvSpPr>
            <p:nvPr/>
          </p:nvSpPr>
          <p:spPr bwMode="auto">
            <a:xfrm>
              <a:off x="1057" y="592"/>
              <a:ext cx="5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0" name="Oval 126"/>
            <p:cNvSpPr>
              <a:spLocks noChangeAspect="1" noChangeArrowheads="1"/>
            </p:cNvSpPr>
            <p:nvPr/>
          </p:nvSpPr>
          <p:spPr bwMode="auto">
            <a:xfrm>
              <a:off x="1137" y="619"/>
              <a:ext cx="48"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1" name="Oval 127"/>
            <p:cNvSpPr>
              <a:spLocks noChangeAspect="1" noChangeArrowheads="1"/>
            </p:cNvSpPr>
            <p:nvPr/>
          </p:nvSpPr>
          <p:spPr bwMode="auto">
            <a:xfrm>
              <a:off x="1216" y="649"/>
              <a:ext cx="52"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2" name="Oval 128"/>
            <p:cNvSpPr>
              <a:spLocks noChangeAspect="1" noChangeArrowheads="1"/>
            </p:cNvSpPr>
            <p:nvPr/>
          </p:nvSpPr>
          <p:spPr bwMode="auto">
            <a:xfrm>
              <a:off x="1288" y="672"/>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3" name="Oval 129"/>
            <p:cNvSpPr>
              <a:spLocks noChangeAspect="1" noChangeArrowheads="1"/>
            </p:cNvSpPr>
            <p:nvPr/>
          </p:nvSpPr>
          <p:spPr bwMode="auto">
            <a:xfrm>
              <a:off x="1361" y="699"/>
              <a:ext cx="52"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4" name="Oval 130"/>
            <p:cNvSpPr>
              <a:spLocks noChangeAspect="1" noChangeArrowheads="1"/>
            </p:cNvSpPr>
            <p:nvPr/>
          </p:nvSpPr>
          <p:spPr bwMode="auto">
            <a:xfrm>
              <a:off x="1433" y="722"/>
              <a:ext cx="59" cy="35"/>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5" name="Oval 131"/>
            <p:cNvSpPr>
              <a:spLocks noChangeAspect="1" noChangeArrowheads="1"/>
            </p:cNvSpPr>
            <p:nvPr/>
          </p:nvSpPr>
          <p:spPr bwMode="auto">
            <a:xfrm>
              <a:off x="1522" y="753"/>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6" name="Oval 132"/>
            <p:cNvSpPr>
              <a:spLocks noChangeAspect="1" noChangeArrowheads="1"/>
            </p:cNvSpPr>
            <p:nvPr/>
          </p:nvSpPr>
          <p:spPr bwMode="auto">
            <a:xfrm>
              <a:off x="599" y="227"/>
              <a:ext cx="5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7" name="Oval 133"/>
            <p:cNvSpPr>
              <a:spLocks noChangeAspect="1" noChangeArrowheads="1"/>
            </p:cNvSpPr>
            <p:nvPr/>
          </p:nvSpPr>
          <p:spPr bwMode="auto">
            <a:xfrm>
              <a:off x="679" y="257"/>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8" name="Oval 134"/>
            <p:cNvSpPr>
              <a:spLocks noChangeAspect="1" noChangeArrowheads="1"/>
            </p:cNvSpPr>
            <p:nvPr/>
          </p:nvSpPr>
          <p:spPr bwMode="auto">
            <a:xfrm>
              <a:off x="758" y="273"/>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29" name="Oval 135"/>
            <p:cNvSpPr>
              <a:spLocks noChangeAspect="1" noChangeArrowheads="1"/>
            </p:cNvSpPr>
            <p:nvPr/>
          </p:nvSpPr>
          <p:spPr bwMode="auto">
            <a:xfrm>
              <a:off x="830" y="300"/>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30" name="Freeform 136"/>
            <p:cNvSpPr>
              <a:spLocks noChangeAspect="1"/>
            </p:cNvSpPr>
            <p:nvPr/>
          </p:nvSpPr>
          <p:spPr bwMode="auto">
            <a:xfrm>
              <a:off x="899" y="311"/>
              <a:ext cx="72" cy="261"/>
            </a:xfrm>
            <a:custGeom>
              <a:avLst/>
              <a:gdLst>
                <a:gd name="T0" fmla="*/ 303 w 67"/>
                <a:gd name="T1" fmla="*/ 8 h 260"/>
                <a:gd name="T2" fmla="*/ 303 w 67"/>
                <a:gd name="T3" fmla="*/ 8 h 260"/>
                <a:gd name="T4" fmla="*/ 112 w 67"/>
                <a:gd name="T5" fmla="*/ 0 h 260"/>
                <a:gd name="T6" fmla="*/ 0 w 67"/>
                <a:gd name="T7" fmla="*/ 15 h 260"/>
                <a:gd name="T8" fmla="*/ 63 w 67"/>
                <a:gd name="T9" fmla="*/ 30 h 260"/>
                <a:gd name="T10" fmla="*/ 112 w 67"/>
                <a:gd name="T11" fmla="*/ 30 h 260"/>
                <a:gd name="T12" fmla="*/ 182 w 67"/>
                <a:gd name="T13" fmla="*/ 282 h 260"/>
                <a:gd name="T14" fmla="*/ 244 w 67"/>
                <a:gd name="T15" fmla="*/ 282 h 260"/>
                <a:gd name="T16" fmla="*/ 354 w 67"/>
                <a:gd name="T17" fmla="*/ 289 h 260"/>
                <a:gd name="T18" fmla="*/ 542 w 67"/>
                <a:gd name="T19" fmla="*/ 274 h 260"/>
                <a:gd name="T20" fmla="*/ 416 w 67"/>
                <a:gd name="T21" fmla="*/ 259 h 260"/>
                <a:gd name="T22" fmla="*/ 354 w 67"/>
                <a:gd name="T23" fmla="*/ 259 h 260"/>
                <a:gd name="T24" fmla="*/ 303 w 67"/>
                <a:gd name="T25" fmla="*/ 259 h 260"/>
                <a:gd name="T26" fmla="*/ 303 w 67"/>
                <a:gd name="T27" fmla="*/ 8 h 2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260"/>
                <a:gd name="T44" fmla="*/ 67 w 67"/>
                <a:gd name="T45" fmla="*/ 260 h 2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260">
                  <a:moveTo>
                    <a:pt x="37" y="8"/>
                  </a:moveTo>
                  <a:lnTo>
                    <a:pt x="37" y="8"/>
                  </a:lnTo>
                  <a:lnTo>
                    <a:pt x="15" y="0"/>
                  </a:lnTo>
                  <a:lnTo>
                    <a:pt x="0" y="15"/>
                  </a:lnTo>
                  <a:lnTo>
                    <a:pt x="7" y="30"/>
                  </a:lnTo>
                  <a:lnTo>
                    <a:pt x="15" y="30"/>
                  </a:lnTo>
                  <a:lnTo>
                    <a:pt x="22" y="253"/>
                  </a:lnTo>
                  <a:lnTo>
                    <a:pt x="30" y="253"/>
                  </a:lnTo>
                  <a:lnTo>
                    <a:pt x="44" y="260"/>
                  </a:lnTo>
                  <a:lnTo>
                    <a:pt x="67" y="245"/>
                  </a:lnTo>
                  <a:lnTo>
                    <a:pt x="52" y="230"/>
                  </a:lnTo>
                  <a:lnTo>
                    <a:pt x="44" y="230"/>
                  </a:lnTo>
                  <a:lnTo>
                    <a:pt x="37" y="230"/>
                  </a:lnTo>
                  <a:lnTo>
                    <a:pt x="37" y="8"/>
                  </a:lnTo>
                  <a:close/>
                </a:path>
              </a:pathLst>
            </a:custGeom>
            <a:solidFill>
              <a:srgbClr val="00FFFF"/>
            </a:solidFill>
            <a:ln w="11176">
              <a:solidFill>
                <a:srgbClr val="000000"/>
              </a:solidFill>
              <a:round/>
              <a:headEnd/>
              <a:tailEnd/>
            </a:ln>
          </p:spPr>
          <p:txBody>
            <a:bodyPr/>
            <a:lstStyle/>
            <a:p>
              <a:endParaRPr lang="ja-JP" altLang="en-US"/>
            </a:p>
          </p:txBody>
        </p:sp>
        <p:sp>
          <p:nvSpPr>
            <p:cNvPr id="4531" name="Line 137"/>
            <p:cNvSpPr>
              <a:spLocks noChangeAspect="1" noChangeShapeType="1"/>
            </p:cNvSpPr>
            <p:nvPr/>
          </p:nvSpPr>
          <p:spPr bwMode="auto">
            <a:xfrm flipH="1">
              <a:off x="940" y="327"/>
              <a:ext cx="7" cy="0"/>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32" name="Oval 138"/>
            <p:cNvSpPr>
              <a:spLocks noChangeAspect="1" noChangeArrowheads="1"/>
            </p:cNvSpPr>
            <p:nvPr/>
          </p:nvSpPr>
          <p:spPr bwMode="auto">
            <a:xfrm>
              <a:off x="741" y="799"/>
              <a:ext cx="52"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33" name="Oval 139"/>
            <p:cNvSpPr>
              <a:spLocks noChangeAspect="1" noChangeArrowheads="1"/>
            </p:cNvSpPr>
            <p:nvPr/>
          </p:nvSpPr>
          <p:spPr bwMode="auto">
            <a:xfrm>
              <a:off x="816" y="818"/>
              <a:ext cx="5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34" name="Oval 140"/>
            <p:cNvSpPr>
              <a:spLocks noChangeAspect="1" noChangeArrowheads="1"/>
            </p:cNvSpPr>
            <p:nvPr/>
          </p:nvSpPr>
          <p:spPr bwMode="auto">
            <a:xfrm>
              <a:off x="889" y="849"/>
              <a:ext cx="48"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35" name="Oval 141"/>
            <p:cNvSpPr>
              <a:spLocks noChangeAspect="1" noChangeArrowheads="1"/>
            </p:cNvSpPr>
            <p:nvPr/>
          </p:nvSpPr>
          <p:spPr bwMode="auto">
            <a:xfrm>
              <a:off x="961" y="872"/>
              <a:ext cx="5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36" name="Oval 142"/>
            <p:cNvSpPr>
              <a:spLocks noChangeAspect="1" noChangeArrowheads="1"/>
            </p:cNvSpPr>
            <p:nvPr/>
          </p:nvSpPr>
          <p:spPr bwMode="auto">
            <a:xfrm>
              <a:off x="1033" y="895"/>
              <a:ext cx="48"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37" name="Oval 143"/>
            <p:cNvSpPr>
              <a:spLocks noChangeAspect="1" noChangeArrowheads="1"/>
            </p:cNvSpPr>
            <p:nvPr/>
          </p:nvSpPr>
          <p:spPr bwMode="auto">
            <a:xfrm>
              <a:off x="1106" y="922"/>
              <a:ext cx="55"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38" name="Oval 144"/>
            <p:cNvSpPr>
              <a:spLocks noChangeAspect="1" noChangeArrowheads="1"/>
            </p:cNvSpPr>
            <p:nvPr/>
          </p:nvSpPr>
          <p:spPr bwMode="auto">
            <a:xfrm>
              <a:off x="1178" y="945"/>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39" name="Oval 145"/>
            <p:cNvSpPr>
              <a:spLocks noChangeAspect="1" noChangeArrowheads="1"/>
            </p:cNvSpPr>
            <p:nvPr/>
          </p:nvSpPr>
          <p:spPr bwMode="auto">
            <a:xfrm>
              <a:off x="1250" y="968"/>
              <a:ext cx="5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0" name="Oval 146"/>
            <p:cNvSpPr>
              <a:spLocks noChangeAspect="1" noChangeArrowheads="1"/>
            </p:cNvSpPr>
            <p:nvPr/>
          </p:nvSpPr>
          <p:spPr bwMode="auto">
            <a:xfrm>
              <a:off x="1323" y="999"/>
              <a:ext cx="5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1" name="Oval 147"/>
            <p:cNvSpPr>
              <a:spLocks noChangeAspect="1" noChangeArrowheads="1"/>
            </p:cNvSpPr>
            <p:nvPr/>
          </p:nvSpPr>
          <p:spPr bwMode="auto">
            <a:xfrm>
              <a:off x="334" y="419"/>
              <a:ext cx="48"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2" name="Oval 148"/>
            <p:cNvSpPr>
              <a:spLocks noChangeAspect="1" noChangeArrowheads="1"/>
            </p:cNvSpPr>
            <p:nvPr/>
          </p:nvSpPr>
          <p:spPr bwMode="auto">
            <a:xfrm>
              <a:off x="396" y="442"/>
              <a:ext cx="48"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3" name="Oval 149"/>
            <p:cNvSpPr>
              <a:spLocks noChangeAspect="1" noChangeArrowheads="1"/>
            </p:cNvSpPr>
            <p:nvPr/>
          </p:nvSpPr>
          <p:spPr bwMode="auto">
            <a:xfrm>
              <a:off x="462" y="465"/>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4" name="Oval 150"/>
            <p:cNvSpPr>
              <a:spLocks noChangeAspect="1" noChangeArrowheads="1"/>
            </p:cNvSpPr>
            <p:nvPr/>
          </p:nvSpPr>
          <p:spPr bwMode="auto">
            <a:xfrm>
              <a:off x="517" y="484"/>
              <a:ext cx="65"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5" name="Oval 151"/>
            <p:cNvSpPr>
              <a:spLocks noChangeAspect="1" noChangeArrowheads="1"/>
            </p:cNvSpPr>
            <p:nvPr/>
          </p:nvSpPr>
          <p:spPr bwMode="auto">
            <a:xfrm>
              <a:off x="582" y="507"/>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6" name="Oval 152"/>
            <p:cNvSpPr>
              <a:spLocks noChangeAspect="1" noChangeArrowheads="1"/>
            </p:cNvSpPr>
            <p:nvPr/>
          </p:nvSpPr>
          <p:spPr bwMode="auto">
            <a:xfrm>
              <a:off x="637" y="538"/>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7" name="Oval 153"/>
            <p:cNvSpPr>
              <a:spLocks noChangeAspect="1" noChangeArrowheads="1"/>
            </p:cNvSpPr>
            <p:nvPr/>
          </p:nvSpPr>
          <p:spPr bwMode="auto">
            <a:xfrm>
              <a:off x="1047" y="476"/>
              <a:ext cx="65" cy="35"/>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8" name="Oval 154"/>
            <p:cNvSpPr>
              <a:spLocks noChangeAspect="1" noChangeArrowheads="1"/>
            </p:cNvSpPr>
            <p:nvPr/>
          </p:nvSpPr>
          <p:spPr bwMode="auto">
            <a:xfrm>
              <a:off x="1130" y="507"/>
              <a:ext cx="48"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49" name="Oval 155"/>
            <p:cNvSpPr>
              <a:spLocks noChangeAspect="1" noChangeArrowheads="1"/>
            </p:cNvSpPr>
            <p:nvPr/>
          </p:nvSpPr>
          <p:spPr bwMode="auto">
            <a:xfrm>
              <a:off x="1199" y="530"/>
              <a:ext cx="62"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0" name="Oval 156"/>
            <p:cNvSpPr>
              <a:spLocks noChangeAspect="1" noChangeArrowheads="1"/>
            </p:cNvSpPr>
            <p:nvPr/>
          </p:nvSpPr>
          <p:spPr bwMode="auto">
            <a:xfrm>
              <a:off x="1274" y="561"/>
              <a:ext cx="48"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1" name="Oval 157"/>
            <p:cNvSpPr>
              <a:spLocks noChangeAspect="1" noChangeArrowheads="1"/>
            </p:cNvSpPr>
            <p:nvPr/>
          </p:nvSpPr>
          <p:spPr bwMode="auto">
            <a:xfrm>
              <a:off x="1347" y="580"/>
              <a:ext cx="55"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2" name="Oval 158"/>
            <p:cNvSpPr>
              <a:spLocks noChangeAspect="1" noChangeArrowheads="1"/>
            </p:cNvSpPr>
            <p:nvPr/>
          </p:nvSpPr>
          <p:spPr bwMode="auto">
            <a:xfrm>
              <a:off x="1419" y="603"/>
              <a:ext cx="59" cy="35"/>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3" name="Oval 159"/>
            <p:cNvSpPr>
              <a:spLocks noChangeAspect="1" noChangeArrowheads="1"/>
            </p:cNvSpPr>
            <p:nvPr/>
          </p:nvSpPr>
          <p:spPr bwMode="auto">
            <a:xfrm>
              <a:off x="1491" y="634"/>
              <a:ext cx="55"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4" name="Oval 160"/>
            <p:cNvSpPr>
              <a:spLocks noChangeAspect="1" noChangeArrowheads="1"/>
            </p:cNvSpPr>
            <p:nvPr/>
          </p:nvSpPr>
          <p:spPr bwMode="auto">
            <a:xfrm>
              <a:off x="1564" y="657"/>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5" name="Oval 161"/>
            <p:cNvSpPr>
              <a:spLocks noChangeAspect="1" noChangeArrowheads="1"/>
            </p:cNvSpPr>
            <p:nvPr/>
          </p:nvSpPr>
          <p:spPr bwMode="auto">
            <a:xfrm>
              <a:off x="1643" y="680"/>
              <a:ext cx="52"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6" name="Oval 162"/>
            <p:cNvSpPr>
              <a:spLocks noChangeAspect="1" noChangeArrowheads="1"/>
            </p:cNvSpPr>
            <p:nvPr/>
          </p:nvSpPr>
          <p:spPr bwMode="auto">
            <a:xfrm>
              <a:off x="637" y="131"/>
              <a:ext cx="59"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7" name="Oval 163"/>
            <p:cNvSpPr>
              <a:spLocks noChangeAspect="1" noChangeArrowheads="1"/>
            </p:cNvSpPr>
            <p:nvPr/>
          </p:nvSpPr>
          <p:spPr bwMode="auto">
            <a:xfrm>
              <a:off x="727" y="154"/>
              <a:ext cx="59"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8" name="Oval 164"/>
            <p:cNvSpPr>
              <a:spLocks noChangeAspect="1" noChangeArrowheads="1"/>
            </p:cNvSpPr>
            <p:nvPr/>
          </p:nvSpPr>
          <p:spPr bwMode="auto">
            <a:xfrm>
              <a:off x="806" y="173"/>
              <a:ext cx="52" cy="27"/>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59" name="Oval 165"/>
            <p:cNvSpPr>
              <a:spLocks noChangeAspect="1" noChangeArrowheads="1"/>
            </p:cNvSpPr>
            <p:nvPr/>
          </p:nvSpPr>
          <p:spPr bwMode="auto">
            <a:xfrm>
              <a:off x="871" y="196"/>
              <a:ext cx="65" cy="31"/>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60" name="Oval 166"/>
            <p:cNvSpPr>
              <a:spLocks noChangeAspect="1" noChangeArrowheads="1"/>
            </p:cNvSpPr>
            <p:nvPr/>
          </p:nvSpPr>
          <p:spPr bwMode="auto">
            <a:xfrm>
              <a:off x="951" y="219"/>
              <a:ext cx="52" cy="23"/>
            </a:xfrm>
            <a:prstGeom prst="ellipse">
              <a:avLst/>
            </a:prstGeom>
            <a:solidFill>
              <a:srgbClr val="00FFFF"/>
            </a:solidFill>
            <a:ln w="11176">
              <a:solidFill>
                <a:srgbClr val="000000"/>
              </a:solidFill>
              <a:round/>
              <a:headEnd/>
              <a:tailEnd/>
            </a:ln>
          </p:spPr>
          <p:txBody>
            <a:bodyPr/>
            <a:lstStyle/>
            <a:p>
              <a:pPr algn="ctr"/>
              <a:endParaRPr lang="ja-JP" altLang="en-US" i="1">
                <a:solidFill>
                  <a:schemeClr val="folHlink"/>
                </a:solidFill>
                <a:cs typeface="Arial" charset="0"/>
              </a:endParaRPr>
            </a:p>
          </p:txBody>
        </p:sp>
        <p:sp>
          <p:nvSpPr>
            <p:cNvPr id="4561" name="Line 167"/>
            <p:cNvSpPr>
              <a:spLocks noChangeAspect="1" noChangeShapeType="1"/>
            </p:cNvSpPr>
            <p:nvPr/>
          </p:nvSpPr>
          <p:spPr bwMode="auto">
            <a:xfrm flipV="1">
              <a:off x="458" y="181"/>
              <a:ext cx="627" cy="630"/>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62" name="Line 168"/>
            <p:cNvSpPr>
              <a:spLocks noChangeAspect="1" noChangeShapeType="1"/>
            </p:cNvSpPr>
            <p:nvPr/>
          </p:nvSpPr>
          <p:spPr bwMode="auto">
            <a:xfrm flipV="1">
              <a:off x="465" y="415"/>
              <a:ext cx="603" cy="634"/>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63" name="Freeform 169"/>
            <p:cNvSpPr>
              <a:spLocks noChangeAspect="1"/>
            </p:cNvSpPr>
            <p:nvPr/>
          </p:nvSpPr>
          <p:spPr bwMode="auto">
            <a:xfrm>
              <a:off x="375" y="365"/>
              <a:ext cx="76" cy="35"/>
            </a:xfrm>
            <a:custGeom>
              <a:avLst/>
              <a:gdLst>
                <a:gd name="T0" fmla="*/ 575 w 67"/>
                <a:gd name="T1" fmla="*/ 0 h 37"/>
                <a:gd name="T2" fmla="*/ 0 w 67"/>
                <a:gd name="T3" fmla="*/ 9 h 37"/>
                <a:gd name="T4" fmla="*/ 1750 w 67"/>
                <a:gd name="T5" fmla="*/ 9 h 37"/>
                <a:gd name="T6" fmla="*/ 2598 w 67"/>
                <a:gd name="T7" fmla="*/ 9 h 37"/>
                <a:gd name="T8" fmla="*/ 575 w 67"/>
                <a:gd name="T9" fmla="*/ 0 h 37"/>
                <a:gd name="T10" fmla="*/ 0 60000 65536"/>
                <a:gd name="T11" fmla="*/ 0 60000 65536"/>
                <a:gd name="T12" fmla="*/ 0 60000 65536"/>
                <a:gd name="T13" fmla="*/ 0 60000 65536"/>
                <a:gd name="T14" fmla="*/ 0 60000 65536"/>
                <a:gd name="T15" fmla="*/ 0 w 67"/>
                <a:gd name="T16" fmla="*/ 0 h 37"/>
                <a:gd name="T17" fmla="*/ 67 w 67"/>
                <a:gd name="T18" fmla="*/ 37 h 37"/>
              </a:gdLst>
              <a:ahLst/>
              <a:cxnLst>
                <a:cxn ang="T10">
                  <a:pos x="T0" y="T1"/>
                </a:cxn>
                <a:cxn ang="T11">
                  <a:pos x="T2" y="T3"/>
                </a:cxn>
                <a:cxn ang="T12">
                  <a:pos x="T4" y="T5"/>
                </a:cxn>
                <a:cxn ang="T13">
                  <a:pos x="T6" y="T7"/>
                </a:cxn>
                <a:cxn ang="T14">
                  <a:pos x="T8" y="T9"/>
                </a:cxn>
              </a:cxnLst>
              <a:rect l="T15" t="T16" r="T17" b="T18"/>
              <a:pathLst>
                <a:path w="67" h="37">
                  <a:moveTo>
                    <a:pt x="15" y="0"/>
                  </a:moveTo>
                  <a:lnTo>
                    <a:pt x="0" y="15"/>
                  </a:lnTo>
                  <a:lnTo>
                    <a:pt x="45" y="37"/>
                  </a:lnTo>
                  <a:lnTo>
                    <a:pt x="67" y="15"/>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564" name="Freeform 170"/>
            <p:cNvSpPr>
              <a:spLocks noChangeAspect="1"/>
            </p:cNvSpPr>
            <p:nvPr/>
          </p:nvSpPr>
          <p:spPr bwMode="auto">
            <a:xfrm>
              <a:off x="375" y="365"/>
              <a:ext cx="83" cy="35"/>
            </a:xfrm>
            <a:custGeom>
              <a:avLst/>
              <a:gdLst>
                <a:gd name="T0" fmla="*/ 423 w 75"/>
                <a:gd name="T1" fmla="*/ 0 h 37"/>
                <a:gd name="T2" fmla="*/ 0 w 75"/>
                <a:gd name="T3" fmla="*/ 9 h 37"/>
                <a:gd name="T4" fmla="*/ 983 w 75"/>
                <a:gd name="T5" fmla="*/ 9 h 37"/>
                <a:gd name="T6" fmla="*/ 1422 w 75"/>
                <a:gd name="T7" fmla="*/ 9 h 37"/>
                <a:gd name="T8" fmla="*/ 423 w 75"/>
                <a:gd name="T9" fmla="*/ 0 h 37"/>
                <a:gd name="T10" fmla="*/ 0 60000 65536"/>
                <a:gd name="T11" fmla="*/ 0 60000 65536"/>
                <a:gd name="T12" fmla="*/ 0 60000 65536"/>
                <a:gd name="T13" fmla="*/ 0 60000 65536"/>
                <a:gd name="T14" fmla="*/ 0 60000 65536"/>
                <a:gd name="T15" fmla="*/ 0 w 75"/>
                <a:gd name="T16" fmla="*/ 0 h 37"/>
                <a:gd name="T17" fmla="*/ 75 w 75"/>
                <a:gd name="T18" fmla="*/ 37 h 37"/>
              </a:gdLst>
              <a:ahLst/>
              <a:cxnLst>
                <a:cxn ang="T10">
                  <a:pos x="T0" y="T1"/>
                </a:cxn>
                <a:cxn ang="T11">
                  <a:pos x="T2" y="T3"/>
                </a:cxn>
                <a:cxn ang="T12">
                  <a:pos x="T4" y="T5"/>
                </a:cxn>
                <a:cxn ang="T13">
                  <a:pos x="T6" y="T7"/>
                </a:cxn>
                <a:cxn ang="T14">
                  <a:pos x="T8" y="T9"/>
                </a:cxn>
              </a:cxnLst>
              <a:rect l="T15" t="T16" r="T17" b="T18"/>
              <a:pathLst>
                <a:path w="75" h="37">
                  <a:moveTo>
                    <a:pt x="23" y="0"/>
                  </a:moveTo>
                  <a:lnTo>
                    <a:pt x="0" y="22"/>
                  </a:lnTo>
                  <a:lnTo>
                    <a:pt x="52" y="37"/>
                  </a:lnTo>
                  <a:lnTo>
                    <a:pt x="75" y="22"/>
                  </a:lnTo>
                  <a:lnTo>
                    <a:pt x="23"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65" name="Freeform 171"/>
            <p:cNvSpPr>
              <a:spLocks noChangeAspect="1"/>
            </p:cNvSpPr>
            <p:nvPr/>
          </p:nvSpPr>
          <p:spPr bwMode="auto">
            <a:xfrm>
              <a:off x="451" y="384"/>
              <a:ext cx="79" cy="38"/>
            </a:xfrm>
            <a:custGeom>
              <a:avLst/>
              <a:gdLst>
                <a:gd name="T0" fmla="*/ 149 w 74"/>
                <a:gd name="T1" fmla="*/ 0 h 38"/>
                <a:gd name="T2" fmla="*/ 0 w 74"/>
                <a:gd name="T3" fmla="*/ 23 h 38"/>
                <a:gd name="T4" fmla="*/ 300 w 74"/>
                <a:gd name="T5" fmla="*/ 38 h 38"/>
                <a:gd name="T6" fmla="*/ 488 w 74"/>
                <a:gd name="T7" fmla="*/ 23 h 38"/>
                <a:gd name="T8" fmla="*/ 149 w 74"/>
                <a:gd name="T9" fmla="*/ 0 h 38"/>
                <a:gd name="T10" fmla="*/ 0 60000 65536"/>
                <a:gd name="T11" fmla="*/ 0 60000 65536"/>
                <a:gd name="T12" fmla="*/ 0 60000 65536"/>
                <a:gd name="T13" fmla="*/ 0 60000 65536"/>
                <a:gd name="T14" fmla="*/ 0 60000 65536"/>
                <a:gd name="T15" fmla="*/ 0 w 74"/>
                <a:gd name="T16" fmla="*/ 0 h 38"/>
                <a:gd name="T17" fmla="*/ 74 w 74"/>
                <a:gd name="T18" fmla="*/ 38 h 38"/>
              </a:gdLst>
              <a:ahLst/>
              <a:cxnLst>
                <a:cxn ang="T10">
                  <a:pos x="T0" y="T1"/>
                </a:cxn>
                <a:cxn ang="T11">
                  <a:pos x="T2" y="T3"/>
                </a:cxn>
                <a:cxn ang="T12">
                  <a:pos x="T4" y="T5"/>
                </a:cxn>
                <a:cxn ang="T13">
                  <a:pos x="T6" y="T7"/>
                </a:cxn>
                <a:cxn ang="T14">
                  <a:pos x="T8" y="T9"/>
                </a:cxn>
              </a:cxnLst>
              <a:rect l="T15" t="T16" r="T17" b="T18"/>
              <a:pathLst>
                <a:path w="74" h="38">
                  <a:moveTo>
                    <a:pt x="22" y="0"/>
                  </a:moveTo>
                  <a:lnTo>
                    <a:pt x="0" y="23"/>
                  </a:lnTo>
                  <a:lnTo>
                    <a:pt x="45" y="38"/>
                  </a:lnTo>
                  <a:lnTo>
                    <a:pt x="74" y="23"/>
                  </a:lnTo>
                  <a:lnTo>
                    <a:pt x="22" y="0"/>
                  </a:lnTo>
                  <a:close/>
                </a:path>
              </a:pathLst>
            </a:custGeom>
            <a:solidFill>
              <a:srgbClr val="00FFFF"/>
            </a:solidFill>
            <a:ln w="11176">
              <a:solidFill>
                <a:srgbClr val="000000"/>
              </a:solidFill>
              <a:round/>
              <a:headEnd/>
              <a:tailEnd/>
            </a:ln>
          </p:spPr>
          <p:txBody>
            <a:bodyPr/>
            <a:lstStyle/>
            <a:p>
              <a:endParaRPr lang="ja-JP" altLang="en-US"/>
            </a:p>
          </p:txBody>
        </p:sp>
        <p:sp>
          <p:nvSpPr>
            <p:cNvPr id="4566" name="Freeform 172"/>
            <p:cNvSpPr>
              <a:spLocks noChangeAspect="1"/>
            </p:cNvSpPr>
            <p:nvPr/>
          </p:nvSpPr>
          <p:spPr bwMode="auto">
            <a:xfrm>
              <a:off x="451" y="384"/>
              <a:ext cx="79" cy="38"/>
            </a:xfrm>
            <a:custGeom>
              <a:avLst/>
              <a:gdLst>
                <a:gd name="T0" fmla="*/ 149 w 74"/>
                <a:gd name="T1" fmla="*/ 0 h 38"/>
                <a:gd name="T2" fmla="*/ 0 w 74"/>
                <a:gd name="T3" fmla="*/ 23 h 38"/>
                <a:gd name="T4" fmla="*/ 348 w 74"/>
                <a:gd name="T5" fmla="*/ 38 h 38"/>
                <a:gd name="T6" fmla="*/ 488 w 74"/>
                <a:gd name="T7" fmla="*/ 23 h 38"/>
                <a:gd name="T8" fmla="*/ 149 w 74"/>
                <a:gd name="T9" fmla="*/ 0 h 38"/>
                <a:gd name="T10" fmla="*/ 0 60000 65536"/>
                <a:gd name="T11" fmla="*/ 0 60000 65536"/>
                <a:gd name="T12" fmla="*/ 0 60000 65536"/>
                <a:gd name="T13" fmla="*/ 0 60000 65536"/>
                <a:gd name="T14" fmla="*/ 0 60000 65536"/>
                <a:gd name="T15" fmla="*/ 0 w 74"/>
                <a:gd name="T16" fmla="*/ 0 h 38"/>
                <a:gd name="T17" fmla="*/ 74 w 74"/>
                <a:gd name="T18" fmla="*/ 38 h 38"/>
              </a:gdLst>
              <a:ahLst/>
              <a:cxnLst>
                <a:cxn ang="T10">
                  <a:pos x="T0" y="T1"/>
                </a:cxn>
                <a:cxn ang="T11">
                  <a:pos x="T2" y="T3"/>
                </a:cxn>
                <a:cxn ang="T12">
                  <a:pos x="T4" y="T5"/>
                </a:cxn>
                <a:cxn ang="T13">
                  <a:pos x="T6" y="T7"/>
                </a:cxn>
                <a:cxn ang="T14">
                  <a:pos x="T8" y="T9"/>
                </a:cxn>
              </a:cxnLst>
              <a:rect l="T15" t="T16" r="T17" b="T18"/>
              <a:pathLst>
                <a:path w="74" h="38">
                  <a:moveTo>
                    <a:pt x="22" y="0"/>
                  </a:moveTo>
                  <a:lnTo>
                    <a:pt x="0" y="23"/>
                  </a:lnTo>
                  <a:lnTo>
                    <a:pt x="52" y="38"/>
                  </a:lnTo>
                  <a:lnTo>
                    <a:pt x="74" y="23"/>
                  </a:lnTo>
                  <a:lnTo>
                    <a:pt x="2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67" name="Freeform 173"/>
            <p:cNvSpPr>
              <a:spLocks noChangeAspect="1"/>
            </p:cNvSpPr>
            <p:nvPr/>
          </p:nvSpPr>
          <p:spPr bwMode="auto">
            <a:xfrm>
              <a:off x="530" y="415"/>
              <a:ext cx="79" cy="38"/>
            </a:xfrm>
            <a:custGeom>
              <a:avLst/>
              <a:gdLst>
                <a:gd name="T0" fmla="*/ 98 w 75"/>
                <a:gd name="T1" fmla="*/ 0 h 37"/>
                <a:gd name="T2" fmla="*/ 0 w 75"/>
                <a:gd name="T3" fmla="*/ 51 h 37"/>
                <a:gd name="T4" fmla="*/ 234 w 75"/>
                <a:gd name="T5" fmla="*/ 76 h 37"/>
                <a:gd name="T6" fmla="*/ 336 w 75"/>
                <a:gd name="T7" fmla="*/ 51 h 37"/>
                <a:gd name="T8" fmla="*/ 98 w 75"/>
                <a:gd name="T9" fmla="*/ 0 h 37"/>
                <a:gd name="T10" fmla="*/ 0 60000 65536"/>
                <a:gd name="T11" fmla="*/ 0 60000 65536"/>
                <a:gd name="T12" fmla="*/ 0 60000 65536"/>
                <a:gd name="T13" fmla="*/ 0 60000 65536"/>
                <a:gd name="T14" fmla="*/ 0 60000 65536"/>
                <a:gd name="T15" fmla="*/ 0 w 75"/>
                <a:gd name="T16" fmla="*/ 0 h 37"/>
                <a:gd name="T17" fmla="*/ 75 w 75"/>
                <a:gd name="T18" fmla="*/ 37 h 37"/>
              </a:gdLst>
              <a:ahLst/>
              <a:cxnLst>
                <a:cxn ang="T10">
                  <a:pos x="T0" y="T1"/>
                </a:cxn>
                <a:cxn ang="T11">
                  <a:pos x="T2" y="T3"/>
                </a:cxn>
                <a:cxn ang="T12">
                  <a:pos x="T4" y="T5"/>
                </a:cxn>
                <a:cxn ang="T13">
                  <a:pos x="T6" y="T7"/>
                </a:cxn>
                <a:cxn ang="T14">
                  <a:pos x="T8" y="T9"/>
                </a:cxn>
              </a:cxnLst>
              <a:rect l="T15" t="T16" r="T17" b="T18"/>
              <a:pathLst>
                <a:path w="75" h="37">
                  <a:moveTo>
                    <a:pt x="23" y="0"/>
                  </a:moveTo>
                  <a:lnTo>
                    <a:pt x="0" y="22"/>
                  </a:lnTo>
                  <a:lnTo>
                    <a:pt x="52" y="37"/>
                  </a:lnTo>
                  <a:lnTo>
                    <a:pt x="75" y="22"/>
                  </a:lnTo>
                  <a:lnTo>
                    <a:pt x="23" y="0"/>
                  </a:lnTo>
                  <a:close/>
                </a:path>
              </a:pathLst>
            </a:custGeom>
            <a:solidFill>
              <a:srgbClr val="00FFFF"/>
            </a:solidFill>
            <a:ln w="11176">
              <a:solidFill>
                <a:srgbClr val="000000"/>
              </a:solidFill>
              <a:round/>
              <a:headEnd/>
              <a:tailEnd/>
            </a:ln>
          </p:spPr>
          <p:txBody>
            <a:bodyPr/>
            <a:lstStyle/>
            <a:p>
              <a:endParaRPr lang="ja-JP" altLang="en-US"/>
            </a:p>
          </p:txBody>
        </p:sp>
        <p:sp>
          <p:nvSpPr>
            <p:cNvPr id="4568" name="Freeform 174"/>
            <p:cNvSpPr>
              <a:spLocks noChangeAspect="1"/>
            </p:cNvSpPr>
            <p:nvPr/>
          </p:nvSpPr>
          <p:spPr bwMode="auto">
            <a:xfrm>
              <a:off x="530" y="415"/>
              <a:ext cx="79" cy="38"/>
            </a:xfrm>
            <a:custGeom>
              <a:avLst/>
              <a:gdLst>
                <a:gd name="T0" fmla="*/ 98 w 75"/>
                <a:gd name="T1" fmla="*/ 0 h 37"/>
                <a:gd name="T2" fmla="*/ 0 w 75"/>
                <a:gd name="T3" fmla="*/ 51 h 37"/>
                <a:gd name="T4" fmla="*/ 234 w 75"/>
                <a:gd name="T5" fmla="*/ 76 h 37"/>
                <a:gd name="T6" fmla="*/ 336 w 75"/>
                <a:gd name="T7" fmla="*/ 51 h 37"/>
                <a:gd name="T8" fmla="*/ 98 w 75"/>
                <a:gd name="T9" fmla="*/ 0 h 37"/>
                <a:gd name="T10" fmla="*/ 0 60000 65536"/>
                <a:gd name="T11" fmla="*/ 0 60000 65536"/>
                <a:gd name="T12" fmla="*/ 0 60000 65536"/>
                <a:gd name="T13" fmla="*/ 0 60000 65536"/>
                <a:gd name="T14" fmla="*/ 0 60000 65536"/>
                <a:gd name="T15" fmla="*/ 0 w 75"/>
                <a:gd name="T16" fmla="*/ 0 h 37"/>
                <a:gd name="T17" fmla="*/ 75 w 75"/>
                <a:gd name="T18" fmla="*/ 37 h 37"/>
              </a:gdLst>
              <a:ahLst/>
              <a:cxnLst>
                <a:cxn ang="T10">
                  <a:pos x="T0" y="T1"/>
                </a:cxn>
                <a:cxn ang="T11">
                  <a:pos x="T2" y="T3"/>
                </a:cxn>
                <a:cxn ang="T12">
                  <a:pos x="T4" y="T5"/>
                </a:cxn>
                <a:cxn ang="T13">
                  <a:pos x="T6" y="T7"/>
                </a:cxn>
                <a:cxn ang="T14">
                  <a:pos x="T8" y="T9"/>
                </a:cxn>
              </a:cxnLst>
              <a:rect l="T15" t="T16" r="T17" b="T18"/>
              <a:pathLst>
                <a:path w="75" h="37">
                  <a:moveTo>
                    <a:pt x="23" y="0"/>
                  </a:moveTo>
                  <a:lnTo>
                    <a:pt x="0" y="22"/>
                  </a:lnTo>
                  <a:lnTo>
                    <a:pt x="52" y="37"/>
                  </a:lnTo>
                  <a:lnTo>
                    <a:pt x="75" y="22"/>
                  </a:lnTo>
                  <a:lnTo>
                    <a:pt x="23"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69" name="Freeform 175"/>
            <p:cNvSpPr>
              <a:spLocks noChangeAspect="1"/>
            </p:cNvSpPr>
            <p:nvPr/>
          </p:nvSpPr>
          <p:spPr bwMode="auto">
            <a:xfrm>
              <a:off x="610" y="446"/>
              <a:ext cx="72" cy="38"/>
            </a:xfrm>
            <a:custGeom>
              <a:avLst/>
              <a:gdLst>
                <a:gd name="T0" fmla="*/ 166 w 66"/>
                <a:gd name="T1" fmla="*/ 0 h 37"/>
                <a:gd name="T2" fmla="*/ 0 w 66"/>
                <a:gd name="T3" fmla="*/ 15 h 37"/>
                <a:gd name="T4" fmla="*/ 545 w 66"/>
                <a:gd name="T5" fmla="*/ 76 h 37"/>
                <a:gd name="T6" fmla="*/ 823 w 66"/>
                <a:gd name="T7" fmla="*/ 15 h 37"/>
                <a:gd name="T8" fmla="*/ 166 w 66"/>
                <a:gd name="T9" fmla="*/ 0 h 37"/>
                <a:gd name="T10" fmla="*/ 0 60000 65536"/>
                <a:gd name="T11" fmla="*/ 0 60000 65536"/>
                <a:gd name="T12" fmla="*/ 0 60000 65536"/>
                <a:gd name="T13" fmla="*/ 0 60000 65536"/>
                <a:gd name="T14" fmla="*/ 0 60000 65536"/>
                <a:gd name="T15" fmla="*/ 0 w 66"/>
                <a:gd name="T16" fmla="*/ 0 h 37"/>
                <a:gd name="T17" fmla="*/ 66 w 66"/>
                <a:gd name="T18" fmla="*/ 37 h 37"/>
              </a:gdLst>
              <a:ahLst/>
              <a:cxnLst>
                <a:cxn ang="T10">
                  <a:pos x="T0" y="T1"/>
                </a:cxn>
                <a:cxn ang="T11">
                  <a:pos x="T2" y="T3"/>
                </a:cxn>
                <a:cxn ang="T12">
                  <a:pos x="T4" y="T5"/>
                </a:cxn>
                <a:cxn ang="T13">
                  <a:pos x="T6" y="T7"/>
                </a:cxn>
                <a:cxn ang="T14">
                  <a:pos x="T8" y="T9"/>
                </a:cxn>
              </a:cxnLst>
              <a:rect l="T15" t="T16" r="T17" b="T18"/>
              <a:pathLst>
                <a:path w="66" h="37">
                  <a:moveTo>
                    <a:pt x="14" y="0"/>
                  </a:moveTo>
                  <a:lnTo>
                    <a:pt x="0" y="15"/>
                  </a:lnTo>
                  <a:lnTo>
                    <a:pt x="44" y="37"/>
                  </a:lnTo>
                  <a:lnTo>
                    <a:pt x="66" y="15"/>
                  </a:lnTo>
                  <a:lnTo>
                    <a:pt x="14" y="0"/>
                  </a:lnTo>
                  <a:close/>
                </a:path>
              </a:pathLst>
            </a:custGeom>
            <a:solidFill>
              <a:srgbClr val="00FFFF"/>
            </a:solidFill>
            <a:ln w="11176">
              <a:solidFill>
                <a:srgbClr val="000000"/>
              </a:solidFill>
              <a:round/>
              <a:headEnd/>
              <a:tailEnd/>
            </a:ln>
          </p:spPr>
          <p:txBody>
            <a:bodyPr/>
            <a:lstStyle/>
            <a:p>
              <a:endParaRPr lang="ja-JP" altLang="en-US"/>
            </a:p>
          </p:txBody>
        </p:sp>
        <p:sp>
          <p:nvSpPr>
            <p:cNvPr id="4570" name="Freeform 176"/>
            <p:cNvSpPr>
              <a:spLocks noChangeAspect="1"/>
            </p:cNvSpPr>
            <p:nvPr/>
          </p:nvSpPr>
          <p:spPr bwMode="auto">
            <a:xfrm>
              <a:off x="610" y="446"/>
              <a:ext cx="83" cy="38"/>
            </a:xfrm>
            <a:custGeom>
              <a:avLst/>
              <a:gdLst>
                <a:gd name="T0" fmla="*/ 625 w 74"/>
                <a:gd name="T1" fmla="*/ 0 h 37"/>
                <a:gd name="T2" fmla="*/ 0 w 74"/>
                <a:gd name="T3" fmla="*/ 51 h 37"/>
                <a:gd name="T4" fmla="*/ 1455 w 74"/>
                <a:gd name="T5" fmla="*/ 76 h 37"/>
                <a:gd name="T6" fmla="*/ 2060 w 74"/>
                <a:gd name="T7" fmla="*/ 51 h 37"/>
                <a:gd name="T8" fmla="*/ 625 w 74"/>
                <a:gd name="T9" fmla="*/ 0 h 37"/>
                <a:gd name="T10" fmla="*/ 0 60000 65536"/>
                <a:gd name="T11" fmla="*/ 0 60000 65536"/>
                <a:gd name="T12" fmla="*/ 0 60000 65536"/>
                <a:gd name="T13" fmla="*/ 0 60000 65536"/>
                <a:gd name="T14" fmla="*/ 0 60000 65536"/>
                <a:gd name="T15" fmla="*/ 0 w 74"/>
                <a:gd name="T16" fmla="*/ 0 h 37"/>
                <a:gd name="T17" fmla="*/ 74 w 74"/>
                <a:gd name="T18" fmla="*/ 37 h 37"/>
              </a:gdLst>
              <a:ahLst/>
              <a:cxnLst>
                <a:cxn ang="T10">
                  <a:pos x="T0" y="T1"/>
                </a:cxn>
                <a:cxn ang="T11">
                  <a:pos x="T2" y="T3"/>
                </a:cxn>
                <a:cxn ang="T12">
                  <a:pos x="T4" y="T5"/>
                </a:cxn>
                <a:cxn ang="T13">
                  <a:pos x="T6" y="T7"/>
                </a:cxn>
                <a:cxn ang="T14">
                  <a:pos x="T8" y="T9"/>
                </a:cxn>
              </a:cxnLst>
              <a:rect l="T15" t="T16" r="T17" b="T18"/>
              <a:pathLst>
                <a:path w="74" h="37">
                  <a:moveTo>
                    <a:pt x="22" y="0"/>
                  </a:moveTo>
                  <a:lnTo>
                    <a:pt x="0" y="22"/>
                  </a:lnTo>
                  <a:lnTo>
                    <a:pt x="52" y="37"/>
                  </a:lnTo>
                  <a:lnTo>
                    <a:pt x="74" y="22"/>
                  </a:lnTo>
                  <a:lnTo>
                    <a:pt x="2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71" name="Freeform 177"/>
            <p:cNvSpPr>
              <a:spLocks noChangeAspect="1"/>
            </p:cNvSpPr>
            <p:nvPr/>
          </p:nvSpPr>
          <p:spPr bwMode="auto">
            <a:xfrm>
              <a:off x="682" y="469"/>
              <a:ext cx="83" cy="35"/>
            </a:xfrm>
            <a:custGeom>
              <a:avLst/>
              <a:gdLst>
                <a:gd name="T0" fmla="*/ 423 w 75"/>
                <a:gd name="T1" fmla="*/ 0 h 37"/>
                <a:gd name="T2" fmla="*/ 0 w 75"/>
                <a:gd name="T3" fmla="*/ 9 h 37"/>
                <a:gd name="T4" fmla="*/ 983 w 75"/>
                <a:gd name="T5" fmla="*/ 9 h 37"/>
                <a:gd name="T6" fmla="*/ 1422 w 75"/>
                <a:gd name="T7" fmla="*/ 9 h 37"/>
                <a:gd name="T8" fmla="*/ 423 w 75"/>
                <a:gd name="T9" fmla="*/ 0 h 37"/>
                <a:gd name="T10" fmla="*/ 0 60000 65536"/>
                <a:gd name="T11" fmla="*/ 0 60000 65536"/>
                <a:gd name="T12" fmla="*/ 0 60000 65536"/>
                <a:gd name="T13" fmla="*/ 0 60000 65536"/>
                <a:gd name="T14" fmla="*/ 0 60000 65536"/>
                <a:gd name="T15" fmla="*/ 0 w 75"/>
                <a:gd name="T16" fmla="*/ 0 h 37"/>
                <a:gd name="T17" fmla="*/ 75 w 75"/>
                <a:gd name="T18" fmla="*/ 37 h 37"/>
              </a:gdLst>
              <a:ahLst/>
              <a:cxnLst>
                <a:cxn ang="T10">
                  <a:pos x="T0" y="T1"/>
                </a:cxn>
                <a:cxn ang="T11">
                  <a:pos x="T2" y="T3"/>
                </a:cxn>
                <a:cxn ang="T12">
                  <a:pos x="T4" y="T5"/>
                </a:cxn>
                <a:cxn ang="T13">
                  <a:pos x="T6" y="T7"/>
                </a:cxn>
                <a:cxn ang="T14">
                  <a:pos x="T8" y="T9"/>
                </a:cxn>
              </a:cxnLst>
              <a:rect l="T15" t="T16" r="T17" b="T18"/>
              <a:pathLst>
                <a:path w="75" h="37">
                  <a:moveTo>
                    <a:pt x="23" y="0"/>
                  </a:moveTo>
                  <a:lnTo>
                    <a:pt x="0" y="22"/>
                  </a:lnTo>
                  <a:lnTo>
                    <a:pt x="52" y="37"/>
                  </a:lnTo>
                  <a:lnTo>
                    <a:pt x="75" y="22"/>
                  </a:lnTo>
                  <a:lnTo>
                    <a:pt x="23" y="0"/>
                  </a:lnTo>
                  <a:close/>
                </a:path>
              </a:pathLst>
            </a:custGeom>
            <a:solidFill>
              <a:srgbClr val="00FFFF"/>
            </a:solidFill>
            <a:ln w="11176">
              <a:solidFill>
                <a:srgbClr val="000000"/>
              </a:solidFill>
              <a:round/>
              <a:headEnd/>
              <a:tailEnd/>
            </a:ln>
          </p:spPr>
          <p:txBody>
            <a:bodyPr/>
            <a:lstStyle/>
            <a:p>
              <a:endParaRPr lang="ja-JP" altLang="en-US"/>
            </a:p>
          </p:txBody>
        </p:sp>
        <p:sp>
          <p:nvSpPr>
            <p:cNvPr id="4572" name="Freeform 178"/>
            <p:cNvSpPr>
              <a:spLocks noChangeAspect="1"/>
            </p:cNvSpPr>
            <p:nvPr/>
          </p:nvSpPr>
          <p:spPr bwMode="auto">
            <a:xfrm>
              <a:off x="682" y="469"/>
              <a:ext cx="83" cy="35"/>
            </a:xfrm>
            <a:custGeom>
              <a:avLst/>
              <a:gdLst>
                <a:gd name="T0" fmla="*/ 423 w 75"/>
                <a:gd name="T1" fmla="*/ 0 h 37"/>
                <a:gd name="T2" fmla="*/ 0 w 75"/>
                <a:gd name="T3" fmla="*/ 9 h 37"/>
                <a:gd name="T4" fmla="*/ 983 w 75"/>
                <a:gd name="T5" fmla="*/ 9 h 37"/>
                <a:gd name="T6" fmla="*/ 1422 w 75"/>
                <a:gd name="T7" fmla="*/ 9 h 37"/>
                <a:gd name="T8" fmla="*/ 423 w 75"/>
                <a:gd name="T9" fmla="*/ 0 h 37"/>
                <a:gd name="T10" fmla="*/ 0 60000 65536"/>
                <a:gd name="T11" fmla="*/ 0 60000 65536"/>
                <a:gd name="T12" fmla="*/ 0 60000 65536"/>
                <a:gd name="T13" fmla="*/ 0 60000 65536"/>
                <a:gd name="T14" fmla="*/ 0 60000 65536"/>
                <a:gd name="T15" fmla="*/ 0 w 75"/>
                <a:gd name="T16" fmla="*/ 0 h 37"/>
                <a:gd name="T17" fmla="*/ 75 w 75"/>
                <a:gd name="T18" fmla="*/ 37 h 37"/>
              </a:gdLst>
              <a:ahLst/>
              <a:cxnLst>
                <a:cxn ang="T10">
                  <a:pos x="T0" y="T1"/>
                </a:cxn>
                <a:cxn ang="T11">
                  <a:pos x="T2" y="T3"/>
                </a:cxn>
                <a:cxn ang="T12">
                  <a:pos x="T4" y="T5"/>
                </a:cxn>
                <a:cxn ang="T13">
                  <a:pos x="T6" y="T7"/>
                </a:cxn>
                <a:cxn ang="T14">
                  <a:pos x="T8" y="T9"/>
                </a:cxn>
              </a:cxnLst>
              <a:rect l="T15" t="T16" r="T17" b="T18"/>
              <a:pathLst>
                <a:path w="75" h="37">
                  <a:moveTo>
                    <a:pt x="23" y="0"/>
                  </a:moveTo>
                  <a:lnTo>
                    <a:pt x="0" y="22"/>
                  </a:lnTo>
                  <a:lnTo>
                    <a:pt x="52" y="37"/>
                  </a:lnTo>
                  <a:lnTo>
                    <a:pt x="75" y="22"/>
                  </a:lnTo>
                  <a:lnTo>
                    <a:pt x="23"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4" name="Group 316"/>
            <p:cNvGrpSpPr>
              <a:grpSpLocks noChangeAspect="1"/>
            </p:cNvGrpSpPr>
            <p:nvPr/>
          </p:nvGrpSpPr>
          <p:grpSpPr bwMode="auto">
            <a:xfrm>
              <a:off x="780" y="728"/>
              <a:ext cx="659" cy="237"/>
              <a:chOff x="0" y="0"/>
              <a:chExt cx="608" cy="237"/>
            </a:xfrm>
          </p:grpSpPr>
          <p:sp>
            <p:nvSpPr>
              <p:cNvPr id="4577" name="Freeform 180"/>
              <p:cNvSpPr>
                <a:spLocks noChangeAspect="1"/>
              </p:cNvSpPr>
              <p:nvPr/>
            </p:nvSpPr>
            <p:spPr bwMode="auto">
              <a:xfrm>
                <a:off x="-1" y="-13"/>
                <a:ext cx="67" cy="38"/>
              </a:xfrm>
              <a:custGeom>
                <a:avLst/>
                <a:gdLst>
                  <a:gd name="T0" fmla="*/ 14 w 66"/>
                  <a:gd name="T1" fmla="*/ 0 h 37"/>
                  <a:gd name="T2" fmla="*/ 0 w 66"/>
                  <a:gd name="T3" fmla="*/ 15 h 37"/>
                  <a:gd name="T4" fmla="*/ 73 w 66"/>
                  <a:gd name="T5" fmla="*/ 76 h 37"/>
                  <a:gd name="T6" fmla="*/ 95 w 66"/>
                  <a:gd name="T7" fmla="*/ 15 h 37"/>
                  <a:gd name="T8" fmla="*/ 14 w 66"/>
                  <a:gd name="T9" fmla="*/ 0 h 37"/>
                  <a:gd name="T10" fmla="*/ 0 60000 65536"/>
                  <a:gd name="T11" fmla="*/ 0 60000 65536"/>
                  <a:gd name="T12" fmla="*/ 0 60000 65536"/>
                  <a:gd name="T13" fmla="*/ 0 60000 65536"/>
                  <a:gd name="T14" fmla="*/ 0 60000 65536"/>
                  <a:gd name="T15" fmla="*/ 0 w 66"/>
                  <a:gd name="T16" fmla="*/ 0 h 37"/>
                  <a:gd name="T17" fmla="*/ 66 w 66"/>
                  <a:gd name="T18" fmla="*/ 37 h 37"/>
                </a:gdLst>
                <a:ahLst/>
                <a:cxnLst>
                  <a:cxn ang="T10">
                    <a:pos x="T0" y="T1"/>
                  </a:cxn>
                  <a:cxn ang="T11">
                    <a:pos x="T2" y="T3"/>
                  </a:cxn>
                  <a:cxn ang="T12">
                    <a:pos x="T4" y="T5"/>
                  </a:cxn>
                  <a:cxn ang="T13">
                    <a:pos x="T6" y="T7"/>
                  </a:cxn>
                  <a:cxn ang="T14">
                    <a:pos x="T8" y="T9"/>
                  </a:cxn>
                </a:cxnLst>
                <a:rect l="T15" t="T16" r="T17" b="T18"/>
                <a:pathLst>
                  <a:path w="66" h="37">
                    <a:moveTo>
                      <a:pt x="14" y="0"/>
                    </a:moveTo>
                    <a:lnTo>
                      <a:pt x="0" y="15"/>
                    </a:lnTo>
                    <a:lnTo>
                      <a:pt x="44" y="37"/>
                    </a:lnTo>
                    <a:lnTo>
                      <a:pt x="66" y="15"/>
                    </a:lnTo>
                    <a:lnTo>
                      <a:pt x="14" y="0"/>
                    </a:lnTo>
                    <a:close/>
                  </a:path>
                </a:pathLst>
              </a:custGeom>
              <a:solidFill>
                <a:srgbClr val="00FFFF"/>
              </a:solidFill>
              <a:ln w="11176">
                <a:solidFill>
                  <a:srgbClr val="000000"/>
                </a:solidFill>
                <a:round/>
                <a:headEnd/>
                <a:tailEnd/>
              </a:ln>
            </p:spPr>
            <p:txBody>
              <a:bodyPr/>
              <a:lstStyle/>
              <a:p>
                <a:endParaRPr lang="ja-JP" altLang="en-US"/>
              </a:p>
            </p:txBody>
          </p:sp>
          <p:sp>
            <p:nvSpPr>
              <p:cNvPr id="4578" name="Freeform 181"/>
              <p:cNvSpPr>
                <a:spLocks noChangeAspect="1"/>
              </p:cNvSpPr>
              <p:nvPr/>
            </p:nvSpPr>
            <p:spPr bwMode="auto">
              <a:xfrm>
                <a:off x="-1" y="-13"/>
                <a:ext cx="73" cy="38"/>
              </a:xfrm>
              <a:custGeom>
                <a:avLst/>
                <a:gdLst>
                  <a:gd name="T0" fmla="*/ 22 w 74"/>
                  <a:gd name="T1" fmla="*/ 0 h 37"/>
                  <a:gd name="T2" fmla="*/ 0 w 74"/>
                  <a:gd name="T3" fmla="*/ 51 h 37"/>
                  <a:gd name="T4" fmla="*/ 37 w 74"/>
                  <a:gd name="T5" fmla="*/ 76 h 37"/>
                  <a:gd name="T6" fmla="*/ 45 w 74"/>
                  <a:gd name="T7" fmla="*/ 51 h 37"/>
                  <a:gd name="T8" fmla="*/ 22 w 74"/>
                  <a:gd name="T9" fmla="*/ 0 h 37"/>
                  <a:gd name="T10" fmla="*/ 0 60000 65536"/>
                  <a:gd name="T11" fmla="*/ 0 60000 65536"/>
                  <a:gd name="T12" fmla="*/ 0 60000 65536"/>
                  <a:gd name="T13" fmla="*/ 0 60000 65536"/>
                  <a:gd name="T14" fmla="*/ 0 60000 65536"/>
                  <a:gd name="T15" fmla="*/ 0 w 74"/>
                  <a:gd name="T16" fmla="*/ 0 h 37"/>
                  <a:gd name="T17" fmla="*/ 74 w 74"/>
                  <a:gd name="T18" fmla="*/ 37 h 37"/>
                </a:gdLst>
                <a:ahLst/>
                <a:cxnLst>
                  <a:cxn ang="T10">
                    <a:pos x="T0" y="T1"/>
                  </a:cxn>
                  <a:cxn ang="T11">
                    <a:pos x="T2" y="T3"/>
                  </a:cxn>
                  <a:cxn ang="T12">
                    <a:pos x="T4" y="T5"/>
                  </a:cxn>
                  <a:cxn ang="T13">
                    <a:pos x="T6" y="T7"/>
                  </a:cxn>
                  <a:cxn ang="T14">
                    <a:pos x="T8" y="T9"/>
                  </a:cxn>
                </a:cxnLst>
                <a:rect l="T15" t="T16" r="T17" b="T18"/>
                <a:pathLst>
                  <a:path w="74" h="37">
                    <a:moveTo>
                      <a:pt x="22" y="0"/>
                    </a:moveTo>
                    <a:lnTo>
                      <a:pt x="0" y="22"/>
                    </a:lnTo>
                    <a:lnTo>
                      <a:pt x="51" y="37"/>
                    </a:lnTo>
                    <a:lnTo>
                      <a:pt x="74" y="22"/>
                    </a:lnTo>
                    <a:lnTo>
                      <a:pt x="2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79" name="Freeform 182"/>
              <p:cNvSpPr>
                <a:spLocks noChangeAspect="1"/>
              </p:cNvSpPr>
              <p:nvPr/>
            </p:nvSpPr>
            <p:spPr bwMode="auto">
              <a:xfrm>
                <a:off x="72" y="29"/>
                <a:ext cx="76" cy="27"/>
              </a:xfrm>
              <a:custGeom>
                <a:avLst/>
                <a:gdLst>
                  <a:gd name="T0" fmla="*/ 51 w 74"/>
                  <a:gd name="T1" fmla="*/ 0 h 29"/>
                  <a:gd name="T2" fmla="*/ 0 w 74"/>
                  <a:gd name="T3" fmla="*/ 7 h 29"/>
                  <a:gd name="T4" fmla="*/ 112 w 74"/>
                  <a:gd name="T5" fmla="*/ 7 h 29"/>
                  <a:gd name="T6" fmla="*/ 158 w 74"/>
                  <a:gd name="T7" fmla="*/ 7 h 29"/>
                  <a:gd name="T8" fmla="*/ 51 w 74"/>
                  <a:gd name="T9" fmla="*/ 0 h 29"/>
                  <a:gd name="T10" fmla="*/ 0 60000 65536"/>
                  <a:gd name="T11" fmla="*/ 0 60000 65536"/>
                  <a:gd name="T12" fmla="*/ 0 60000 65536"/>
                  <a:gd name="T13" fmla="*/ 0 60000 65536"/>
                  <a:gd name="T14" fmla="*/ 0 60000 65536"/>
                  <a:gd name="T15" fmla="*/ 0 w 74"/>
                  <a:gd name="T16" fmla="*/ 0 h 29"/>
                  <a:gd name="T17" fmla="*/ 74 w 74"/>
                  <a:gd name="T18" fmla="*/ 29 h 29"/>
                </a:gdLst>
                <a:ahLst/>
                <a:cxnLst>
                  <a:cxn ang="T10">
                    <a:pos x="T0" y="T1"/>
                  </a:cxn>
                  <a:cxn ang="T11">
                    <a:pos x="T2" y="T3"/>
                  </a:cxn>
                  <a:cxn ang="T12">
                    <a:pos x="T4" y="T5"/>
                  </a:cxn>
                  <a:cxn ang="T13">
                    <a:pos x="T6" y="T7"/>
                  </a:cxn>
                  <a:cxn ang="T14">
                    <a:pos x="T8" y="T9"/>
                  </a:cxn>
                </a:cxnLst>
                <a:rect l="T15" t="T16" r="T17" b="T18"/>
                <a:pathLst>
                  <a:path w="74" h="29">
                    <a:moveTo>
                      <a:pt x="22" y="0"/>
                    </a:moveTo>
                    <a:lnTo>
                      <a:pt x="0" y="14"/>
                    </a:lnTo>
                    <a:lnTo>
                      <a:pt x="52" y="29"/>
                    </a:lnTo>
                    <a:lnTo>
                      <a:pt x="74" y="14"/>
                    </a:lnTo>
                    <a:lnTo>
                      <a:pt x="22" y="0"/>
                    </a:lnTo>
                    <a:close/>
                  </a:path>
                </a:pathLst>
              </a:custGeom>
              <a:solidFill>
                <a:srgbClr val="00FFFF"/>
              </a:solidFill>
              <a:ln w="11176">
                <a:solidFill>
                  <a:srgbClr val="000000"/>
                </a:solidFill>
                <a:round/>
                <a:headEnd/>
                <a:tailEnd/>
              </a:ln>
            </p:spPr>
            <p:txBody>
              <a:bodyPr/>
              <a:lstStyle/>
              <a:p>
                <a:endParaRPr lang="ja-JP" altLang="en-US"/>
              </a:p>
            </p:txBody>
          </p:sp>
          <p:sp>
            <p:nvSpPr>
              <p:cNvPr id="4580" name="Freeform 183"/>
              <p:cNvSpPr>
                <a:spLocks noChangeAspect="1"/>
              </p:cNvSpPr>
              <p:nvPr/>
            </p:nvSpPr>
            <p:spPr bwMode="auto">
              <a:xfrm>
                <a:off x="72" y="29"/>
                <a:ext cx="76" cy="38"/>
              </a:xfrm>
              <a:custGeom>
                <a:avLst/>
                <a:gdLst>
                  <a:gd name="T0" fmla="*/ 51 w 74"/>
                  <a:gd name="T1" fmla="*/ 0 h 37"/>
                  <a:gd name="T2" fmla="*/ 0 w 74"/>
                  <a:gd name="T3" fmla="*/ 51 h 37"/>
                  <a:gd name="T4" fmla="*/ 112 w 74"/>
                  <a:gd name="T5" fmla="*/ 76 h 37"/>
                  <a:gd name="T6" fmla="*/ 158 w 74"/>
                  <a:gd name="T7" fmla="*/ 51 h 37"/>
                  <a:gd name="T8" fmla="*/ 51 w 74"/>
                  <a:gd name="T9" fmla="*/ 0 h 37"/>
                  <a:gd name="T10" fmla="*/ 0 60000 65536"/>
                  <a:gd name="T11" fmla="*/ 0 60000 65536"/>
                  <a:gd name="T12" fmla="*/ 0 60000 65536"/>
                  <a:gd name="T13" fmla="*/ 0 60000 65536"/>
                  <a:gd name="T14" fmla="*/ 0 60000 65536"/>
                  <a:gd name="T15" fmla="*/ 0 w 74"/>
                  <a:gd name="T16" fmla="*/ 0 h 37"/>
                  <a:gd name="T17" fmla="*/ 74 w 74"/>
                  <a:gd name="T18" fmla="*/ 37 h 37"/>
                </a:gdLst>
                <a:ahLst/>
                <a:cxnLst>
                  <a:cxn ang="T10">
                    <a:pos x="T0" y="T1"/>
                  </a:cxn>
                  <a:cxn ang="T11">
                    <a:pos x="T2" y="T3"/>
                  </a:cxn>
                  <a:cxn ang="T12">
                    <a:pos x="T4" y="T5"/>
                  </a:cxn>
                  <a:cxn ang="T13">
                    <a:pos x="T6" y="T7"/>
                  </a:cxn>
                  <a:cxn ang="T14">
                    <a:pos x="T8" y="T9"/>
                  </a:cxn>
                </a:cxnLst>
                <a:rect l="T15" t="T16" r="T17" b="T18"/>
                <a:pathLst>
                  <a:path w="74" h="37">
                    <a:moveTo>
                      <a:pt x="22" y="0"/>
                    </a:moveTo>
                    <a:lnTo>
                      <a:pt x="0" y="22"/>
                    </a:lnTo>
                    <a:lnTo>
                      <a:pt x="52" y="37"/>
                    </a:lnTo>
                    <a:lnTo>
                      <a:pt x="74" y="22"/>
                    </a:lnTo>
                    <a:lnTo>
                      <a:pt x="2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81" name="Freeform 184"/>
              <p:cNvSpPr>
                <a:spLocks noChangeAspect="1"/>
              </p:cNvSpPr>
              <p:nvPr/>
            </p:nvSpPr>
            <p:spPr bwMode="auto">
              <a:xfrm>
                <a:off x="148" y="56"/>
                <a:ext cx="67" cy="31"/>
              </a:xfrm>
              <a:custGeom>
                <a:avLst/>
                <a:gdLst>
                  <a:gd name="T0" fmla="*/ 15 w 67"/>
                  <a:gd name="T1" fmla="*/ 0 h 30"/>
                  <a:gd name="T2" fmla="*/ 0 w 67"/>
                  <a:gd name="T3" fmla="*/ 44 h 30"/>
                  <a:gd name="T4" fmla="*/ 44 w 67"/>
                  <a:gd name="T5" fmla="*/ 73 h 30"/>
                  <a:gd name="T6" fmla="*/ 67 w 67"/>
                  <a:gd name="T7" fmla="*/ 44 h 30"/>
                  <a:gd name="T8" fmla="*/ 15 w 67"/>
                  <a:gd name="T9" fmla="*/ 0 h 30"/>
                  <a:gd name="T10" fmla="*/ 0 60000 65536"/>
                  <a:gd name="T11" fmla="*/ 0 60000 65536"/>
                  <a:gd name="T12" fmla="*/ 0 60000 65536"/>
                  <a:gd name="T13" fmla="*/ 0 60000 65536"/>
                  <a:gd name="T14" fmla="*/ 0 60000 65536"/>
                  <a:gd name="T15" fmla="*/ 0 w 67"/>
                  <a:gd name="T16" fmla="*/ 0 h 30"/>
                  <a:gd name="T17" fmla="*/ 67 w 67"/>
                  <a:gd name="T18" fmla="*/ 30 h 30"/>
                </a:gdLst>
                <a:ahLst/>
                <a:cxnLst>
                  <a:cxn ang="T10">
                    <a:pos x="T0" y="T1"/>
                  </a:cxn>
                  <a:cxn ang="T11">
                    <a:pos x="T2" y="T3"/>
                  </a:cxn>
                  <a:cxn ang="T12">
                    <a:pos x="T4" y="T5"/>
                  </a:cxn>
                  <a:cxn ang="T13">
                    <a:pos x="T6" y="T7"/>
                  </a:cxn>
                  <a:cxn ang="T14">
                    <a:pos x="T8" y="T9"/>
                  </a:cxn>
                </a:cxnLst>
                <a:rect l="T15" t="T16" r="T17" b="T18"/>
                <a:pathLst>
                  <a:path w="67" h="30">
                    <a:moveTo>
                      <a:pt x="15" y="0"/>
                    </a:moveTo>
                    <a:lnTo>
                      <a:pt x="0" y="15"/>
                    </a:lnTo>
                    <a:lnTo>
                      <a:pt x="44" y="30"/>
                    </a:lnTo>
                    <a:lnTo>
                      <a:pt x="67" y="15"/>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582" name="Freeform 185"/>
              <p:cNvSpPr>
                <a:spLocks noChangeAspect="1"/>
              </p:cNvSpPr>
              <p:nvPr/>
            </p:nvSpPr>
            <p:spPr bwMode="auto">
              <a:xfrm>
                <a:off x="148" y="56"/>
                <a:ext cx="73" cy="38"/>
              </a:xfrm>
              <a:custGeom>
                <a:avLst/>
                <a:gdLst>
                  <a:gd name="T0" fmla="*/ 22 w 74"/>
                  <a:gd name="T1" fmla="*/ 0 h 37"/>
                  <a:gd name="T2" fmla="*/ 0 w 74"/>
                  <a:gd name="T3" fmla="*/ 51 h 37"/>
                  <a:gd name="T4" fmla="*/ 37 w 74"/>
                  <a:gd name="T5" fmla="*/ 76 h 37"/>
                  <a:gd name="T6" fmla="*/ 45 w 74"/>
                  <a:gd name="T7" fmla="*/ 51 h 37"/>
                  <a:gd name="T8" fmla="*/ 22 w 74"/>
                  <a:gd name="T9" fmla="*/ 0 h 37"/>
                  <a:gd name="T10" fmla="*/ 0 60000 65536"/>
                  <a:gd name="T11" fmla="*/ 0 60000 65536"/>
                  <a:gd name="T12" fmla="*/ 0 60000 65536"/>
                  <a:gd name="T13" fmla="*/ 0 60000 65536"/>
                  <a:gd name="T14" fmla="*/ 0 60000 65536"/>
                  <a:gd name="T15" fmla="*/ 0 w 74"/>
                  <a:gd name="T16" fmla="*/ 0 h 37"/>
                  <a:gd name="T17" fmla="*/ 74 w 74"/>
                  <a:gd name="T18" fmla="*/ 37 h 37"/>
                </a:gdLst>
                <a:ahLst/>
                <a:cxnLst>
                  <a:cxn ang="T10">
                    <a:pos x="T0" y="T1"/>
                  </a:cxn>
                  <a:cxn ang="T11">
                    <a:pos x="T2" y="T3"/>
                  </a:cxn>
                  <a:cxn ang="T12">
                    <a:pos x="T4" y="T5"/>
                  </a:cxn>
                  <a:cxn ang="T13">
                    <a:pos x="T6" y="T7"/>
                  </a:cxn>
                  <a:cxn ang="T14">
                    <a:pos x="T8" y="T9"/>
                  </a:cxn>
                </a:cxnLst>
                <a:rect l="T15" t="T16" r="T17" b="T18"/>
                <a:pathLst>
                  <a:path w="74" h="37">
                    <a:moveTo>
                      <a:pt x="22" y="0"/>
                    </a:moveTo>
                    <a:lnTo>
                      <a:pt x="0" y="22"/>
                    </a:lnTo>
                    <a:lnTo>
                      <a:pt x="52" y="37"/>
                    </a:lnTo>
                    <a:lnTo>
                      <a:pt x="74" y="22"/>
                    </a:lnTo>
                    <a:lnTo>
                      <a:pt x="2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83" name="Freeform 186"/>
              <p:cNvSpPr>
                <a:spLocks noChangeAspect="1"/>
              </p:cNvSpPr>
              <p:nvPr/>
            </p:nvSpPr>
            <p:spPr bwMode="auto">
              <a:xfrm>
                <a:off x="221" y="79"/>
                <a:ext cx="67" cy="38"/>
              </a:xfrm>
              <a:custGeom>
                <a:avLst/>
                <a:gdLst>
                  <a:gd name="T0" fmla="*/ 15 w 67"/>
                  <a:gd name="T1" fmla="*/ 0 h 38"/>
                  <a:gd name="T2" fmla="*/ 0 w 67"/>
                  <a:gd name="T3" fmla="*/ 15 h 38"/>
                  <a:gd name="T4" fmla="*/ 45 w 67"/>
                  <a:gd name="T5" fmla="*/ 38 h 38"/>
                  <a:gd name="T6" fmla="*/ 67 w 67"/>
                  <a:gd name="T7" fmla="*/ 15 h 38"/>
                  <a:gd name="T8" fmla="*/ 15 w 67"/>
                  <a:gd name="T9" fmla="*/ 0 h 38"/>
                  <a:gd name="T10" fmla="*/ 0 60000 65536"/>
                  <a:gd name="T11" fmla="*/ 0 60000 65536"/>
                  <a:gd name="T12" fmla="*/ 0 60000 65536"/>
                  <a:gd name="T13" fmla="*/ 0 60000 65536"/>
                  <a:gd name="T14" fmla="*/ 0 60000 65536"/>
                  <a:gd name="T15" fmla="*/ 0 w 67"/>
                  <a:gd name="T16" fmla="*/ 0 h 38"/>
                  <a:gd name="T17" fmla="*/ 67 w 67"/>
                  <a:gd name="T18" fmla="*/ 38 h 38"/>
                </a:gdLst>
                <a:ahLst/>
                <a:cxnLst>
                  <a:cxn ang="T10">
                    <a:pos x="T0" y="T1"/>
                  </a:cxn>
                  <a:cxn ang="T11">
                    <a:pos x="T2" y="T3"/>
                  </a:cxn>
                  <a:cxn ang="T12">
                    <a:pos x="T4" y="T5"/>
                  </a:cxn>
                  <a:cxn ang="T13">
                    <a:pos x="T6" y="T7"/>
                  </a:cxn>
                  <a:cxn ang="T14">
                    <a:pos x="T8" y="T9"/>
                  </a:cxn>
                </a:cxnLst>
                <a:rect l="T15" t="T16" r="T17" b="T18"/>
                <a:pathLst>
                  <a:path w="67" h="38">
                    <a:moveTo>
                      <a:pt x="15" y="0"/>
                    </a:moveTo>
                    <a:lnTo>
                      <a:pt x="0" y="15"/>
                    </a:lnTo>
                    <a:lnTo>
                      <a:pt x="45" y="38"/>
                    </a:lnTo>
                    <a:lnTo>
                      <a:pt x="67" y="15"/>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584" name="Freeform 187"/>
              <p:cNvSpPr>
                <a:spLocks noChangeAspect="1"/>
              </p:cNvSpPr>
              <p:nvPr/>
            </p:nvSpPr>
            <p:spPr bwMode="auto">
              <a:xfrm>
                <a:off x="221" y="79"/>
                <a:ext cx="73" cy="38"/>
              </a:xfrm>
              <a:custGeom>
                <a:avLst/>
                <a:gdLst>
                  <a:gd name="T0" fmla="*/ 22 w 74"/>
                  <a:gd name="T1" fmla="*/ 0 h 38"/>
                  <a:gd name="T2" fmla="*/ 0 w 74"/>
                  <a:gd name="T3" fmla="*/ 23 h 38"/>
                  <a:gd name="T4" fmla="*/ 37 w 74"/>
                  <a:gd name="T5" fmla="*/ 38 h 38"/>
                  <a:gd name="T6" fmla="*/ 45 w 74"/>
                  <a:gd name="T7" fmla="*/ 23 h 38"/>
                  <a:gd name="T8" fmla="*/ 22 w 74"/>
                  <a:gd name="T9" fmla="*/ 0 h 38"/>
                  <a:gd name="T10" fmla="*/ 0 60000 65536"/>
                  <a:gd name="T11" fmla="*/ 0 60000 65536"/>
                  <a:gd name="T12" fmla="*/ 0 60000 65536"/>
                  <a:gd name="T13" fmla="*/ 0 60000 65536"/>
                  <a:gd name="T14" fmla="*/ 0 60000 65536"/>
                  <a:gd name="T15" fmla="*/ 0 w 74"/>
                  <a:gd name="T16" fmla="*/ 0 h 38"/>
                  <a:gd name="T17" fmla="*/ 74 w 74"/>
                  <a:gd name="T18" fmla="*/ 38 h 38"/>
                </a:gdLst>
                <a:ahLst/>
                <a:cxnLst>
                  <a:cxn ang="T10">
                    <a:pos x="T0" y="T1"/>
                  </a:cxn>
                  <a:cxn ang="T11">
                    <a:pos x="T2" y="T3"/>
                  </a:cxn>
                  <a:cxn ang="T12">
                    <a:pos x="T4" y="T5"/>
                  </a:cxn>
                  <a:cxn ang="T13">
                    <a:pos x="T6" y="T7"/>
                  </a:cxn>
                  <a:cxn ang="T14">
                    <a:pos x="T8" y="T9"/>
                  </a:cxn>
                </a:cxnLst>
                <a:rect l="T15" t="T16" r="T17" b="T18"/>
                <a:pathLst>
                  <a:path w="74" h="38">
                    <a:moveTo>
                      <a:pt x="22" y="0"/>
                    </a:moveTo>
                    <a:lnTo>
                      <a:pt x="0" y="23"/>
                    </a:lnTo>
                    <a:lnTo>
                      <a:pt x="52" y="38"/>
                    </a:lnTo>
                    <a:lnTo>
                      <a:pt x="74" y="23"/>
                    </a:lnTo>
                    <a:lnTo>
                      <a:pt x="2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85" name="Freeform 188"/>
              <p:cNvSpPr>
                <a:spLocks noChangeAspect="1"/>
              </p:cNvSpPr>
              <p:nvPr/>
            </p:nvSpPr>
            <p:spPr bwMode="auto">
              <a:xfrm>
                <a:off x="294" y="110"/>
                <a:ext cx="76" cy="31"/>
              </a:xfrm>
              <a:custGeom>
                <a:avLst/>
                <a:gdLst>
                  <a:gd name="T0" fmla="*/ 15 w 75"/>
                  <a:gd name="T1" fmla="*/ 0 h 30"/>
                  <a:gd name="T2" fmla="*/ 0 w 75"/>
                  <a:gd name="T3" fmla="*/ 44 h 30"/>
                  <a:gd name="T4" fmla="*/ 74 w 75"/>
                  <a:gd name="T5" fmla="*/ 73 h 30"/>
                  <a:gd name="T6" fmla="*/ 104 w 75"/>
                  <a:gd name="T7" fmla="*/ 44 h 30"/>
                  <a:gd name="T8" fmla="*/ 15 w 75"/>
                  <a:gd name="T9" fmla="*/ 0 h 30"/>
                  <a:gd name="T10" fmla="*/ 0 60000 65536"/>
                  <a:gd name="T11" fmla="*/ 0 60000 65536"/>
                  <a:gd name="T12" fmla="*/ 0 60000 65536"/>
                  <a:gd name="T13" fmla="*/ 0 60000 65536"/>
                  <a:gd name="T14" fmla="*/ 0 60000 65536"/>
                  <a:gd name="T15" fmla="*/ 0 w 75"/>
                  <a:gd name="T16" fmla="*/ 0 h 30"/>
                  <a:gd name="T17" fmla="*/ 75 w 75"/>
                  <a:gd name="T18" fmla="*/ 30 h 30"/>
                </a:gdLst>
                <a:ahLst/>
                <a:cxnLst>
                  <a:cxn ang="T10">
                    <a:pos x="T0" y="T1"/>
                  </a:cxn>
                  <a:cxn ang="T11">
                    <a:pos x="T2" y="T3"/>
                  </a:cxn>
                  <a:cxn ang="T12">
                    <a:pos x="T4" y="T5"/>
                  </a:cxn>
                  <a:cxn ang="T13">
                    <a:pos x="T6" y="T7"/>
                  </a:cxn>
                  <a:cxn ang="T14">
                    <a:pos x="T8" y="T9"/>
                  </a:cxn>
                </a:cxnLst>
                <a:rect l="T15" t="T16" r="T17" b="T18"/>
                <a:pathLst>
                  <a:path w="75" h="30">
                    <a:moveTo>
                      <a:pt x="15" y="0"/>
                    </a:moveTo>
                    <a:lnTo>
                      <a:pt x="0" y="15"/>
                    </a:lnTo>
                    <a:lnTo>
                      <a:pt x="45" y="30"/>
                    </a:lnTo>
                    <a:lnTo>
                      <a:pt x="75" y="15"/>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586" name="Freeform 189"/>
              <p:cNvSpPr>
                <a:spLocks noChangeAspect="1"/>
              </p:cNvSpPr>
              <p:nvPr/>
            </p:nvSpPr>
            <p:spPr bwMode="auto">
              <a:xfrm>
                <a:off x="294" y="110"/>
                <a:ext cx="76" cy="38"/>
              </a:xfrm>
              <a:custGeom>
                <a:avLst/>
                <a:gdLst>
                  <a:gd name="T0" fmla="*/ 23 w 75"/>
                  <a:gd name="T1" fmla="*/ 0 h 37"/>
                  <a:gd name="T2" fmla="*/ 0 w 75"/>
                  <a:gd name="T3" fmla="*/ 51 h 37"/>
                  <a:gd name="T4" fmla="*/ 81 w 75"/>
                  <a:gd name="T5" fmla="*/ 76 h 37"/>
                  <a:gd name="T6" fmla="*/ 104 w 75"/>
                  <a:gd name="T7" fmla="*/ 51 h 37"/>
                  <a:gd name="T8" fmla="*/ 23 w 75"/>
                  <a:gd name="T9" fmla="*/ 0 h 37"/>
                  <a:gd name="T10" fmla="*/ 0 60000 65536"/>
                  <a:gd name="T11" fmla="*/ 0 60000 65536"/>
                  <a:gd name="T12" fmla="*/ 0 60000 65536"/>
                  <a:gd name="T13" fmla="*/ 0 60000 65536"/>
                  <a:gd name="T14" fmla="*/ 0 60000 65536"/>
                  <a:gd name="T15" fmla="*/ 0 w 75"/>
                  <a:gd name="T16" fmla="*/ 0 h 37"/>
                  <a:gd name="T17" fmla="*/ 75 w 75"/>
                  <a:gd name="T18" fmla="*/ 37 h 37"/>
                </a:gdLst>
                <a:ahLst/>
                <a:cxnLst>
                  <a:cxn ang="T10">
                    <a:pos x="T0" y="T1"/>
                  </a:cxn>
                  <a:cxn ang="T11">
                    <a:pos x="T2" y="T3"/>
                  </a:cxn>
                  <a:cxn ang="T12">
                    <a:pos x="T4" y="T5"/>
                  </a:cxn>
                  <a:cxn ang="T13">
                    <a:pos x="T6" y="T7"/>
                  </a:cxn>
                  <a:cxn ang="T14">
                    <a:pos x="T8" y="T9"/>
                  </a:cxn>
                </a:cxnLst>
                <a:rect l="T15" t="T16" r="T17" b="T18"/>
                <a:pathLst>
                  <a:path w="75" h="37">
                    <a:moveTo>
                      <a:pt x="23" y="0"/>
                    </a:moveTo>
                    <a:lnTo>
                      <a:pt x="0" y="22"/>
                    </a:lnTo>
                    <a:lnTo>
                      <a:pt x="52" y="37"/>
                    </a:lnTo>
                    <a:lnTo>
                      <a:pt x="75" y="22"/>
                    </a:lnTo>
                    <a:lnTo>
                      <a:pt x="23"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87" name="Freeform 190"/>
              <p:cNvSpPr>
                <a:spLocks noChangeAspect="1"/>
              </p:cNvSpPr>
              <p:nvPr/>
            </p:nvSpPr>
            <p:spPr bwMode="auto">
              <a:xfrm>
                <a:off x="377" y="140"/>
                <a:ext cx="76" cy="31"/>
              </a:xfrm>
              <a:custGeom>
                <a:avLst/>
                <a:gdLst>
                  <a:gd name="T0" fmla="*/ 15 w 74"/>
                  <a:gd name="T1" fmla="*/ 0 h 30"/>
                  <a:gd name="T2" fmla="*/ 0 w 74"/>
                  <a:gd name="T3" fmla="*/ 44 h 30"/>
                  <a:gd name="T4" fmla="*/ 92 w 74"/>
                  <a:gd name="T5" fmla="*/ 73 h 30"/>
                  <a:gd name="T6" fmla="*/ 158 w 74"/>
                  <a:gd name="T7" fmla="*/ 44 h 30"/>
                  <a:gd name="T8" fmla="*/ 15 w 74"/>
                  <a:gd name="T9" fmla="*/ 0 h 30"/>
                  <a:gd name="T10" fmla="*/ 0 60000 65536"/>
                  <a:gd name="T11" fmla="*/ 0 60000 65536"/>
                  <a:gd name="T12" fmla="*/ 0 60000 65536"/>
                  <a:gd name="T13" fmla="*/ 0 60000 65536"/>
                  <a:gd name="T14" fmla="*/ 0 60000 65536"/>
                  <a:gd name="T15" fmla="*/ 0 w 74"/>
                  <a:gd name="T16" fmla="*/ 0 h 30"/>
                  <a:gd name="T17" fmla="*/ 74 w 74"/>
                  <a:gd name="T18" fmla="*/ 30 h 30"/>
                </a:gdLst>
                <a:ahLst/>
                <a:cxnLst>
                  <a:cxn ang="T10">
                    <a:pos x="T0" y="T1"/>
                  </a:cxn>
                  <a:cxn ang="T11">
                    <a:pos x="T2" y="T3"/>
                  </a:cxn>
                  <a:cxn ang="T12">
                    <a:pos x="T4" y="T5"/>
                  </a:cxn>
                  <a:cxn ang="T13">
                    <a:pos x="T6" y="T7"/>
                  </a:cxn>
                  <a:cxn ang="T14">
                    <a:pos x="T8" y="T9"/>
                  </a:cxn>
                </a:cxnLst>
                <a:rect l="T15" t="T16" r="T17" b="T18"/>
                <a:pathLst>
                  <a:path w="74" h="30">
                    <a:moveTo>
                      <a:pt x="15" y="0"/>
                    </a:moveTo>
                    <a:lnTo>
                      <a:pt x="0" y="15"/>
                    </a:lnTo>
                    <a:lnTo>
                      <a:pt x="45" y="30"/>
                    </a:lnTo>
                    <a:lnTo>
                      <a:pt x="74" y="15"/>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588" name="Freeform 191"/>
              <p:cNvSpPr>
                <a:spLocks noChangeAspect="1"/>
              </p:cNvSpPr>
              <p:nvPr/>
            </p:nvSpPr>
            <p:spPr bwMode="auto">
              <a:xfrm>
                <a:off x="377" y="140"/>
                <a:ext cx="76" cy="38"/>
              </a:xfrm>
              <a:custGeom>
                <a:avLst/>
                <a:gdLst>
                  <a:gd name="T0" fmla="*/ 51 w 74"/>
                  <a:gd name="T1" fmla="*/ 0 h 37"/>
                  <a:gd name="T2" fmla="*/ 0 w 74"/>
                  <a:gd name="T3" fmla="*/ 51 h 37"/>
                  <a:gd name="T4" fmla="*/ 112 w 74"/>
                  <a:gd name="T5" fmla="*/ 76 h 37"/>
                  <a:gd name="T6" fmla="*/ 158 w 74"/>
                  <a:gd name="T7" fmla="*/ 51 h 37"/>
                  <a:gd name="T8" fmla="*/ 51 w 74"/>
                  <a:gd name="T9" fmla="*/ 0 h 37"/>
                  <a:gd name="T10" fmla="*/ 0 60000 65536"/>
                  <a:gd name="T11" fmla="*/ 0 60000 65536"/>
                  <a:gd name="T12" fmla="*/ 0 60000 65536"/>
                  <a:gd name="T13" fmla="*/ 0 60000 65536"/>
                  <a:gd name="T14" fmla="*/ 0 60000 65536"/>
                  <a:gd name="T15" fmla="*/ 0 w 74"/>
                  <a:gd name="T16" fmla="*/ 0 h 37"/>
                  <a:gd name="T17" fmla="*/ 74 w 74"/>
                  <a:gd name="T18" fmla="*/ 37 h 37"/>
                </a:gdLst>
                <a:ahLst/>
                <a:cxnLst>
                  <a:cxn ang="T10">
                    <a:pos x="T0" y="T1"/>
                  </a:cxn>
                  <a:cxn ang="T11">
                    <a:pos x="T2" y="T3"/>
                  </a:cxn>
                  <a:cxn ang="T12">
                    <a:pos x="T4" y="T5"/>
                  </a:cxn>
                  <a:cxn ang="T13">
                    <a:pos x="T6" y="T7"/>
                  </a:cxn>
                  <a:cxn ang="T14">
                    <a:pos x="T8" y="T9"/>
                  </a:cxn>
                </a:cxnLst>
                <a:rect l="T15" t="T16" r="T17" b="T18"/>
                <a:pathLst>
                  <a:path w="74" h="37">
                    <a:moveTo>
                      <a:pt x="22" y="0"/>
                    </a:moveTo>
                    <a:lnTo>
                      <a:pt x="0" y="22"/>
                    </a:lnTo>
                    <a:lnTo>
                      <a:pt x="52" y="37"/>
                    </a:lnTo>
                    <a:lnTo>
                      <a:pt x="74" y="22"/>
                    </a:lnTo>
                    <a:lnTo>
                      <a:pt x="2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89" name="Freeform 192"/>
              <p:cNvSpPr>
                <a:spLocks noChangeAspect="1"/>
              </p:cNvSpPr>
              <p:nvPr/>
            </p:nvSpPr>
            <p:spPr bwMode="auto">
              <a:xfrm>
                <a:off x="453" y="171"/>
                <a:ext cx="73" cy="27"/>
              </a:xfrm>
              <a:custGeom>
                <a:avLst/>
                <a:gdLst>
                  <a:gd name="T0" fmla="*/ 18 w 75"/>
                  <a:gd name="T1" fmla="*/ 0 h 29"/>
                  <a:gd name="T2" fmla="*/ 0 w 75"/>
                  <a:gd name="T3" fmla="*/ 7 h 29"/>
                  <a:gd name="T4" fmla="*/ 23 w 75"/>
                  <a:gd name="T5" fmla="*/ 7 h 29"/>
                  <a:gd name="T6" fmla="*/ 36 w 75"/>
                  <a:gd name="T7" fmla="*/ 7 h 29"/>
                  <a:gd name="T8" fmla="*/ 18 w 75"/>
                  <a:gd name="T9" fmla="*/ 0 h 29"/>
                  <a:gd name="T10" fmla="*/ 0 60000 65536"/>
                  <a:gd name="T11" fmla="*/ 0 60000 65536"/>
                  <a:gd name="T12" fmla="*/ 0 60000 65536"/>
                  <a:gd name="T13" fmla="*/ 0 60000 65536"/>
                  <a:gd name="T14" fmla="*/ 0 60000 65536"/>
                  <a:gd name="T15" fmla="*/ 0 w 75"/>
                  <a:gd name="T16" fmla="*/ 0 h 29"/>
                  <a:gd name="T17" fmla="*/ 75 w 75"/>
                  <a:gd name="T18" fmla="*/ 29 h 29"/>
                </a:gdLst>
                <a:ahLst/>
                <a:cxnLst>
                  <a:cxn ang="T10">
                    <a:pos x="T0" y="T1"/>
                  </a:cxn>
                  <a:cxn ang="T11">
                    <a:pos x="T2" y="T3"/>
                  </a:cxn>
                  <a:cxn ang="T12">
                    <a:pos x="T4" y="T5"/>
                  </a:cxn>
                  <a:cxn ang="T13">
                    <a:pos x="T6" y="T7"/>
                  </a:cxn>
                  <a:cxn ang="T14">
                    <a:pos x="T8" y="T9"/>
                  </a:cxn>
                </a:cxnLst>
                <a:rect l="T15" t="T16" r="T17" b="T18"/>
                <a:pathLst>
                  <a:path w="75" h="29">
                    <a:moveTo>
                      <a:pt x="23" y="0"/>
                    </a:moveTo>
                    <a:lnTo>
                      <a:pt x="0" y="14"/>
                    </a:lnTo>
                    <a:lnTo>
                      <a:pt x="52" y="29"/>
                    </a:lnTo>
                    <a:lnTo>
                      <a:pt x="75" y="14"/>
                    </a:lnTo>
                    <a:lnTo>
                      <a:pt x="23" y="0"/>
                    </a:lnTo>
                    <a:close/>
                  </a:path>
                </a:pathLst>
              </a:custGeom>
              <a:solidFill>
                <a:srgbClr val="00FFFF"/>
              </a:solidFill>
              <a:ln w="11176">
                <a:solidFill>
                  <a:srgbClr val="000000"/>
                </a:solidFill>
                <a:round/>
                <a:headEnd/>
                <a:tailEnd/>
              </a:ln>
            </p:spPr>
            <p:txBody>
              <a:bodyPr/>
              <a:lstStyle/>
              <a:p>
                <a:endParaRPr lang="ja-JP" altLang="en-US"/>
              </a:p>
            </p:txBody>
          </p:sp>
          <p:sp>
            <p:nvSpPr>
              <p:cNvPr id="4590" name="Freeform 193"/>
              <p:cNvSpPr>
                <a:spLocks noChangeAspect="1"/>
              </p:cNvSpPr>
              <p:nvPr/>
            </p:nvSpPr>
            <p:spPr bwMode="auto">
              <a:xfrm>
                <a:off x="453" y="171"/>
                <a:ext cx="73" cy="35"/>
              </a:xfrm>
              <a:custGeom>
                <a:avLst/>
                <a:gdLst>
                  <a:gd name="T0" fmla="*/ 18 w 75"/>
                  <a:gd name="T1" fmla="*/ 0 h 37"/>
                  <a:gd name="T2" fmla="*/ 0 w 75"/>
                  <a:gd name="T3" fmla="*/ 9 h 37"/>
                  <a:gd name="T4" fmla="*/ 23 w 75"/>
                  <a:gd name="T5" fmla="*/ 9 h 37"/>
                  <a:gd name="T6" fmla="*/ 36 w 75"/>
                  <a:gd name="T7" fmla="*/ 9 h 37"/>
                  <a:gd name="T8" fmla="*/ 18 w 75"/>
                  <a:gd name="T9" fmla="*/ 0 h 37"/>
                  <a:gd name="T10" fmla="*/ 0 60000 65536"/>
                  <a:gd name="T11" fmla="*/ 0 60000 65536"/>
                  <a:gd name="T12" fmla="*/ 0 60000 65536"/>
                  <a:gd name="T13" fmla="*/ 0 60000 65536"/>
                  <a:gd name="T14" fmla="*/ 0 60000 65536"/>
                  <a:gd name="T15" fmla="*/ 0 w 75"/>
                  <a:gd name="T16" fmla="*/ 0 h 37"/>
                  <a:gd name="T17" fmla="*/ 75 w 75"/>
                  <a:gd name="T18" fmla="*/ 37 h 37"/>
                </a:gdLst>
                <a:ahLst/>
                <a:cxnLst>
                  <a:cxn ang="T10">
                    <a:pos x="T0" y="T1"/>
                  </a:cxn>
                  <a:cxn ang="T11">
                    <a:pos x="T2" y="T3"/>
                  </a:cxn>
                  <a:cxn ang="T12">
                    <a:pos x="T4" y="T5"/>
                  </a:cxn>
                  <a:cxn ang="T13">
                    <a:pos x="T6" y="T7"/>
                  </a:cxn>
                  <a:cxn ang="T14">
                    <a:pos x="T8" y="T9"/>
                  </a:cxn>
                </a:cxnLst>
                <a:rect l="T15" t="T16" r="T17" b="T18"/>
                <a:pathLst>
                  <a:path w="75" h="37">
                    <a:moveTo>
                      <a:pt x="23" y="0"/>
                    </a:moveTo>
                    <a:lnTo>
                      <a:pt x="0" y="22"/>
                    </a:lnTo>
                    <a:lnTo>
                      <a:pt x="52" y="37"/>
                    </a:lnTo>
                    <a:lnTo>
                      <a:pt x="75" y="22"/>
                    </a:lnTo>
                    <a:lnTo>
                      <a:pt x="23"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91" name="Freeform 194"/>
              <p:cNvSpPr>
                <a:spLocks noChangeAspect="1"/>
              </p:cNvSpPr>
              <p:nvPr/>
            </p:nvSpPr>
            <p:spPr bwMode="auto">
              <a:xfrm>
                <a:off x="536" y="198"/>
                <a:ext cx="67" cy="31"/>
              </a:xfrm>
              <a:custGeom>
                <a:avLst/>
                <a:gdLst>
                  <a:gd name="T0" fmla="*/ 15 w 67"/>
                  <a:gd name="T1" fmla="*/ 0 h 30"/>
                  <a:gd name="T2" fmla="*/ 0 w 67"/>
                  <a:gd name="T3" fmla="*/ 44 h 30"/>
                  <a:gd name="T4" fmla="*/ 44 w 67"/>
                  <a:gd name="T5" fmla="*/ 73 h 30"/>
                  <a:gd name="T6" fmla="*/ 67 w 67"/>
                  <a:gd name="T7" fmla="*/ 44 h 30"/>
                  <a:gd name="T8" fmla="*/ 15 w 67"/>
                  <a:gd name="T9" fmla="*/ 0 h 30"/>
                  <a:gd name="T10" fmla="*/ 0 60000 65536"/>
                  <a:gd name="T11" fmla="*/ 0 60000 65536"/>
                  <a:gd name="T12" fmla="*/ 0 60000 65536"/>
                  <a:gd name="T13" fmla="*/ 0 60000 65536"/>
                  <a:gd name="T14" fmla="*/ 0 60000 65536"/>
                  <a:gd name="T15" fmla="*/ 0 w 67"/>
                  <a:gd name="T16" fmla="*/ 0 h 30"/>
                  <a:gd name="T17" fmla="*/ 67 w 67"/>
                  <a:gd name="T18" fmla="*/ 30 h 30"/>
                </a:gdLst>
                <a:ahLst/>
                <a:cxnLst>
                  <a:cxn ang="T10">
                    <a:pos x="T0" y="T1"/>
                  </a:cxn>
                  <a:cxn ang="T11">
                    <a:pos x="T2" y="T3"/>
                  </a:cxn>
                  <a:cxn ang="T12">
                    <a:pos x="T4" y="T5"/>
                  </a:cxn>
                  <a:cxn ang="T13">
                    <a:pos x="T6" y="T7"/>
                  </a:cxn>
                  <a:cxn ang="T14">
                    <a:pos x="T8" y="T9"/>
                  </a:cxn>
                </a:cxnLst>
                <a:rect l="T15" t="T16" r="T17" b="T18"/>
                <a:pathLst>
                  <a:path w="67" h="30">
                    <a:moveTo>
                      <a:pt x="15" y="0"/>
                    </a:moveTo>
                    <a:lnTo>
                      <a:pt x="0" y="15"/>
                    </a:lnTo>
                    <a:lnTo>
                      <a:pt x="44" y="30"/>
                    </a:lnTo>
                    <a:lnTo>
                      <a:pt x="67" y="15"/>
                    </a:lnTo>
                    <a:lnTo>
                      <a:pt x="15" y="0"/>
                    </a:lnTo>
                    <a:close/>
                  </a:path>
                </a:pathLst>
              </a:custGeom>
              <a:solidFill>
                <a:srgbClr val="00FFFF"/>
              </a:solidFill>
              <a:ln w="11176">
                <a:solidFill>
                  <a:srgbClr val="000000"/>
                </a:solidFill>
                <a:round/>
                <a:headEnd/>
                <a:tailEnd/>
              </a:ln>
            </p:spPr>
            <p:txBody>
              <a:bodyPr/>
              <a:lstStyle/>
              <a:p>
                <a:endParaRPr lang="ja-JP" altLang="en-US"/>
              </a:p>
            </p:txBody>
          </p:sp>
          <p:sp>
            <p:nvSpPr>
              <p:cNvPr id="4592" name="Freeform 195"/>
              <p:cNvSpPr>
                <a:spLocks noChangeAspect="1"/>
              </p:cNvSpPr>
              <p:nvPr/>
            </p:nvSpPr>
            <p:spPr bwMode="auto">
              <a:xfrm>
                <a:off x="536" y="198"/>
                <a:ext cx="73" cy="38"/>
              </a:xfrm>
              <a:custGeom>
                <a:avLst/>
                <a:gdLst>
                  <a:gd name="T0" fmla="*/ 22 w 74"/>
                  <a:gd name="T1" fmla="*/ 0 h 37"/>
                  <a:gd name="T2" fmla="*/ 0 w 74"/>
                  <a:gd name="T3" fmla="*/ 52 h 37"/>
                  <a:gd name="T4" fmla="*/ 37 w 74"/>
                  <a:gd name="T5" fmla="*/ 76 h 37"/>
                  <a:gd name="T6" fmla="*/ 45 w 74"/>
                  <a:gd name="T7" fmla="*/ 52 h 37"/>
                  <a:gd name="T8" fmla="*/ 22 w 74"/>
                  <a:gd name="T9" fmla="*/ 0 h 37"/>
                  <a:gd name="T10" fmla="*/ 0 60000 65536"/>
                  <a:gd name="T11" fmla="*/ 0 60000 65536"/>
                  <a:gd name="T12" fmla="*/ 0 60000 65536"/>
                  <a:gd name="T13" fmla="*/ 0 60000 65536"/>
                  <a:gd name="T14" fmla="*/ 0 60000 65536"/>
                  <a:gd name="T15" fmla="*/ 0 w 74"/>
                  <a:gd name="T16" fmla="*/ 0 h 37"/>
                  <a:gd name="T17" fmla="*/ 74 w 74"/>
                  <a:gd name="T18" fmla="*/ 37 h 37"/>
                </a:gdLst>
                <a:ahLst/>
                <a:cxnLst>
                  <a:cxn ang="T10">
                    <a:pos x="T0" y="T1"/>
                  </a:cxn>
                  <a:cxn ang="T11">
                    <a:pos x="T2" y="T3"/>
                  </a:cxn>
                  <a:cxn ang="T12">
                    <a:pos x="T4" y="T5"/>
                  </a:cxn>
                  <a:cxn ang="T13">
                    <a:pos x="T6" y="T7"/>
                  </a:cxn>
                  <a:cxn ang="T14">
                    <a:pos x="T8" y="T9"/>
                  </a:cxn>
                </a:cxnLst>
                <a:rect l="T15" t="T16" r="T17" b="T18"/>
                <a:pathLst>
                  <a:path w="74" h="37">
                    <a:moveTo>
                      <a:pt x="22" y="0"/>
                    </a:moveTo>
                    <a:lnTo>
                      <a:pt x="0" y="23"/>
                    </a:lnTo>
                    <a:lnTo>
                      <a:pt x="52" y="37"/>
                    </a:lnTo>
                    <a:lnTo>
                      <a:pt x="74" y="23"/>
                    </a:lnTo>
                    <a:lnTo>
                      <a:pt x="22"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4574" name="Freeform 196"/>
            <p:cNvSpPr>
              <a:spLocks noChangeAspect="1"/>
            </p:cNvSpPr>
            <p:nvPr/>
          </p:nvSpPr>
          <p:spPr bwMode="auto">
            <a:xfrm>
              <a:off x="651" y="15"/>
              <a:ext cx="169" cy="61"/>
            </a:xfrm>
            <a:custGeom>
              <a:avLst/>
              <a:gdLst>
                <a:gd name="T0" fmla="*/ 1589 w 156"/>
                <a:gd name="T1" fmla="*/ 66 h 60"/>
                <a:gd name="T2" fmla="*/ 1355 w 156"/>
                <a:gd name="T3" fmla="*/ 89 h 60"/>
                <a:gd name="T4" fmla="*/ 0 w 156"/>
                <a:gd name="T5" fmla="*/ 15 h 60"/>
                <a:gd name="T6" fmla="*/ 227 w 156"/>
                <a:gd name="T7" fmla="*/ 0 h 60"/>
                <a:gd name="T8" fmla="*/ 1589 w 156"/>
                <a:gd name="T9" fmla="*/ 66 h 60"/>
                <a:gd name="T10" fmla="*/ 0 60000 65536"/>
                <a:gd name="T11" fmla="*/ 0 60000 65536"/>
                <a:gd name="T12" fmla="*/ 0 60000 65536"/>
                <a:gd name="T13" fmla="*/ 0 60000 65536"/>
                <a:gd name="T14" fmla="*/ 0 60000 65536"/>
                <a:gd name="T15" fmla="*/ 0 w 156"/>
                <a:gd name="T16" fmla="*/ 0 h 60"/>
                <a:gd name="T17" fmla="*/ 156 w 156"/>
                <a:gd name="T18" fmla="*/ 60 h 60"/>
              </a:gdLst>
              <a:ahLst/>
              <a:cxnLst>
                <a:cxn ang="T10">
                  <a:pos x="T0" y="T1"/>
                </a:cxn>
                <a:cxn ang="T11">
                  <a:pos x="T2" y="T3"/>
                </a:cxn>
                <a:cxn ang="T12">
                  <a:pos x="T4" y="T5"/>
                </a:cxn>
                <a:cxn ang="T13">
                  <a:pos x="T6" y="T7"/>
                </a:cxn>
                <a:cxn ang="T14">
                  <a:pos x="T8" y="T9"/>
                </a:cxn>
              </a:cxnLst>
              <a:rect l="T15" t="T16" r="T17" b="T18"/>
              <a:pathLst>
                <a:path w="156" h="60">
                  <a:moveTo>
                    <a:pt x="156" y="37"/>
                  </a:moveTo>
                  <a:lnTo>
                    <a:pt x="133" y="60"/>
                  </a:lnTo>
                  <a:lnTo>
                    <a:pt x="0" y="15"/>
                  </a:lnTo>
                  <a:lnTo>
                    <a:pt x="22" y="0"/>
                  </a:lnTo>
                  <a:lnTo>
                    <a:pt x="156" y="37"/>
                  </a:lnTo>
                  <a:close/>
                </a:path>
              </a:pathLst>
            </a:custGeom>
            <a:solidFill>
              <a:srgbClr val="00FFFF"/>
            </a:solidFill>
            <a:ln w="11176">
              <a:solidFill>
                <a:srgbClr val="000000"/>
              </a:solidFill>
              <a:round/>
              <a:headEnd/>
              <a:tailEnd/>
            </a:ln>
          </p:spPr>
          <p:txBody>
            <a:bodyPr/>
            <a:lstStyle/>
            <a:p>
              <a:endParaRPr lang="ja-JP" altLang="en-US"/>
            </a:p>
          </p:txBody>
        </p:sp>
        <p:sp>
          <p:nvSpPr>
            <p:cNvPr id="4575" name="Freeform 197"/>
            <p:cNvSpPr>
              <a:spLocks noChangeAspect="1"/>
            </p:cNvSpPr>
            <p:nvPr/>
          </p:nvSpPr>
          <p:spPr bwMode="auto">
            <a:xfrm>
              <a:off x="651" y="15"/>
              <a:ext cx="169" cy="61"/>
            </a:xfrm>
            <a:custGeom>
              <a:avLst/>
              <a:gdLst>
                <a:gd name="T0" fmla="*/ 1589 w 156"/>
                <a:gd name="T1" fmla="*/ 66 h 60"/>
                <a:gd name="T2" fmla="*/ 1355 w 156"/>
                <a:gd name="T3" fmla="*/ 89 h 60"/>
                <a:gd name="T4" fmla="*/ 0 w 156"/>
                <a:gd name="T5" fmla="*/ 23 h 60"/>
                <a:gd name="T6" fmla="*/ 227 w 156"/>
                <a:gd name="T7" fmla="*/ 0 h 60"/>
                <a:gd name="T8" fmla="*/ 1589 w 156"/>
                <a:gd name="T9" fmla="*/ 66 h 60"/>
                <a:gd name="T10" fmla="*/ 0 60000 65536"/>
                <a:gd name="T11" fmla="*/ 0 60000 65536"/>
                <a:gd name="T12" fmla="*/ 0 60000 65536"/>
                <a:gd name="T13" fmla="*/ 0 60000 65536"/>
                <a:gd name="T14" fmla="*/ 0 60000 65536"/>
                <a:gd name="T15" fmla="*/ 0 w 156"/>
                <a:gd name="T16" fmla="*/ 0 h 60"/>
                <a:gd name="T17" fmla="*/ 156 w 156"/>
                <a:gd name="T18" fmla="*/ 60 h 60"/>
              </a:gdLst>
              <a:ahLst/>
              <a:cxnLst>
                <a:cxn ang="T10">
                  <a:pos x="T0" y="T1"/>
                </a:cxn>
                <a:cxn ang="T11">
                  <a:pos x="T2" y="T3"/>
                </a:cxn>
                <a:cxn ang="T12">
                  <a:pos x="T4" y="T5"/>
                </a:cxn>
                <a:cxn ang="T13">
                  <a:pos x="T6" y="T7"/>
                </a:cxn>
                <a:cxn ang="T14">
                  <a:pos x="T8" y="T9"/>
                </a:cxn>
              </a:cxnLst>
              <a:rect l="T15" t="T16" r="T17" b="T18"/>
              <a:pathLst>
                <a:path w="156" h="60">
                  <a:moveTo>
                    <a:pt x="156" y="37"/>
                  </a:moveTo>
                  <a:lnTo>
                    <a:pt x="133" y="60"/>
                  </a:lnTo>
                  <a:lnTo>
                    <a:pt x="0" y="23"/>
                  </a:lnTo>
                  <a:lnTo>
                    <a:pt x="22" y="0"/>
                  </a:lnTo>
                  <a:lnTo>
                    <a:pt x="156" y="37"/>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76" name="Freeform 198"/>
            <p:cNvSpPr>
              <a:spLocks noChangeAspect="1"/>
            </p:cNvSpPr>
            <p:nvPr/>
          </p:nvSpPr>
          <p:spPr bwMode="auto">
            <a:xfrm>
              <a:off x="1343" y="1679"/>
              <a:ext cx="62" cy="73"/>
            </a:xfrm>
            <a:custGeom>
              <a:avLst/>
              <a:gdLst>
                <a:gd name="T0" fmla="*/ 0 w 59"/>
                <a:gd name="T1" fmla="*/ 45 h 74"/>
                <a:gd name="T2" fmla="*/ 8 w 59"/>
                <a:gd name="T3" fmla="*/ 0 h 74"/>
                <a:gd name="T4" fmla="*/ 154 w 59"/>
                <a:gd name="T5" fmla="*/ 22 h 74"/>
                <a:gd name="T6" fmla="*/ 246 w 59"/>
                <a:gd name="T7" fmla="*/ 37 h 74"/>
                <a:gd name="T8" fmla="*/ 0 w 59"/>
                <a:gd name="T9" fmla="*/ 45 h 74"/>
                <a:gd name="T10" fmla="*/ 0 60000 65536"/>
                <a:gd name="T11" fmla="*/ 0 60000 65536"/>
                <a:gd name="T12" fmla="*/ 0 60000 65536"/>
                <a:gd name="T13" fmla="*/ 0 60000 65536"/>
                <a:gd name="T14" fmla="*/ 0 60000 65536"/>
                <a:gd name="T15" fmla="*/ 0 w 59"/>
                <a:gd name="T16" fmla="*/ 0 h 74"/>
                <a:gd name="T17" fmla="*/ 59 w 59"/>
                <a:gd name="T18" fmla="*/ 74 h 74"/>
              </a:gdLst>
              <a:ahLst/>
              <a:cxnLst>
                <a:cxn ang="T10">
                  <a:pos x="T0" y="T1"/>
                </a:cxn>
                <a:cxn ang="T11">
                  <a:pos x="T2" y="T3"/>
                </a:cxn>
                <a:cxn ang="T12">
                  <a:pos x="T4" y="T5"/>
                </a:cxn>
                <a:cxn ang="T13">
                  <a:pos x="T6" y="T7"/>
                </a:cxn>
                <a:cxn ang="T14">
                  <a:pos x="T8" y="T9"/>
                </a:cxn>
              </a:cxnLst>
              <a:rect l="T15" t="T16" r="T17" b="T18"/>
              <a:pathLst>
                <a:path w="59" h="74">
                  <a:moveTo>
                    <a:pt x="0" y="74"/>
                  </a:moveTo>
                  <a:lnTo>
                    <a:pt x="8" y="0"/>
                  </a:lnTo>
                  <a:lnTo>
                    <a:pt x="37" y="22"/>
                  </a:lnTo>
                  <a:lnTo>
                    <a:pt x="59" y="44"/>
                  </a:lnTo>
                  <a:lnTo>
                    <a:pt x="0" y="74"/>
                  </a:lnTo>
                  <a:close/>
                </a:path>
              </a:pathLst>
            </a:custGeom>
            <a:solidFill>
              <a:srgbClr val="FFFFFF"/>
            </a:solidFill>
            <a:ln w="11176">
              <a:solidFill>
                <a:srgbClr val="FFFFFF"/>
              </a:solidFill>
              <a:round/>
              <a:headEnd/>
              <a:tailEnd/>
            </a:ln>
          </p:spPr>
          <p:txBody>
            <a:bodyPr/>
            <a:lstStyle/>
            <a:p>
              <a:endParaRPr lang="ja-JP" altLang="en-US"/>
            </a:p>
          </p:txBody>
        </p:sp>
      </p:grpSp>
      <p:sp>
        <p:nvSpPr>
          <p:cNvPr id="4120" name="Text Box 199"/>
          <p:cNvSpPr txBox="1">
            <a:spLocks noChangeArrowheads="1"/>
          </p:cNvSpPr>
          <p:nvPr/>
        </p:nvSpPr>
        <p:spPr bwMode="auto">
          <a:xfrm>
            <a:off x="2236150" y="5715310"/>
            <a:ext cx="20697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sz="1600" b="1">
                <a:solidFill>
                  <a:schemeClr val="folHlink"/>
                </a:solidFill>
                <a:cs typeface="Arial" charset="0"/>
              </a:rPr>
              <a:t>Fusion Technology </a:t>
            </a:r>
            <a:endParaRPr lang="ja-JP" altLang="en-US" sz="1600" b="1">
              <a:solidFill>
                <a:schemeClr val="folHlink"/>
              </a:solidFill>
              <a:cs typeface="Arial" charset="0"/>
            </a:endParaRPr>
          </a:p>
        </p:txBody>
      </p:sp>
      <p:sp>
        <p:nvSpPr>
          <p:cNvPr id="4121" name="Text Box 340"/>
          <p:cNvSpPr txBox="1">
            <a:spLocks noChangeArrowheads="1"/>
          </p:cNvSpPr>
          <p:nvPr/>
        </p:nvSpPr>
        <p:spPr bwMode="auto">
          <a:xfrm>
            <a:off x="457203" y="6051869"/>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lang="en-US" altLang="ja-JP" sz="1200" b="1" i="1">
                <a:solidFill>
                  <a:srgbClr val="3333FF"/>
                </a:solidFill>
                <a:cs typeface="Arial" charset="0"/>
              </a:rPr>
              <a:t>Q = 1.25</a:t>
            </a:r>
          </a:p>
          <a:p>
            <a:pPr eaLnBrk="1" hangingPunct="1"/>
            <a:r>
              <a:rPr lang="en-US" altLang="ja-JP" sz="1200" b="1" i="1">
                <a:solidFill>
                  <a:srgbClr val="3333FF"/>
                </a:solidFill>
                <a:cs typeface="Arial" charset="0"/>
              </a:rPr>
              <a:t>Ti(0) = 45keV</a:t>
            </a:r>
            <a:endParaRPr lang="ja-JP" altLang="en-US" sz="1200" b="1" i="1">
              <a:solidFill>
                <a:srgbClr val="3333FF"/>
              </a:solidFill>
              <a:cs typeface="Arial" charset="0"/>
            </a:endParaRPr>
          </a:p>
        </p:txBody>
      </p:sp>
      <p:sp>
        <p:nvSpPr>
          <p:cNvPr id="4122" name="Text Box 341"/>
          <p:cNvSpPr txBox="1">
            <a:spLocks noChangeArrowheads="1"/>
          </p:cNvSpPr>
          <p:nvPr/>
        </p:nvSpPr>
        <p:spPr bwMode="auto">
          <a:xfrm>
            <a:off x="2279650" y="5988370"/>
            <a:ext cx="2349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lang="en-US" altLang="ja-JP" sz="1200" b="1" i="1">
                <a:solidFill>
                  <a:srgbClr val="3333FF"/>
                </a:solidFill>
                <a:cs typeface="Arial" charset="0"/>
              </a:rPr>
              <a:t>Material</a:t>
            </a:r>
          </a:p>
          <a:p>
            <a:pPr eaLnBrk="1" hangingPunct="1"/>
            <a:r>
              <a:rPr lang="en-US" altLang="ja-JP" sz="1200" b="1" i="1">
                <a:solidFill>
                  <a:srgbClr val="3333FF"/>
                </a:solidFill>
                <a:cs typeface="Arial" charset="0"/>
              </a:rPr>
              <a:t>Blanket</a:t>
            </a:r>
          </a:p>
          <a:p>
            <a:pPr eaLnBrk="1" hangingPunct="1"/>
            <a:r>
              <a:rPr lang="en-US" altLang="ja-JP" sz="1200" b="1" i="1">
                <a:solidFill>
                  <a:srgbClr val="3333FF"/>
                </a:solidFill>
                <a:cs typeface="Arial" charset="0"/>
              </a:rPr>
              <a:t>R&amp;D (Coils, VV, Heating)</a:t>
            </a:r>
            <a:endParaRPr lang="ja-JP" altLang="en-US" sz="1200" b="1" i="1">
              <a:solidFill>
                <a:srgbClr val="3333FF"/>
              </a:solidFill>
              <a:cs typeface="Arial" charset="0"/>
            </a:endParaRPr>
          </a:p>
        </p:txBody>
      </p:sp>
      <p:sp>
        <p:nvSpPr>
          <p:cNvPr id="4123" name="AutoShape 225"/>
          <p:cNvSpPr>
            <a:spLocks noChangeArrowheads="1"/>
          </p:cNvSpPr>
          <p:nvPr/>
        </p:nvSpPr>
        <p:spPr bwMode="auto">
          <a:xfrm>
            <a:off x="3952875" y="3165785"/>
            <a:ext cx="469900" cy="649288"/>
          </a:xfrm>
          <a:prstGeom prst="leftRightArrow">
            <a:avLst>
              <a:gd name="adj1" fmla="val 50000"/>
              <a:gd name="adj2" fmla="val 20000"/>
            </a:avLst>
          </a:prstGeom>
          <a:solidFill>
            <a:srgbClr val="FFFF00"/>
          </a:solidFill>
          <a:ln w="9525">
            <a:solidFill>
              <a:schemeClr val="tx1"/>
            </a:solidFill>
            <a:miter lim="800000"/>
            <a:headEnd/>
            <a:tailEnd/>
          </a:ln>
        </p:spPr>
        <p:txBody>
          <a:bodyPr wrap="none" anchor="ctr"/>
          <a:lstStyle/>
          <a:p>
            <a:pPr algn="ctr"/>
            <a:endParaRPr lang="ja-JP" altLang="en-US" i="1">
              <a:cs typeface="Arial" charset="0"/>
            </a:endParaRPr>
          </a:p>
        </p:txBody>
      </p:sp>
      <p:sp>
        <p:nvSpPr>
          <p:cNvPr id="4124" name="AutoShape 201"/>
          <p:cNvSpPr>
            <a:spLocks noChangeArrowheads="1"/>
          </p:cNvSpPr>
          <p:nvPr/>
        </p:nvSpPr>
        <p:spPr bwMode="auto">
          <a:xfrm>
            <a:off x="831850" y="2345048"/>
            <a:ext cx="4219575" cy="2265362"/>
          </a:xfrm>
          <a:prstGeom prst="roundRect">
            <a:avLst>
              <a:gd name="adj" fmla="val 10634"/>
            </a:avLst>
          </a:prstGeom>
          <a:solidFill>
            <a:srgbClr val="CCFFFF"/>
          </a:solidFill>
          <a:ln w="12700">
            <a:solidFill>
              <a:schemeClr val="tx1"/>
            </a:solidFill>
            <a:round/>
            <a:headEnd/>
            <a:tailEnd/>
          </a:ln>
        </p:spPr>
        <p:txBody>
          <a:bodyPr wrap="none" anchor="ctr"/>
          <a:lstStyle/>
          <a:p>
            <a:pPr algn="ctr"/>
            <a:endParaRPr lang="ja-JP" altLang="en-US">
              <a:solidFill>
                <a:srgbClr val="FF0000"/>
              </a:solidFill>
              <a:cs typeface="Arial" charset="0"/>
            </a:endParaRPr>
          </a:p>
        </p:txBody>
      </p:sp>
      <p:grpSp>
        <p:nvGrpSpPr>
          <p:cNvPr id="25" name="Group 341"/>
          <p:cNvGrpSpPr>
            <a:grpSpLocks/>
          </p:cNvGrpSpPr>
          <p:nvPr/>
        </p:nvGrpSpPr>
        <p:grpSpPr bwMode="auto">
          <a:xfrm>
            <a:off x="1011244" y="3292789"/>
            <a:ext cx="2370137" cy="1255713"/>
            <a:chOff x="0" y="0"/>
            <a:chExt cx="1995" cy="1187"/>
          </a:xfrm>
        </p:grpSpPr>
        <p:sp>
          <p:nvSpPr>
            <p:cNvPr id="4409" name="AutoShape 204"/>
            <p:cNvSpPr>
              <a:spLocks/>
            </p:cNvSpPr>
            <p:nvPr/>
          </p:nvSpPr>
          <p:spPr bwMode="auto">
            <a:xfrm>
              <a:off x="25" y="659"/>
              <a:ext cx="1947" cy="2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870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3821" y="11429"/>
                  </a:moveTo>
                  <a:cubicBezTo>
                    <a:pt x="3802" y="11220"/>
                    <a:pt x="3793" y="11010"/>
                    <a:pt x="3793" y="10800"/>
                  </a:cubicBezTo>
                  <a:cubicBezTo>
                    <a:pt x="3793" y="6930"/>
                    <a:pt x="6930" y="3793"/>
                    <a:pt x="10800" y="3793"/>
                  </a:cubicBezTo>
                  <a:cubicBezTo>
                    <a:pt x="14669" y="3793"/>
                    <a:pt x="17807" y="6930"/>
                    <a:pt x="17807" y="10800"/>
                  </a:cubicBezTo>
                  <a:cubicBezTo>
                    <a:pt x="17807" y="11010"/>
                    <a:pt x="17797" y="11220"/>
                    <a:pt x="17778" y="11429"/>
                  </a:cubicBezTo>
                  <a:lnTo>
                    <a:pt x="21556" y="11770"/>
                  </a:lnTo>
                  <a:cubicBezTo>
                    <a:pt x="21585" y="11448"/>
                    <a:pt x="21600" y="11124"/>
                    <a:pt x="21600" y="10800"/>
                  </a:cubicBezTo>
                  <a:cubicBezTo>
                    <a:pt x="21600" y="4835"/>
                    <a:pt x="16764" y="0"/>
                    <a:pt x="10800" y="0"/>
                  </a:cubicBezTo>
                  <a:cubicBezTo>
                    <a:pt x="4835" y="0"/>
                    <a:pt x="0" y="4835"/>
                    <a:pt x="0" y="10800"/>
                  </a:cubicBezTo>
                  <a:cubicBezTo>
                    <a:pt x="-1" y="11124"/>
                    <a:pt x="14" y="11448"/>
                    <a:pt x="43" y="11770"/>
                  </a:cubicBezTo>
                  <a:lnTo>
                    <a:pt x="3821" y="11429"/>
                  </a:lnTo>
                  <a:close/>
                </a:path>
              </a:pathLst>
            </a:custGeom>
            <a:gradFill rotWithShape="0">
              <a:gsLst>
                <a:gs pos="0">
                  <a:srgbClr val="1CF5FF"/>
                </a:gs>
                <a:gs pos="100000">
                  <a:schemeClr val="tx1"/>
                </a:gs>
              </a:gsLst>
              <a:lin ang="5400000" scaled="1"/>
            </a:gradFill>
            <a:ln w="9525">
              <a:solidFill>
                <a:schemeClr val="tx1"/>
              </a:solidFill>
              <a:round/>
              <a:headEnd/>
              <a:tailEnd/>
            </a:ln>
          </p:spPr>
          <p:txBody>
            <a:bodyPr wrap="none" anchor="ctr"/>
            <a:lstStyle/>
            <a:p>
              <a:endParaRPr lang="ja-JP" altLang="en-US"/>
            </a:p>
          </p:txBody>
        </p:sp>
        <p:pic>
          <p:nvPicPr>
            <p:cNvPr id="4410" name="Picture 205" descr="ITER鳥瞰図１"/>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 y="0"/>
              <a:ext cx="1188"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1" name="AutoShape 206"/>
            <p:cNvSpPr>
              <a:spLocks/>
            </p:cNvSpPr>
            <p:nvPr/>
          </p:nvSpPr>
          <p:spPr bwMode="auto">
            <a:xfrm flipV="1">
              <a:off x="25" y="659"/>
              <a:ext cx="1947" cy="2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870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3821" y="11429"/>
                  </a:moveTo>
                  <a:cubicBezTo>
                    <a:pt x="3802" y="11220"/>
                    <a:pt x="3793" y="11010"/>
                    <a:pt x="3793" y="10800"/>
                  </a:cubicBezTo>
                  <a:cubicBezTo>
                    <a:pt x="3793" y="6930"/>
                    <a:pt x="6930" y="3793"/>
                    <a:pt x="10800" y="3793"/>
                  </a:cubicBezTo>
                  <a:cubicBezTo>
                    <a:pt x="14669" y="3793"/>
                    <a:pt x="17807" y="6930"/>
                    <a:pt x="17807" y="10800"/>
                  </a:cubicBezTo>
                  <a:cubicBezTo>
                    <a:pt x="17807" y="11010"/>
                    <a:pt x="17797" y="11220"/>
                    <a:pt x="17778" y="11429"/>
                  </a:cubicBezTo>
                  <a:lnTo>
                    <a:pt x="21556" y="11770"/>
                  </a:lnTo>
                  <a:cubicBezTo>
                    <a:pt x="21585" y="11448"/>
                    <a:pt x="21600" y="11124"/>
                    <a:pt x="21600" y="10800"/>
                  </a:cubicBezTo>
                  <a:cubicBezTo>
                    <a:pt x="21600" y="4835"/>
                    <a:pt x="16764" y="0"/>
                    <a:pt x="10800" y="0"/>
                  </a:cubicBezTo>
                  <a:cubicBezTo>
                    <a:pt x="4835" y="0"/>
                    <a:pt x="0" y="4835"/>
                    <a:pt x="0" y="10800"/>
                  </a:cubicBezTo>
                  <a:cubicBezTo>
                    <a:pt x="-1" y="11124"/>
                    <a:pt x="14" y="11448"/>
                    <a:pt x="43" y="11770"/>
                  </a:cubicBezTo>
                  <a:lnTo>
                    <a:pt x="3821" y="11429"/>
                  </a:lnTo>
                  <a:close/>
                </a:path>
              </a:pathLst>
            </a:custGeom>
            <a:gradFill rotWithShape="0">
              <a:gsLst>
                <a:gs pos="0">
                  <a:schemeClr val="tx1"/>
                </a:gs>
                <a:gs pos="100000">
                  <a:srgbClr val="1CF5FF"/>
                </a:gs>
              </a:gsLst>
              <a:lin ang="5400000" scaled="1"/>
            </a:gradFill>
            <a:ln w="9525">
              <a:solidFill>
                <a:schemeClr val="tx1"/>
              </a:solidFill>
              <a:round/>
              <a:headEnd/>
              <a:tailEnd/>
            </a:ln>
          </p:spPr>
          <p:txBody>
            <a:bodyPr rot="10800000" wrap="none" anchor="ctr"/>
            <a:lstStyle/>
            <a:p>
              <a:endParaRPr lang="ja-JP" altLang="en-US"/>
            </a:p>
          </p:txBody>
        </p:sp>
        <p:pic>
          <p:nvPicPr>
            <p:cNvPr id="4412" name="Picture 207" descr="EU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6" y="829"/>
              <a:ext cx="412" cy="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13" name="Picture 208" descr="J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 y="822"/>
              <a:ext cx="43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4" name="Picture 209" descr="US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40" y="856"/>
              <a:ext cx="2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5" name="Picture 210" descr="K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28" y="725"/>
              <a:ext cx="267" cy="1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16" name="Picture 211" descr="R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712"/>
              <a:ext cx="267" cy="1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17" name="Picture 212" descr="Cai"/>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2" y="472"/>
              <a:ext cx="265" cy="1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18" name="Picture 21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36" y="469"/>
              <a:ext cx="2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26" name="Text Box 368"/>
          <p:cNvSpPr txBox="1">
            <a:spLocks noChangeArrowheads="1"/>
          </p:cNvSpPr>
          <p:nvPr/>
        </p:nvSpPr>
        <p:spPr bwMode="auto">
          <a:xfrm>
            <a:off x="936627" y="2422835"/>
            <a:ext cx="4162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lang="en-US" altLang="ja-JP" b="1">
                <a:solidFill>
                  <a:schemeClr val="folHlink"/>
                </a:solidFill>
                <a:cs typeface="Arial" charset="0"/>
              </a:rPr>
              <a:t>ITER : Demonstration of Scientific </a:t>
            </a:r>
          </a:p>
          <a:p>
            <a:pPr eaLnBrk="1" hangingPunct="1"/>
            <a:r>
              <a:rPr lang="en-US" altLang="ja-JP" b="1">
                <a:solidFill>
                  <a:schemeClr val="folHlink"/>
                </a:solidFill>
                <a:cs typeface="Arial" charset="0"/>
              </a:rPr>
              <a:t>           and Technological Feasibility </a:t>
            </a:r>
          </a:p>
          <a:p>
            <a:pPr eaLnBrk="1" hangingPunct="1"/>
            <a:r>
              <a:rPr lang="en-US" altLang="ja-JP" b="1">
                <a:solidFill>
                  <a:schemeClr val="folHlink"/>
                </a:solidFill>
                <a:cs typeface="Arial" charset="0"/>
              </a:rPr>
              <a:t>           of Fusion Energy</a:t>
            </a:r>
            <a:endParaRPr lang="ja-JP" altLang="en-US" b="1">
              <a:solidFill>
                <a:schemeClr val="folHlink"/>
              </a:solidFill>
              <a:cs typeface="Arial" charset="0"/>
            </a:endParaRPr>
          </a:p>
        </p:txBody>
      </p:sp>
      <p:sp>
        <p:nvSpPr>
          <p:cNvPr id="4127" name="Text Box 358"/>
          <p:cNvSpPr txBox="1">
            <a:spLocks noChangeArrowheads="1"/>
          </p:cNvSpPr>
          <p:nvPr/>
        </p:nvSpPr>
        <p:spPr bwMode="auto">
          <a:xfrm>
            <a:off x="3422650" y="3672198"/>
            <a:ext cx="160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lang="en-US" altLang="ja-JP" sz="1200" b="1" i="1">
                <a:solidFill>
                  <a:srgbClr val="3333FF"/>
                </a:solidFill>
                <a:cs typeface="Arial" charset="0"/>
              </a:rPr>
              <a:t>Q</a:t>
            </a:r>
            <a:r>
              <a:rPr lang="ja-JP" altLang="en-US" sz="1200" b="1" i="1">
                <a:solidFill>
                  <a:srgbClr val="3333FF"/>
                </a:solidFill>
                <a:cs typeface="Arial" charset="0"/>
              </a:rPr>
              <a:t> </a:t>
            </a:r>
            <a:r>
              <a:rPr lang="en-US" altLang="ja-JP" sz="1200" b="1" i="1">
                <a:solidFill>
                  <a:srgbClr val="3333FF"/>
                </a:solidFill>
                <a:cs typeface="Arial" charset="0"/>
              </a:rPr>
              <a:t>=10</a:t>
            </a:r>
          </a:p>
          <a:p>
            <a:pPr eaLnBrk="1" hangingPunct="1"/>
            <a:r>
              <a:rPr lang="en-US" altLang="ja-JP" sz="1200" b="1" i="1">
                <a:solidFill>
                  <a:srgbClr val="3333FF"/>
                </a:solidFill>
                <a:cs typeface="Arial" charset="0"/>
              </a:rPr>
              <a:t>DT Burning 300-500s</a:t>
            </a:r>
          </a:p>
        </p:txBody>
      </p:sp>
      <p:grpSp>
        <p:nvGrpSpPr>
          <p:cNvPr id="26" name="Group 354"/>
          <p:cNvGrpSpPr>
            <a:grpSpLocks noChangeAspect="1"/>
          </p:cNvGrpSpPr>
          <p:nvPr/>
        </p:nvGrpSpPr>
        <p:grpSpPr bwMode="auto">
          <a:xfrm>
            <a:off x="6858000" y="973458"/>
            <a:ext cx="2770188" cy="1247775"/>
            <a:chOff x="0" y="0"/>
            <a:chExt cx="4007" cy="1806"/>
          </a:xfrm>
        </p:grpSpPr>
        <p:sp>
          <p:nvSpPr>
            <p:cNvPr id="4137" name="その他"/>
            <p:cNvSpPr>
              <a:spLocks noChangeAspect="1"/>
            </p:cNvSpPr>
            <p:nvPr/>
          </p:nvSpPr>
          <p:spPr bwMode="auto">
            <a:xfrm>
              <a:off x="39" y="687"/>
              <a:ext cx="432" cy="1119"/>
            </a:xfrm>
            <a:custGeom>
              <a:avLst/>
              <a:gdLst>
                <a:gd name="T0" fmla="*/ 2 w 560"/>
                <a:gd name="T1" fmla="*/ 1 h 1592"/>
                <a:gd name="T2" fmla="*/ 0 w 560"/>
                <a:gd name="T3" fmla="*/ 1 h 1592"/>
                <a:gd name="T4" fmla="*/ 0 w 560"/>
                <a:gd name="T5" fmla="*/ 1 h 1592"/>
                <a:gd name="T6" fmla="*/ 2 w 560"/>
                <a:gd name="T7" fmla="*/ 0 h 1592"/>
                <a:gd name="T8" fmla="*/ 0 60000 65536"/>
                <a:gd name="T9" fmla="*/ 0 60000 65536"/>
                <a:gd name="T10" fmla="*/ 0 60000 65536"/>
                <a:gd name="T11" fmla="*/ 0 60000 65536"/>
                <a:gd name="T12" fmla="*/ 0 w 560"/>
                <a:gd name="T13" fmla="*/ 0 h 1592"/>
                <a:gd name="T14" fmla="*/ 560 w 560"/>
                <a:gd name="T15" fmla="*/ 1592 h 1592"/>
              </a:gdLst>
              <a:ahLst/>
              <a:cxnLst>
                <a:cxn ang="T8">
                  <a:pos x="T0" y="T1"/>
                </a:cxn>
                <a:cxn ang="T9">
                  <a:pos x="T2" y="T3"/>
                </a:cxn>
                <a:cxn ang="T10">
                  <a:pos x="T4" y="T5"/>
                </a:cxn>
                <a:cxn ang="T11">
                  <a:pos x="T6" y="T7"/>
                </a:cxn>
              </a:cxnLst>
              <a:rect l="T12" t="T13" r="T14" b="T15"/>
              <a:pathLst>
                <a:path w="560" h="1592">
                  <a:moveTo>
                    <a:pt x="560" y="1400"/>
                  </a:moveTo>
                  <a:lnTo>
                    <a:pt x="0" y="1592"/>
                  </a:lnTo>
                  <a:lnTo>
                    <a:pt x="0" y="72"/>
                  </a:lnTo>
                  <a:lnTo>
                    <a:pt x="232" y="0"/>
                  </a:lnTo>
                </a:path>
              </a:pathLst>
            </a:custGeom>
            <a:noFill/>
            <a:ln w="38100">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138" name="Oval 362"/>
            <p:cNvSpPr>
              <a:spLocks noChangeAspect="1" noChangeArrowheads="1"/>
            </p:cNvSpPr>
            <p:nvPr/>
          </p:nvSpPr>
          <p:spPr bwMode="auto">
            <a:xfrm>
              <a:off x="3419" y="790"/>
              <a:ext cx="588" cy="260"/>
            </a:xfrm>
            <a:prstGeom prst="ellipse">
              <a:avLst/>
            </a:prstGeom>
            <a:solidFill>
              <a:schemeClr val="accent1"/>
            </a:solidFill>
            <a:ln w="9525">
              <a:solidFill>
                <a:srgbClr val="9E9EBC"/>
              </a:solidFill>
              <a:round/>
              <a:headEnd/>
              <a:tailEnd/>
            </a:ln>
          </p:spPr>
          <p:txBody>
            <a:bodyPr wrap="none" anchor="ctr"/>
            <a:lstStyle/>
            <a:p>
              <a:pPr algn="ctr"/>
              <a:endParaRPr lang="ja-JP" altLang="en-US">
                <a:cs typeface="Arial" charset="0"/>
              </a:endParaRPr>
            </a:p>
          </p:txBody>
        </p:sp>
        <p:grpSp>
          <p:nvGrpSpPr>
            <p:cNvPr id="27" name="Group 357"/>
            <p:cNvGrpSpPr>
              <a:grpSpLocks noChangeAspect="1"/>
            </p:cNvGrpSpPr>
            <p:nvPr/>
          </p:nvGrpSpPr>
          <p:grpSpPr bwMode="auto">
            <a:xfrm>
              <a:off x="455" y="1305"/>
              <a:ext cx="427" cy="436"/>
              <a:chOff x="0" y="0"/>
              <a:chExt cx="528" cy="552"/>
            </a:xfrm>
          </p:grpSpPr>
          <p:sp>
            <p:nvSpPr>
              <p:cNvPr id="4406" name="その他"/>
              <p:cNvSpPr>
                <a:spLocks noChangeAspect="1"/>
              </p:cNvSpPr>
              <p:nvPr/>
            </p:nvSpPr>
            <p:spPr bwMode="auto">
              <a:xfrm>
                <a:off x="85" y="125"/>
                <a:ext cx="440" cy="419"/>
              </a:xfrm>
              <a:custGeom>
                <a:avLst/>
                <a:gdLst>
                  <a:gd name="T0" fmla="*/ 8 w 440"/>
                  <a:gd name="T1" fmla="*/ 120 h 420"/>
                  <a:gd name="T2" fmla="*/ 440 w 440"/>
                  <a:gd name="T3" fmla="*/ 0 h 420"/>
                  <a:gd name="T4" fmla="*/ 440 w 440"/>
                  <a:gd name="T5" fmla="*/ 263 h 420"/>
                  <a:gd name="T6" fmla="*/ 0 w 440"/>
                  <a:gd name="T7" fmla="*/ 391 h 420"/>
                  <a:gd name="T8" fmla="*/ 8 w 440"/>
                  <a:gd name="T9" fmla="*/ 120 h 420"/>
                  <a:gd name="T10" fmla="*/ 0 60000 65536"/>
                  <a:gd name="T11" fmla="*/ 0 60000 65536"/>
                  <a:gd name="T12" fmla="*/ 0 60000 65536"/>
                  <a:gd name="T13" fmla="*/ 0 60000 65536"/>
                  <a:gd name="T14" fmla="*/ 0 60000 65536"/>
                  <a:gd name="T15" fmla="*/ 0 w 440"/>
                  <a:gd name="T16" fmla="*/ 0 h 420"/>
                  <a:gd name="T17" fmla="*/ 440 w 440"/>
                  <a:gd name="T18" fmla="*/ 420 h 420"/>
                </a:gdLst>
                <a:ahLst/>
                <a:cxnLst>
                  <a:cxn ang="T10">
                    <a:pos x="T0" y="T1"/>
                  </a:cxn>
                  <a:cxn ang="T11">
                    <a:pos x="T2" y="T3"/>
                  </a:cxn>
                  <a:cxn ang="T12">
                    <a:pos x="T4" y="T5"/>
                  </a:cxn>
                  <a:cxn ang="T13">
                    <a:pos x="T6" y="T7"/>
                  </a:cxn>
                  <a:cxn ang="T14">
                    <a:pos x="T8" y="T9"/>
                  </a:cxn>
                </a:cxnLst>
                <a:rect l="T15" t="T16" r="T17" b="T18"/>
                <a:pathLst>
                  <a:path w="440" h="420">
                    <a:moveTo>
                      <a:pt x="8" y="120"/>
                    </a:moveTo>
                    <a:lnTo>
                      <a:pt x="440" y="0"/>
                    </a:lnTo>
                    <a:lnTo>
                      <a:pt x="440" y="292"/>
                    </a:lnTo>
                    <a:lnTo>
                      <a:pt x="0" y="420"/>
                    </a:lnTo>
                    <a:lnTo>
                      <a:pt x="8" y="120"/>
                    </a:lnTo>
                    <a:close/>
                  </a:path>
                </a:pathLst>
              </a:custGeom>
              <a:solidFill>
                <a:schemeClr val="bg2"/>
              </a:solidFill>
              <a:ln w="3175">
                <a:solidFill>
                  <a:srgbClr val="9E9EBC"/>
                </a:solidFill>
                <a:round/>
                <a:headEnd/>
                <a:tailEnd/>
              </a:ln>
            </p:spPr>
            <p:txBody>
              <a:bodyPr wrap="none" anchor="ctr"/>
              <a:lstStyle/>
              <a:p>
                <a:endParaRPr lang="ja-JP" altLang="en-US"/>
              </a:p>
            </p:txBody>
          </p:sp>
          <p:sp>
            <p:nvSpPr>
              <p:cNvPr id="4407" name="その他"/>
              <p:cNvSpPr>
                <a:spLocks noChangeAspect="1"/>
              </p:cNvSpPr>
              <p:nvPr/>
            </p:nvSpPr>
            <p:spPr bwMode="auto">
              <a:xfrm>
                <a:off x="8" y="0"/>
                <a:ext cx="520" cy="244"/>
              </a:xfrm>
              <a:custGeom>
                <a:avLst/>
                <a:gdLst>
                  <a:gd name="T0" fmla="*/ 0 w 520"/>
                  <a:gd name="T1" fmla="*/ 112 h 244"/>
                  <a:gd name="T2" fmla="*/ 80 w 520"/>
                  <a:gd name="T3" fmla="*/ 244 h 244"/>
                  <a:gd name="T4" fmla="*/ 520 w 520"/>
                  <a:gd name="T5" fmla="*/ 116 h 244"/>
                  <a:gd name="T6" fmla="*/ 424 w 520"/>
                  <a:gd name="T7" fmla="*/ 0 h 244"/>
                  <a:gd name="T8" fmla="*/ 0 w 520"/>
                  <a:gd name="T9" fmla="*/ 112 h 244"/>
                  <a:gd name="T10" fmla="*/ 0 60000 65536"/>
                  <a:gd name="T11" fmla="*/ 0 60000 65536"/>
                  <a:gd name="T12" fmla="*/ 0 60000 65536"/>
                  <a:gd name="T13" fmla="*/ 0 60000 65536"/>
                  <a:gd name="T14" fmla="*/ 0 60000 65536"/>
                  <a:gd name="T15" fmla="*/ 0 w 520"/>
                  <a:gd name="T16" fmla="*/ 0 h 244"/>
                  <a:gd name="T17" fmla="*/ 520 w 520"/>
                  <a:gd name="T18" fmla="*/ 244 h 244"/>
                </a:gdLst>
                <a:ahLst/>
                <a:cxnLst>
                  <a:cxn ang="T10">
                    <a:pos x="T0" y="T1"/>
                  </a:cxn>
                  <a:cxn ang="T11">
                    <a:pos x="T2" y="T3"/>
                  </a:cxn>
                  <a:cxn ang="T12">
                    <a:pos x="T4" y="T5"/>
                  </a:cxn>
                  <a:cxn ang="T13">
                    <a:pos x="T6" y="T7"/>
                  </a:cxn>
                  <a:cxn ang="T14">
                    <a:pos x="T8" y="T9"/>
                  </a:cxn>
                </a:cxnLst>
                <a:rect l="T15" t="T16" r="T17" b="T18"/>
                <a:pathLst>
                  <a:path w="520" h="244">
                    <a:moveTo>
                      <a:pt x="0" y="112"/>
                    </a:moveTo>
                    <a:lnTo>
                      <a:pt x="80" y="244"/>
                    </a:lnTo>
                    <a:lnTo>
                      <a:pt x="520" y="116"/>
                    </a:lnTo>
                    <a:lnTo>
                      <a:pt x="424" y="0"/>
                    </a:lnTo>
                    <a:lnTo>
                      <a:pt x="0" y="112"/>
                    </a:lnTo>
                    <a:close/>
                  </a:path>
                </a:pathLst>
              </a:custGeom>
              <a:solidFill>
                <a:schemeClr val="bg1"/>
              </a:solidFill>
              <a:ln w="3175">
                <a:solidFill>
                  <a:srgbClr val="9E9EBC"/>
                </a:solidFill>
                <a:round/>
                <a:headEnd/>
                <a:tailEnd/>
              </a:ln>
            </p:spPr>
            <p:txBody>
              <a:bodyPr wrap="none" anchor="ctr"/>
              <a:lstStyle/>
              <a:p>
                <a:endParaRPr lang="ja-JP" altLang="en-US"/>
              </a:p>
            </p:txBody>
          </p:sp>
          <p:sp>
            <p:nvSpPr>
              <p:cNvPr id="4408" name="その他"/>
              <p:cNvSpPr>
                <a:spLocks noChangeAspect="1"/>
              </p:cNvSpPr>
              <p:nvPr/>
            </p:nvSpPr>
            <p:spPr bwMode="auto">
              <a:xfrm>
                <a:off x="0" y="114"/>
                <a:ext cx="88" cy="439"/>
              </a:xfrm>
              <a:custGeom>
                <a:avLst/>
                <a:gdLst>
                  <a:gd name="T0" fmla="*/ 0 w 88"/>
                  <a:gd name="T1" fmla="*/ 0 h 440"/>
                  <a:gd name="T2" fmla="*/ 88 w 88"/>
                  <a:gd name="T3" fmla="*/ 132 h 440"/>
                  <a:gd name="T4" fmla="*/ 80 w 88"/>
                  <a:gd name="T5" fmla="*/ 411 h 440"/>
                  <a:gd name="T6" fmla="*/ 4 w 88"/>
                  <a:gd name="T7" fmla="*/ 279 h 440"/>
                  <a:gd name="T8" fmla="*/ 0 w 88"/>
                  <a:gd name="T9" fmla="*/ 0 h 440"/>
                  <a:gd name="T10" fmla="*/ 0 60000 65536"/>
                  <a:gd name="T11" fmla="*/ 0 60000 65536"/>
                  <a:gd name="T12" fmla="*/ 0 60000 65536"/>
                  <a:gd name="T13" fmla="*/ 0 60000 65536"/>
                  <a:gd name="T14" fmla="*/ 0 60000 65536"/>
                  <a:gd name="T15" fmla="*/ 0 w 88"/>
                  <a:gd name="T16" fmla="*/ 0 h 440"/>
                  <a:gd name="T17" fmla="*/ 88 w 88"/>
                  <a:gd name="T18" fmla="*/ 440 h 440"/>
                </a:gdLst>
                <a:ahLst/>
                <a:cxnLst>
                  <a:cxn ang="T10">
                    <a:pos x="T0" y="T1"/>
                  </a:cxn>
                  <a:cxn ang="T11">
                    <a:pos x="T2" y="T3"/>
                  </a:cxn>
                  <a:cxn ang="T12">
                    <a:pos x="T4" y="T5"/>
                  </a:cxn>
                  <a:cxn ang="T13">
                    <a:pos x="T6" y="T7"/>
                  </a:cxn>
                  <a:cxn ang="T14">
                    <a:pos x="T8" y="T9"/>
                  </a:cxn>
                </a:cxnLst>
                <a:rect l="T15" t="T16" r="T17" b="T18"/>
                <a:pathLst>
                  <a:path w="88" h="440">
                    <a:moveTo>
                      <a:pt x="0" y="0"/>
                    </a:moveTo>
                    <a:lnTo>
                      <a:pt x="88" y="132"/>
                    </a:lnTo>
                    <a:lnTo>
                      <a:pt x="80" y="440"/>
                    </a:lnTo>
                    <a:lnTo>
                      <a:pt x="4" y="308"/>
                    </a:lnTo>
                    <a:lnTo>
                      <a:pt x="0" y="0"/>
                    </a:lnTo>
                    <a:close/>
                  </a:path>
                </a:pathLst>
              </a:custGeom>
              <a:solidFill>
                <a:schemeClr val="accent1"/>
              </a:solidFill>
              <a:ln w="3175">
                <a:solidFill>
                  <a:srgbClr val="9E9EBC"/>
                </a:solidFill>
                <a:round/>
                <a:headEnd/>
                <a:tailEnd/>
              </a:ln>
            </p:spPr>
            <p:txBody>
              <a:bodyPr wrap="none" anchor="ctr"/>
              <a:lstStyle/>
              <a:p>
                <a:endParaRPr lang="ja-JP" altLang="en-US"/>
              </a:p>
            </p:txBody>
          </p:sp>
        </p:grpSp>
        <p:sp>
          <p:nvSpPr>
            <p:cNvPr id="4140" name="Rectangle 367"/>
            <p:cNvSpPr>
              <a:spLocks noChangeAspect="1" noChangeArrowheads="1"/>
            </p:cNvSpPr>
            <p:nvPr/>
          </p:nvSpPr>
          <p:spPr bwMode="auto">
            <a:xfrm>
              <a:off x="335" y="409"/>
              <a:ext cx="248" cy="39"/>
            </a:xfrm>
            <a:prstGeom prst="rect">
              <a:avLst/>
            </a:prstGeom>
            <a:gradFill rotWithShape="0">
              <a:gsLst>
                <a:gs pos="0">
                  <a:schemeClr val="bg1"/>
                </a:gs>
                <a:gs pos="100000">
                  <a:srgbClr val="727276"/>
                </a:gs>
              </a:gsLst>
              <a:lin ang="5400000" scaled="1"/>
            </a:gradFill>
            <a:ln w="3175">
              <a:solidFill>
                <a:srgbClr val="9E9EBC"/>
              </a:solidFill>
              <a:miter lim="800000"/>
              <a:headEnd/>
              <a:tailEnd/>
            </a:ln>
          </p:spPr>
          <p:txBody>
            <a:bodyPr wrap="none" anchor="ctr"/>
            <a:lstStyle/>
            <a:p>
              <a:pPr algn="ctr"/>
              <a:endParaRPr lang="ja-JP" altLang="en-US">
                <a:cs typeface="Arial" charset="0"/>
              </a:endParaRPr>
            </a:p>
          </p:txBody>
        </p:sp>
        <p:grpSp>
          <p:nvGrpSpPr>
            <p:cNvPr id="28" name="Group 362"/>
            <p:cNvGrpSpPr>
              <a:grpSpLocks noChangeAspect="1"/>
            </p:cNvGrpSpPr>
            <p:nvPr/>
          </p:nvGrpSpPr>
          <p:grpSpPr bwMode="auto">
            <a:xfrm>
              <a:off x="2757" y="1072"/>
              <a:ext cx="898" cy="481"/>
              <a:chOff x="0" y="0"/>
              <a:chExt cx="1114" cy="609"/>
            </a:xfrm>
          </p:grpSpPr>
          <p:sp>
            <p:nvSpPr>
              <p:cNvPr id="4397" name="その他"/>
              <p:cNvSpPr>
                <a:spLocks noChangeAspect="1"/>
              </p:cNvSpPr>
              <p:nvPr/>
            </p:nvSpPr>
            <p:spPr bwMode="auto">
              <a:xfrm rot="-269161">
                <a:off x="4" y="80"/>
                <a:ext cx="926" cy="425"/>
              </a:xfrm>
              <a:custGeom>
                <a:avLst/>
                <a:gdLst>
                  <a:gd name="T0" fmla="*/ 0 w 928"/>
                  <a:gd name="T1" fmla="*/ 200 h 424"/>
                  <a:gd name="T2" fmla="*/ 631 w 928"/>
                  <a:gd name="T3" fmla="*/ 453 h 424"/>
                  <a:gd name="T4" fmla="*/ 870 w 928"/>
                  <a:gd name="T5" fmla="*/ 204 h 424"/>
                  <a:gd name="T6" fmla="*/ 232 w 928"/>
                  <a:gd name="T7" fmla="*/ 0 h 424"/>
                  <a:gd name="T8" fmla="*/ 0 w 928"/>
                  <a:gd name="T9" fmla="*/ 200 h 424"/>
                  <a:gd name="T10" fmla="*/ 0 60000 65536"/>
                  <a:gd name="T11" fmla="*/ 0 60000 65536"/>
                  <a:gd name="T12" fmla="*/ 0 60000 65536"/>
                  <a:gd name="T13" fmla="*/ 0 60000 65536"/>
                  <a:gd name="T14" fmla="*/ 0 60000 65536"/>
                  <a:gd name="T15" fmla="*/ 0 w 928"/>
                  <a:gd name="T16" fmla="*/ 0 h 424"/>
                  <a:gd name="T17" fmla="*/ 928 w 928"/>
                  <a:gd name="T18" fmla="*/ 424 h 424"/>
                </a:gdLst>
                <a:ahLst/>
                <a:cxnLst>
                  <a:cxn ang="T10">
                    <a:pos x="T0" y="T1"/>
                  </a:cxn>
                  <a:cxn ang="T11">
                    <a:pos x="T2" y="T3"/>
                  </a:cxn>
                  <a:cxn ang="T12">
                    <a:pos x="T4" y="T5"/>
                  </a:cxn>
                  <a:cxn ang="T13">
                    <a:pos x="T6" y="T7"/>
                  </a:cxn>
                  <a:cxn ang="T14">
                    <a:pos x="T8" y="T9"/>
                  </a:cxn>
                </a:cxnLst>
                <a:rect l="T15" t="T16" r="T17" b="T18"/>
                <a:pathLst>
                  <a:path w="928" h="424">
                    <a:moveTo>
                      <a:pt x="0" y="200"/>
                    </a:moveTo>
                    <a:lnTo>
                      <a:pt x="660" y="424"/>
                    </a:lnTo>
                    <a:lnTo>
                      <a:pt x="928" y="204"/>
                    </a:lnTo>
                    <a:lnTo>
                      <a:pt x="232" y="0"/>
                    </a:lnTo>
                    <a:lnTo>
                      <a:pt x="0" y="200"/>
                    </a:lnTo>
                    <a:close/>
                  </a:path>
                </a:pathLst>
              </a:custGeom>
              <a:noFill/>
              <a:ln w="3175">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398" name="その他"/>
              <p:cNvSpPr>
                <a:spLocks noChangeAspect="1"/>
              </p:cNvSpPr>
              <p:nvPr/>
            </p:nvSpPr>
            <p:spPr bwMode="auto">
              <a:xfrm>
                <a:off x="152" y="193"/>
                <a:ext cx="963" cy="399"/>
              </a:xfrm>
              <a:custGeom>
                <a:avLst/>
                <a:gdLst>
                  <a:gd name="T0" fmla="*/ 180 w 964"/>
                  <a:gd name="T1" fmla="*/ 0 h 400"/>
                  <a:gd name="T2" fmla="*/ 935 w 964"/>
                  <a:gd name="T3" fmla="*/ 207 h 400"/>
                  <a:gd name="T4" fmla="*/ 783 w 964"/>
                  <a:gd name="T5" fmla="*/ 371 h 400"/>
                  <a:gd name="T6" fmla="*/ 0 w 964"/>
                  <a:gd name="T7" fmla="*/ 251 h 400"/>
                  <a:gd name="T8" fmla="*/ 180 w 964"/>
                  <a:gd name="T9" fmla="*/ 0 h 400"/>
                  <a:gd name="T10" fmla="*/ 0 60000 65536"/>
                  <a:gd name="T11" fmla="*/ 0 60000 65536"/>
                  <a:gd name="T12" fmla="*/ 0 60000 65536"/>
                  <a:gd name="T13" fmla="*/ 0 60000 65536"/>
                  <a:gd name="T14" fmla="*/ 0 60000 65536"/>
                  <a:gd name="T15" fmla="*/ 0 w 964"/>
                  <a:gd name="T16" fmla="*/ 0 h 400"/>
                  <a:gd name="T17" fmla="*/ 964 w 964"/>
                  <a:gd name="T18" fmla="*/ 400 h 400"/>
                </a:gdLst>
                <a:ahLst/>
                <a:cxnLst>
                  <a:cxn ang="T10">
                    <a:pos x="T0" y="T1"/>
                  </a:cxn>
                  <a:cxn ang="T11">
                    <a:pos x="T2" y="T3"/>
                  </a:cxn>
                  <a:cxn ang="T12">
                    <a:pos x="T4" y="T5"/>
                  </a:cxn>
                  <a:cxn ang="T13">
                    <a:pos x="T6" y="T7"/>
                  </a:cxn>
                  <a:cxn ang="T14">
                    <a:pos x="T8" y="T9"/>
                  </a:cxn>
                </a:cxnLst>
                <a:rect l="T15" t="T16" r="T17" b="T18"/>
                <a:pathLst>
                  <a:path w="964" h="400">
                    <a:moveTo>
                      <a:pt x="180" y="0"/>
                    </a:moveTo>
                    <a:lnTo>
                      <a:pt x="964" y="236"/>
                    </a:lnTo>
                    <a:lnTo>
                      <a:pt x="812" y="400"/>
                    </a:lnTo>
                    <a:lnTo>
                      <a:pt x="0" y="280"/>
                    </a:lnTo>
                    <a:lnTo>
                      <a:pt x="180" y="0"/>
                    </a:lnTo>
                    <a:close/>
                  </a:path>
                </a:pathLst>
              </a:custGeom>
              <a:solidFill>
                <a:schemeClr val="bg1"/>
              </a:solidFill>
              <a:ln w="9525">
                <a:solidFill>
                  <a:srgbClr val="9E9EBC"/>
                </a:solidFill>
                <a:round/>
                <a:headEnd/>
                <a:tailEnd/>
              </a:ln>
            </p:spPr>
            <p:txBody>
              <a:bodyPr wrap="none" anchor="ctr"/>
              <a:lstStyle/>
              <a:p>
                <a:endParaRPr lang="ja-JP" altLang="en-US"/>
              </a:p>
            </p:txBody>
          </p:sp>
          <p:sp>
            <p:nvSpPr>
              <p:cNvPr id="4399" name="その他"/>
              <p:cNvSpPr>
                <a:spLocks noChangeAspect="1"/>
              </p:cNvSpPr>
              <p:nvPr/>
            </p:nvSpPr>
            <p:spPr bwMode="auto">
              <a:xfrm>
                <a:off x="779" y="304"/>
                <a:ext cx="268" cy="99"/>
              </a:xfrm>
              <a:custGeom>
                <a:avLst/>
                <a:gdLst>
                  <a:gd name="T0" fmla="*/ 40 w 268"/>
                  <a:gd name="T1" fmla="*/ 0 h 100"/>
                  <a:gd name="T2" fmla="*/ 268 w 268"/>
                  <a:gd name="T3" fmla="*/ 50 h 100"/>
                  <a:gd name="T4" fmla="*/ 48 w 268"/>
                  <a:gd name="T5" fmla="*/ 71 h 100"/>
                  <a:gd name="T6" fmla="*/ 0 w 268"/>
                  <a:gd name="T7" fmla="*/ 20 h 100"/>
                  <a:gd name="T8" fmla="*/ 40 w 268"/>
                  <a:gd name="T9" fmla="*/ 0 h 100"/>
                  <a:gd name="T10" fmla="*/ 0 60000 65536"/>
                  <a:gd name="T11" fmla="*/ 0 60000 65536"/>
                  <a:gd name="T12" fmla="*/ 0 60000 65536"/>
                  <a:gd name="T13" fmla="*/ 0 60000 65536"/>
                  <a:gd name="T14" fmla="*/ 0 60000 65536"/>
                  <a:gd name="T15" fmla="*/ 0 w 268"/>
                  <a:gd name="T16" fmla="*/ 0 h 100"/>
                  <a:gd name="T17" fmla="*/ 268 w 268"/>
                  <a:gd name="T18" fmla="*/ 100 h 100"/>
                </a:gdLst>
                <a:ahLst/>
                <a:cxnLst>
                  <a:cxn ang="T10">
                    <a:pos x="T0" y="T1"/>
                  </a:cxn>
                  <a:cxn ang="T11">
                    <a:pos x="T2" y="T3"/>
                  </a:cxn>
                  <a:cxn ang="T12">
                    <a:pos x="T4" y="T5"/>
                  </a:cxn>
                  <a:cxn ang="T13">
                    <a:pos x="T6" y="T7"/>
                  </a:cxn>
                  <a:cxn ang="T14">
                    <a:pos x="T8" y="T9"/>
                  </a:cxn>
                </a:cxnLst>
                <a:rect l="T15" t="T16" r="T17" b="T18"/>
                <a:pathLst>
                  <a:path w="268" h="100">
                    <a:moveTo>
                      <a:pt x="40" y="0"/>
                    </a:moveTo>
                    <a:lnTo>
                      <a:pt x="268" y="68"/>
                    </a:lnTo>
                    <a:lnTo>
                      <a:pt x="48" y="100"/>
                    </a:lnTo>
                    <a:lnTo>
                      <a:pt x="0" y="20"/>
                    </a:lnTo>
                    <a:lnTo>
                      <a:pt x="40" y="0"/>
                    </a:lnTo>
                    <a:close/>
                  </a:path>
                </a:pathLst>
              </a:custGeom>
              <a:solidFill>
                <a:schemeClr val="bg1"/>
              </a:solidFill>
              <a:ln w="9525">
                <a:solidFill>
                  <a:srgbClr val="9E9EBC"/>
                </a:solidFill>
                <a:round/>
                <a:headEnd/>
                <a:tailEnd/>
              </a:ln>
            </p:spPr>
            <p:txBody>
              <a:bodyPr wrap="none" anchor="ctr"/>
              <a:lstStyle/>
              <a:p>
                <a:endParaRPr lang="ja-JP" altLang="en-US"/>
              </a:p>
            </p:txBody>
          </p:sp>
          <p:sp>
            <p:nvSpPr>
              <p:cNvPr id="4400" name="その他"/>
              <p:cNvSpPr>
                <a:spLocks noChangeAspect="1"/>
              </p:cNvSpPr>
              <p:nvPr/>
            </p:nvSpPr>
            <p:spPr bwMode="auto">
              <a:xfrm>
                <a:off x="374" y="167"/>
                <a:ext cx="80" cy="81"/>
              </a:xfrm>
              <a:custGeom>
                <a:avLst/>
                <a:gdLst>
                  <a:gd name="T0" fmla="*/ 0 w 78"/>
                  <a:gd name="T1" fmla="*/ 0 h 80"/>
                  <a:gd name="T2" fmla="*/ 161 w 78"/>
                  <a:gd name="T3" fmla="*/ 22 h 80"/>
                  <a:gd name="T4" fmla="*/ 149 w 78"/>
                  <a:gd name="T5" fmla="*/ 73 h 80"/>
                  <a:gd name="T6" fmla="*/ 149 w 78"/>
                  <a:gd name="T7" fmla="*/ 89 h 80"/>
                  <a:gd name="T8" fmla="*/ 4 w 78"/>
                  <a:gd name="T9" fmla="*/ 109 h 80"/>
                  <a:gd name="T10" fmla="*/ 0 w 78"/>
                  <a:gd name="T11" fmla="*/ 0 h 80"/>
                  <a:gd name="T12" fmla="*/ 0 60000 65536"/>
                  <a:gd name="T13" fmla="*/ 0 60000 65536"/>
                  <a:gd name="T14" fmla="*/ 0 60000 65536"/>
                  <a:gd name="T15" fmla="*/ 0 60000 65536"/>
                  <a:gd name="T16" fmla="*/ 0 60000 65536"/>
                  <a:gd name="T17" fmla="*/ 0 60000 65536"/>
                  <a:gd name="T18" fmla="*/ 0 w 78"/>
                  <a:gd name="T19" fmla="*/ 0 h 80"/>
                  <a:gd name="T20" fmla="*/ 78 w 78"/>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8" h="80">
                    <a:moveTo>
                      <a:pt x="0" y="0"/>
                    </a:moveTo>
                    <a:lnTo>
                      <a:pt x="78" y="22"/>
                    </a:lnTo>
                    <a:lnTo>
                      <a:pt x="72" y="44"/>
                    </a:lnTo>
                    <a:lnTo>
                      <a:pt x="72" y="60"/>
                    </a:lnTo>
                    <a:lnTo>
                      <a:pt x="4" y="80"/>
                    </a:lnTo>
                    <a:lnTo>
                      <a:pt x="0" y="0"/>
                    </a:lnTo>
                    <a:close/>
                  </a:path>
                </a:pathLst>
              </a:custGeom>
              <a:solidFill>
                <a:schemeClr val="bg1"/>
              </a:solidFill>
              <a:ln w="9525">
                <a:solidFill>
                  <a:srgbClr val="9E9EBC"/>
                </a:solidFill>
                <a:round/>
                <a:headEnd/>
                <a:tailEnd/>
              </a:ln>
            </p:spPr>
            <p:txBody>
              <a:bodyPr wrap="none" anchor="ctr"/>
              <a:lstStyle/>
              <a:p>
                <a:endParaRPr lang="ja-JP" altLang="en-US"/>
              </a:p>
            </p:txBody>
          </p:sp>
          <p:pic>
            <p:nvPicPr>
              <p:cNvPr id="4401" name="Picture 37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 y="0"/>
                <a:ext cx="738" cy="556"/>
              </a:xfrm>
              <a:prstGeom prst="rect">
                <a:avLst/>
              </a:prstGeom>
              <a:solidFill>
                <a:schemeClr val="bg1"/>
              </a:solidFill>
              <a:ln w="9525">
                <a:solidFill>
                  <a:srgbClr val="9E9EBC"/>
                </a:solidFill>
                <a:miter lim="800000"/>
                <a:headEnd/>
                <a:tailEnd/>
              </a:ln>
            </p:spPr>
          </p:pic>
          <p:sp>
            <p:nvSpPr>
              <p:cNvPr id="4402" name="その他"/>
              <p:cNvSpPr>
                <a:spLocks noChangeAspect="1"/>
              </p:cNvSpPr>
              <p:nvPr/>
            </p:nvSpPr>
            <p:spPr bwMode="auto">
              <a:xfrm>
                <a:off x="1" y="289"/>
                <a:ext cx="812" cy="320"/>
              </a:xfrm>
              <a:custGeom>
                <a:avLst/>
                <a:gdLst>
                  <a:gd name="T0" fmla="*/ 112 w 812"/>
                  <a:gd name="T1" fmla="*/ 0 h 320"/>
                  <a:gd name="T2" fmla="*/ 500 w 812"/>
                  <a:gd name="T3" fmla="*/ 112 h 320"/>
                  <a:gd name="T4" fmla="*/ 536 w 812"/>
                  <a:gd name="T5" fmla="*/ 82 h 320"/>
                  <a:gd name="T6" fmla="*/ 668 w 812"/>
                  <a:gd name="T7" fmla="*/ 118 h 320"/>
                  <a:gd name="T8" fmla="*/ 774 w 812"/>
                  <a:gd name="T9" fmla="*/ 26 h 320"/>
                  <a:gd name="T10" fmla="*/ 812 w 812"/>
                  <a:gd name="T11" fmla="*/ 46 h 320"/>
                  <a:gd name="T12" fmla="*/ 752 w 812"/>
                  <a:gd name="T13" fmla="*/ 320 h 320"/>
                  <a:gd name="T14" fmla="*/ 0 w 812"/>
                  <a:gd name="T15" fmla="*/ 152 h 320"/>
                  <a:gd name="T16" fmla="*/ 130 w 812"/>
                  <a:gd name="T17" fmla="*/ 8 h 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2"/>
                  <a:gd name="T28" fmla="*/ 0 h 320"/>
                  <a:gd name="T29" fmla="*/ 812 w 812"/>
                  <a:gd name="T30" fmla="*/ 320 h 3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2" h="320">
                    <a:moveTo>
                      <a:pt x="112" y="0"/>
                    </a:moveTo>
                    <a:lnTo>
                      <a:pt x="500" y="112"/>
                    </a:lnTo>
                    <a:lnTo>
                      <a:pt x="536" y="82"/>
                    </a:lnTo>
                    <a:lnTo>
                      <a:pt x="668" y="118"/>
                    </a:lnTo>
                    <a:lnTo>
                      <a:pt x="774" y="26"/>
                    </a:lnTo>
                    <a:lnTo>
                      <a:pt x="812" y="46"/>
                    </a:lnTo>
                    <a:lnTo>
                      <a:pt x="752" y="320"/>
                    </a:lnTo>
                    <a:lnTo>
                      <a:pt x="0" y="152"/>
                    </a:lnTo>
                    <a:lnTo>
                      <a:pt x="130" y="8"/>
                    </a:lnTo>
                  </a:path>
                </a:pathLst>
              </a:custGeom>
              <a:solidFill>
                <a:schemeClr val="bg1"/>
              </a:solidFill>
              <a:ln w="3175">
                <a:solidFill>
                  <a:srgbClr val="9E9EBC"/>
                </a:solidFill>
                <a:round/>
                <a:headEnd/>
                <a:tailEnd/>
              </a:ln>
            </p:spPr>
            <p:txBody>
              <a:bodyPr wrap="none" anchor="ctr"/>
              <a:lstStyle/>
              <a:p>
                <a:endParaRPr lang="ja-JP" altLang="en-US"/>
              </a:p>
            </p:txBody>
          </p:sp>
          <p:sp>
            <p:nvSpPr>
              <p:cNvPr id="4403" name="その他"/>
              <p:cNvSpPr>
                <a:spLocks noChangeAspect="1"/>
              </p:cNvSpPr>
              <p:nvPr/>
            </p:nvSpPr>
            <p:spPr bwMode="auto">
              <a:xfrm>
                <a:off x="52" y="249"/>
                <a:ext cx="114" cy="67"/>
              </a:xfrm>
              <a:custGeom>
                <a:avLst/>
                <a:gdLst>
                  <a:gd name="T0" fmla="*/ 8 w 114"/>
                  <a:gd name="T1" fmla="*/ 0 h 68"/>
                  <a:gd name="T2" fmla="*/ 114 w 114"/>
                  <a:gd name="T3" fmla="*/ 26 h 68"/>
                  <a:gd name="T4" fmla="*/ 110 w 114"/>
                  <a:gd name="T5" fmla="*/ 34 h 68"/>
                  <a:gd name="T6" fmla="*/ 110 w 114"/>
                  <a:gd name="T7" fmla="*/ 39 h 68"/>
                  <a:gd name="T8" fmla="*/ 0 w 114"/>
                  <a:gd name="T9" fmla="*/ 34 h 68"/>
                  <a:gd name="T10" fmla="*/ 8 w 114"/>
                  <a:gd name="T11" fmla="*/ 0 h 68"/>
                  <a:gd name="T12" fmla="*/ 0 60000 65536"/>
                  <a:gd name="T13" fmla="*/ 0 60000 65536"/>
                  <a:gd name="T14" fmla="*/ 0 60000 65536"/>
                  <a:gd name="T15" fmla="*/ 0 60000 65536"/>
                  <a:gd name="T16" fmla="*/ 0 60000 65536"/>
                  <a:gd name="T17" fmla="*/ 0 60000 65536"/>
                  <a:gd name="T18" fmla="*/ 0 w 114"/>
                  <a:gd name="T19" fmla="*/ 0 h 68"/>
                  <a:gd name="T20" fmla="*/ 114 w 114"/>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4" h="68">
                    <a:moveTo>
                      <a:pt x="8" y="0"/>
                    </a:moveTo>
                    <a:lnTo>
                      <a:pt x="114" y="26"/>
                    </a:lnTo>
                    <a:lnTo>
                      <a:pt x="110" y="48"/>
                    </a:lnTo>
                    <a:lnTo>
                      <a:pt x="110" y="68"/>
                    </a:lnTo>
                    <a:lnTo>
                      <a:pt x="0" y="36"/>
                    </a:lnTo>
                    <a:lnTo>
                      <a:pt x="8" y="0"/>
                    </a:lnTo>
                    <a:close/>
                  </a:path>
                </a:pathLst>
              </a:custGeom>
              <a:solidFill>
                <a:schemeClr val="bg1"/>
              </a:solidFill>
              <a:ln w="9525">
                <a:solidFill>
                  <a:srgbClr val="9E9EBC"/>
                </a:solidFill>
                <a:round/>
                <a:headEnd/>
                <a:tailEnd/>
              </a:ln>
            </p:spPr>
            <p:txBody>
              <a:bodyPr wrap="none" anchor="ctr"/>
              <a:lstStyle/>
              <a:p>
                <a:endParaRPr lang="ja-JP" altLang="en-US"/>
              </a:p>
            </p:txBody>
          </p:sp>
          <p:sp>
            <p:nvSpPr>
              <p:cNvPr id="4404" name="その他"/>
              <p:cNvSpPr>
                <a:spLocks noChangeAspect="1"/>
              </p:cNvSpPr>
              <p:nvPr/>
            </p:nvSpPr>
            <p:spPr bwMode="auto">
              <a:xfrm>
                <a:off x="4" y="313"/>
                <a:ext cx="678" cy="207"/>
              </a:xfrm>
              <a:custGeom>
                <a:avLst/>
                <a:gdLst>
                  <a:gd name="T0" fmla="*/ 4 w 680"/>
                  <a:gd name="T1" fmla="*/ 0 h 200"/>
                  <a:gd name="T2" fmla="*/ 622 w 680"/>
                  <a:gd name="T3" fmla="*/ 465 h 200"/>
                  <a:gd name="T4" fmla="*/ 622 w 680"/>
                  <a:gd name="T5" fmla="*/ 542 h 200"/>
                  <a:gd name="T6" fmla="*/ 0 w 680"/>
                  <a:gd name="T7" fmla="*/ 71 h 200"/>
                  <a:gd name="T8" fmla="*/ 0 60000 65536"/>
                  <a:gd name="T9" fmla="*/ 0 60000 65536"/>
                  <a:gd name="T10" fmla="*/ 0 60000 65536"/>
                  <a:gd name="T11" fmla="*/ 0 60000 65536"/>
                  <a:gd name="T12" fmla="*/ 0 w 680"/>
                  <a:gd name="T13" fmla="*/ 0 h 200"/>
                  <a:gd name="T14" fmla="*/ 680 w 680"/>
                  <a:gd name="T15" fmla="*/ 200 h 200"/>
                </a:gdLst>
                <a:ahLst/>
                <a:cxnLst>
                  <a:cxn ang="T8">
                    <a:pos x="T0" y="T1"/>
                  </a:cxn>
                  <a:cxn ang="T9">
                    <a:pos x="T2" y="T3"/>
                  </a:cxn>
                  <a:cxn ang="T10">
                    <a:pos x="T4" y="T5"/>
                  </a:cxn>
                  <a:cxn ang="T11">
                    <a:pos x="T6" y="T7"/>
                  </a:cxn>
                </a:cxnLst>
                <a:rect l="T12" t="T13" r="T14" b="T15"/>
                <a:pathLst>
                  <a:path w="680" h="200">
                    <a:moveTo>
                      <a:pt x="4" y="0"/>
                    </a:moveTo>
                    <a:lnTo>
                      <a:pt x="680" y="172"/>
                    </a:lnTo>
                    <a:lnTo>
                      <a:pt x="680" y="200"/>
                    </a:lnTo>
                    <a:lnTo>
                      <a:pt x="0" y="28"/>
                    </a:lnTo>
                  </a:path>
                </a:pathLst>
              </a:custGeom>
              <a:solidFill>
                <a:srgbClr val="B9B9B9"/>
              </a:solidFill>
              <a:ln w="9525">
                <a:solidFill>
                  <a:srgbClr val="9E9EBC"/>
                </a:solidFill>
                <a:round/>
                <a:headEnd/>
                <a:tailEnd/>
              </a:ln>
            </p:spPr>
            <p:txBody>
              <a:bodyPr wrap="none" anchor="ctr"/>
              <a:lstStyle/>
              <a:p>
                <a:endParaRPr lang="ja-JP" altLang="en-US"/>
              </a:p>
            </p:txBody>
          </p:sp>
          <p:sp>
            <p:nvSpPr>
              <p:cNvPr id="4405" name="その他"/>
              <p:cNvSpPr>
                <a:spLocks noChangeAspect="1"/>
              </p:cNvSpPr>
              <p:nvPr/>
            </p:nvSpPr>
            <p:spPr bwMode="auto">
              <a:xfrm>
                <a:off x="679" y="251"/>
                <a:ext cx="245" cy="268"/>
              </a:xfrm>
              <a:custGeom>
                <a:avLst/>
                <a:gdLst>
                  <a:gd name="T0" fmla="*/ 0 w 244"/>
                  <a:gd name="T1" fmla="*/ 232 h 268"/>
                  <a:gd name="T2" fmla="*/ 273 w 244"/>
                  <a:gd name="T3" fmla="*/ 0 h 268"/>
                  <a:gd name="T4" fmla="*/ 265 w 244"/>
                  <a:gd name="T5" fmla="*/ 40 h 268"/>
                  <a:gd name="T6" fmla="*/ 0 w 244"/>
                  <a:gd name="T7" fmla="*/ 268 h 268"/>
                  <a:gd name="T8" fmla="*/ 0 w 244"/>
                  <a:gd name="T9" fmla="*/ 232 h 268"/>
                  <a:gd name="T10" fmla="*/ 0 60000 65536"/>
                  <a:gd name="T11" fmla="*/ 0 60000 65536"/>
                  <a:gd name="T12" fmla="*/ 0 60000 65536"/>
                  <a:gd name="T13" fmla="*/ 0 60000 65536"/>
                  <a:gd name="T14" fmla="*/ 0 60000 65536"/>
                  <a:gd name="T15" fmla="*/ 0 w 244"/>
                  <a:gd name="T16" fmla="*/ 0 h 268"/>
                  <a:gd name="T17" fmla="*/ 244 w 244"/>
                  <a:gd name="T18" fmla="*/ 268 h 268"/>
                </a:gdLst>
                <a:ahLst/>
                <a:cxnLst>
                  <a:cxn ang="T10">
                    <a:pos x="T0" y="T1"/>
                  </a:cxn>
                  <a:cxn ang="T11">
                    <a:pos x="T2" y="T3"/>
                  </a:cxn>
                  <a:cxn ang="T12">
                    <a:pos x="T4" y="T5"/>
                  </a:cxn>
                  <a:cxn ang="T13">
                    <a:pos x="T6" y="T7"/>
                  </a:cxn>
                  <a:cxn ang="T14">
                    <a:pos x="T8" y="T9"/>
                  </a:cxn>
                </a:cxnLst>
                <a:rect l="T15" t="T16" r="T17" b="T18"/>
                <a:pathLst>
                  <a:path w="244" h="268">
                    <a:moveTo>
                      <a:pt x="0" y="232"/>
                    </a:moveTo>
                    <a:lnTo>
                      <a:pt x="244" y="0"/>
                    </a:lnTo>
                    <a:lnTo>
                      <a:pt x="236" y="40"/>
                    </a:lnTo>
                    <a:lnTo>
                      <a:pt x="0" y="268"/>
                    </a:lnTo>
                    <a:lnTo>
                      <a:pt x="0" y="232"/>
                    </a:lnTo>
                    <a:close/>
                  </a:path>
                </a:pathLst>
              </a:custGeom>
              <a:solidFill>
                <a:schemeClr val="bg2"/>
              </a:solidFill>
              <a:ln w="9525">
                <a:solidFill>
                  <a:srgbClr val="9E9EBC"/>
                </a:solidFill>
                <a:round/>
                <a:headEnd/>
                <a:tailEnd/>
              </a:ln>
            </p:spPr>
            <p:txBody>
              <a:bodyPr wrap="none" anchor="ctr"/>
              <a:lstStyle/>
              <a:p>
                <a:endParaRPr lang="ja-JP" altLang="en-US"/>
              </a:p>
            </p:txBody>
          </p:sp>
        </p:grpSp>
        <p:grpSp>
          <p:nvGrpSpPr>
            <p:cNvPr id="29" name="Group 372"/>
            <p:cNvGrpSpPr>
              <a:grpSpLocks noChangeAspect="1"/>
            </p:cNvGrpSpPr>
            <p:nvPr/>
          </p:nvGrpSpPr>
          <p:grpSpPr bwMode="auto">
            <a:xfrm>
              <a:off x="533" y="272"/>
              <a:ext cx="1625" cy="976"/>
              <a:chOff x="0" y="0"/>
              <a:chExt cx="2013" cy="1236"/>
            </a:xfrm>
          </p:grpSpPr>
          <p:sp>
            <p:nvSpPr>
              <p:cNvPr id="4394" name="AutoShape 379"/>
              <p:cNvSpPr>
                <a:spLocks noChangeAspect="1"/>
              </p:cNvSpPr>
              <p:nvPr/>
            </p:nvSpPr>
            <p:spPr bwMode="auto">
              <a:xfrm>
                <a:off x="0" y="-1"/>
                <a:ext cx="2014" cy="12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97 w 21600"/>
                  <a:gd name="T19" fmla="*/ 0 h 21600"/>
                  <a:gd name="T20" fmla="*/ 21203 w 21600"/>
                  <a:gd name="T21" fmla="*/ 1339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95" y="10625"/>
                    </a:moveTo>
                    <a:cubicBezTo>
                      <a:pt x="1190" y="5333"/>
                      <a:pt x="5507" y="1093"/>
                      <a:pt x="10800" y="1094"/>
                    </a:cubicBezTo>
                    <a:cubicBezTo>
                      <a:pt x="16092" y="1094"/>
                      <a:pt x="20409" y="5333"/>
                      <a:pt x="20504" y="10625"/>
                    </a:cubicBezTo>
                    <a:lnTo>
                      <a:pt x="21598" y="10605"/>
                    </a:lnTo>
                    <a:cubicBezTo>
                      <a:pt x="21492" y="4717"/>
                      <a:pt x="16688" y="-1"/>
                      <a:pt x="10799" y="0"/>
                    </a:cubicBezTo>
                    <a:cubicBezTo>
                      <a:pt x="4911" y="0"/>
                      <a:pt x="107" y="4717"/>
                      <a:pt x="1" y="10605"/>
                    </a:cubicBezTo>
                    <a:lnTo>
                      <a:pt x="1095" y="10625"/>
                    </a:lnTo>
                    <a:close/>
                  </a:path>
                </a:pathLst>
              </a:custGeom>
              <a:solidFill>
                <a:srgbClr val="FF5701"/>
              </a:solidFill>
              <a:ln w="9525">
                <a:solidFill>
                  <a:srgbClr val="9E9EBC"/>
                </a:solidFill>
                <a:round/>
                <a:headEnd/>
                <a:tailEnd/>
              </a:ln>
            </p:spPr>
            <p:txBody>
              <a:bodyPr wrap="none" anchor="ctr"/>
              <a:lstStyle/>
              <a:p>
                <a:endParaRPr lang="ja-JP" altLang="en-US"/>
              </a:p>
            </p:txBody>
          </p:sp>
          <p:sp>
            <p:nvSpPr>
              <p:cNvPr id="4395" name="Rectangle 380"/>
              <p:cNvSpPr>
                <a:spLocks noChangeAspect="1" noChangeArrowheads="1"/>
              </p:cNvSpPr>
              <p:nvPr/>
            </p:nvSpPr>
            <p:spPr bwMode="auto">
              <a:xfrm>
                <a:off x="1911" y="604"/>
                <a:ext cx="102" cy="93"/>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sp>
            <p:nvSpPr>
              <p:cNvPr id="4396" name="Rectangle 381"/>
              <p:cNvSpPr>
                <a:spLocks noChangeAspect="1" noChangeArrowheads="1"/>
              </p:cNvSpPr>
              <p:nvPr/>
            </p:nvSpPr>
            <p:spPr bwMode="auto">
              <a:xfrm>
                <a:off x="0" y="604"/>
                <a:ext cx="102" cy="93"/>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grpSp>
        <p:grpSp>
          <p:nvGrpSpPr>
            <p:cNvPr id="30" name="Group 376"/>
            <p:cNvGrpSpPr>
              <a:grpSpLocks noChangeAspect="1"/>
            </p:cNvGrpSpPr>
            <p:nvPr/>
          </p:nvGrpSpPr>
          <p:grpSpPr bwMode="auto">
            <a:xfrm>
              <a:off x="538" y="48"/>
              <a:ext cx="1625" cy="976"/>
              <a:chOff x="0" y="0"/>
              <a:chExt cx="2013" cy="1236"/>
            </a:xfrm>
          </p:grpSpPr>
          <p:sp>
            <p:nvSpPr>
              <p:cNvPr id="4391" name="AutoShape 383"/>
              <p:cNvSpPr>
                <a:spLocks noChangeAspect="1"/>
              </p:cNvSpPr>
              <p:nvPr/>
            </p:nvSpPr>
            <p:spPr bwMode="auto">
              <a:xfrm>
                <a:off x="-1" y="0"/>
                <a:ext cx="2014" cy="12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97 w 21600"/>
                  <a:gd name="T19" fmla="*/ 0 h 21600"/>
                  <a:gd name="T20" fmla="*/ 21203 w 21600"/>
                  <a:gd name="T21" fmla="*/ 1339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95" y="10625"/>
                    </a:moveTo>
                    <a:cubicBezTo>
                      <a:pt x="1190" y="5333"/>
                      <a:pt x="5507" y="1093"/>
                      <a:pt x="10800" y="1094"/>
                    </a:cubicBezTo>
                    <a:cubicBezTo>
                      <a:pt x="16092" y="1094"/>
                      <a:pt x="20409" y="5333"/>
                      <a:pt x="20504" y="10625"/>
                    </a:cubicBezTo>
                    <a:lnTo>
                      <a:pt x="21598" y="10605"/>
                    </a:lnTo>
                    <a:cubicBezTo>
                      <a:pt x="21492" y="4717"/>
                      <a:pt x="16688" y="-1"/>
                      <a:pt x="10799" y="0"/>
                    </a:cubicBezTo>
                    <a:cubicBezTo>
                      <a:pt x="4911" y="0"/>
                      <a:pt x="107" y="4717"/>
                      <a:pt x="1" y="10605"/>
                    </a:cubicBezTo>
                    <a:lnTo>
                      <a:pt x="1095" y="10625"/>
                    </a:lnTo>
                    <a:close/>
                  </a:path>
                </a:pathLst>
              </a:custGeom>
              <a:solidFill>
                <a:srgbClr val="FF5701"/>
              </a:solidFill>
              <a:ln w="9525">
                <a:solidFill>
                  <a:srgbClr val="9E9EBC"/>
                </a:solidFill>
                <a:round/>
                <a:headEnd/>
                <a:tailEnd/>
              </a:ln>
            </p:spPr>
            <p:txBody>
              <a:bodyPr wrap="none" anchor="ctr"/>
              <a:lstStyle/>
              <a:p>
                <a:endParaRPr lang="ja-JP" altLang="en-US"/>
              </a:p>
            </p:txBody>
          </p:sp>
          <p:sp>
            <p:nvSpPr>
              <p:cNvPr id="4392" name="Rectangle 384"/>
              <p:cNvSpPr>
                <a:spLocks noChangeAspect="1" noChangeArrowheads="1"/>
              </p:cNvSpPr>
              <p:nvPr/>
            </p:nvSpPr>
            <p:spPr bwMode="auto">
              <a:xfrm>
                <a:off x="1911" y="606"/>
                <a:ext cx="102" cy="93"/>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sp>
            <p:nvSpPr>
              <p:cNvPr id="4393" name="Rectangle 385"/>
              <p:cNvSpPr>
                <a:spLocks noChangeAspect="1" noChangeArrowheads="1"/>
              </p:cNvSpPr>
              <p:nvPr/>
            </p:nvSpPr>
            <p:spPr bwMode="auto">
              <a:xfrm>
                <a:off x="-1" y="606"/>
                <a:ext cx="102" cy="93"/>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grpSp>
        <p:grpSp>
          <p:nvGrpSpPr>
            <p:cNvPr id="31" name="Group 380"/>
            <p:cNvGrpSpPr>
              <a:grpSpLocks noChangeAspect="1"/>
            </p:cNvGrpSpPr>
            <p:nvPr/>
          </p:nvGrpSpPr>
          <p:grpSpPr bwMode="auto">
            <a:xfrm flipH="1">
              <a:off x="1999" y="260"/>
              <a:ext cx="83" cy="143"/>
              <a:chOff x="0" y="0"/>
              <a:chExt cx="103" cy="181"/>
            </a:xfrm>
          </p:grpSpPr>
          <p:sp>
            <p:nvSpPr>
              <p:cNvPr id="4389" name="その他"/>
              <p:cNvSpPr>
                <a:spLocks noChangeAspect="1"/>
              </p:cNvSpPr>
              <p:nvPr/>
            </p:nvSpPr>
            <p:spPr bwMode="auto">
              <a:xfrm>
                <a:off x="-1" y="58"/>
                <a:ext cx="74" cy="122"/>
              </a:xfrm>
              <a:custGeom>
                <a:avLst/>
                <a:gdLst>
                  <a:gd name="T0" fmla="*/ 6 w 75"/>
                  <a:gd name="T1" fmla="*/ 0 h 123"/>
                  <a:gd name="T2" fmla="*/ 46 w 75"/>
                  <a:gd name="T3" fmla="*/ 0 h 123"/>
                  <a:gd name="T4" fmla="*/ 46 w 75"/>
                  <a:gd name="T5" fmla="*/ 94 h 123"/>
                  <a:gd name="T6" fmla="*/ 0 w 75"/>
                  <a:gd name="T7" fmla="*/ 88 h 123"/>
                  <a:gd name="T8" fmla="*/ 6 w 75"/>
                  <a:gd name="T9" fmla="*/ 0 h 123"/>
                  <a:gd name="T10" fmla="*/ 0 60000 65536"/>
                  <a:gd name="T11" fmla="*/ 0 60000 65536"/>
                  <a:gd name="T12" fmla="*/ 0 60000 65536"/>
                  <a:gd name="T13" fmla="*/ 0 60000 65536"/>
                  <a:gd name="T14" fmla="*/ 0 60000 65536"/>
                  <a:gd name="T15" fmla="*/ 0 w 75"/>
                  <a:gd name="T16" fmla="*/ 0 h 123"/>
                  <a:gd name="T17" fmla="*/ 75 w 75"/>
                  <a:gd name="T18" fmla="*/ 123 h 123"/>
                </a:gdLst>
                <a:ahLst/>
                <a:cxnLst>
                  <a:cxn ang="T10">
                    <a:pos x="T0" y="T1"/>
                  </a:cxn>
                  <a:cxn ang="T11">
                    <a:pos x="T2" y="T3"/>
                  </a:cxn>
                  <a:cxn ang="T12">
                    <a:pos x="T4" y="T5"/>
                  </a:cxn>
                  <a:cxn ang="T13">
                    <a:pos x="T6" y="T7"/>
                  </a:cxn>
                  <a:cxn ang="T14">
                    <a:pos x="T8" y="T9"/>
                  </a:cxn>
                </a:cxnLst>
                <a:rect l="T15" t="T16" r="T17" b="T18"/>
                <a:pathLst>
                  <a:path w="75" h="123">
                    <a:moveTo>
                      <a:pt x="6" y="0"/>
                    </a:moveTo>
                    <a:lnTo>
                      <a:pt x="75" y="0"/>
                    </a:lnTo>
                    <a:lnTo>
                      <a:pt x="75" y="123"/>
                    </a:lnTo>
                    <a:lnTo>
                      <a:pt x="0" y="117"/>
                    </a:lnTo>
                    <a:lnTo>
                      <a:pt x="6" y="0"/>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90" name="その他"/>
              <p:cNvSpPr>
                <a:spLocks noChangeAspect="1"/>
              </p:cNvSpPr>
              <p:nvPr/>
            </p:nvSpPr>
            <p:spPr bwMode="auto">
              <a:xfrm>
                <a:off x="5" y="0"/>
                <a:ext cx="97" cy="61"/>
              </a:xfrm>
              <a:custGeom>
                <a:avLst/>
                <a:gdLst>
                  <a:gd name="T0" fmla="*/ 0 w 98"/>
                  <a:gd name="T1" fmla="*/ 87 h 60"/>
                  <a:gd name="T2" fmla="*/ 49 w 98"/>
                  <a:gd name="T3" fmla="*/ 89 h 60"/>
                  <a:gd name="T4" fmla="*/ 69 w 98"/>
                  <a:gd name="T5" fmla="*/ 2 h 60"/>
                  <a:gd name="T6" fmla="*/ 34 w 98"/>
                  <a:gd name="T7" fmla="*/ 0 h 60"/>
                  <a:gd name="T8" fmla="*/ 0 w 98"/>
                  <a:gd name="T9" fmla="*/ 87 h 60"/>
                  <a:gd name="T10" fmla="*/ 0 60000 65536"/>
                  <a:gd name="T11" fmla="*/ 0 60000 65536"/>
                  <a:gd name="T12" fmla="*/ 0 60000 65536"/>
                  <a:gd name="T13" fmla="*/ 0 60000 65536"/>
                  <a:gd name="T14" fmla="*/ 0 60000 65536"/>
                  <a:gd name="T15" fmla="*/ 0 w 98"/>
                  <a:gd name="T16" fmla="*/ 0 h 60"/>
                  <a:gd name="T17" fmla="*/ 98 w 98"/>
                  <a:gd name="T18" fmla="*/ 60 h 60"/>
                </a:gdLst>
                <a:ahLst/>
                <a:cxnLst>
                  <a:cxn ang="T10">
                    <a:pos x="T0" y="T1"/>
                  </a:cxn>
                  <a:cxn ang="T11">
                    <a:pos x="T2" y="T3"/>
                  </a:cxn>
                  <a:cxn ang="T12">
                    <a:pos x="T4" y="T5"/>
                  </a:cxn>
                  <a:cxn ang="T13">
                    <a:pos x="T6" y="T7"/>
                  </a:cxn>
                  <a:cxn ang="T14">
                    <a:pos x="T8" y="T9"/>
                  </a:cxn>
                </a:cxnLst>
                <a:rect l="T15" t="T16" r="T17" b="T18"/>
                <a:pathLst>
                  <a:path w="98" h="60">
                    <a:moveTo>
                      <a:pt x="0" y="58"/>
                    </a:moveTo>
                    <a:lnTo>
                      <a:pt x="68" y="60"/>
                    </a:lnTo>
                    <a:lnTo>
                      <a:pt x="98" y="2"/>
                    </a:lnTo>
                    <a:lnTo>
                      <a:pt x="34" y="0"/>
                    </a:lnTo>
                    <a:lnTo>
                      <a:pt x="0" y="58"/>
                    </a:lnTo>
                    <a:close/>
                  </a:path>
                </a:pathLst>
              </a:custGeom>
              <a:solidFill>
                <a:srgbClr val="C5FFBF"/>
              </a:solidFill>
              <a:ln w="3175">
                <a:solidFill>
                  <a:srgbClr val="9E9EBC"/>
                </a:solidFill>
                <a:round/>
                <a:headEnd/>
                <a:tailEnd/>
              </a:ln>
            </p:spPr>
            <p:txBody>
              <a:bodyPr wrap="none" anchor="ctr"/>
              <a:lstStyle/>
              <a:p>
                <a:endParaRPr lang="ja-JP" altLang="en-US"/>
              </a:p>
            </p:txBody>
          </p:sp>
        </p:grpSp>
        <p:grpSp>
          <p:nvGrpSpPr>
            <p:cNvPr id="4500" name="Group 383"/>
            <p:cNvGrpSpPr>
              <a:grpSpLocks noChangeAspect="1"/>
            </p:cNvGrpSpPr>
            <p:nvPr/>
          </p:nvGrpSpPr>
          <p:grpSpPr bwMode="auto">
            <a:xfrm>
              <a:off x="615" y="251"/>
              <a:ext cx="82" cy="143"/>
              <a:chOff x="0" y="0"/>
              <a:chExt cx="103" cy="181"/>
            </a:xfrm>
          </p:grpSpPr>
          <p:sp>
            <p:nvSpPr>
              <p:cNvPr id="4387" name="その他"/>
              <p:cNvSpPr>
                <a:spLocks noChangeAspect="1"/>
              </p:cNvSpPr>
              <p:nvPr/>
            </p:nvSpPr>
            <p:spPr bwMode="auto">
              <a:xfrm>
                <a:off x="1" y="57"/>
                <a:ext cx="89" cy="111"/>
              </a:xfrm>
              <a:custGeom>
                <a:avLst/>
                <a:gdLst>
                  <a:gd name="T0" fmla="*/ 794 w 75"/>
                  <a:gd name="T1" fmla="*/ 0 h 123"/>
                  <a:gd name="T2" fmla="*/ 10805 w 75"/>
                  <a:gd name="T3" fmla="*/ 0 h 123"/>
                  <a:gd name="T4" fmla="*/ 10805 w 75"/>
                  <a:gd name="T5" fmla="*/ 6 h 123"/>
                  <a:gd name="T6" fmla="*/ 0 w 75"/>
                  <a:gd name="T7" fmla="*/ 6 h 123"/>
                  <a:gd name="T8" fmla="*/ 794 w 75"/>
                  <a:gd name="T9" fmla="*/ 0 h 123"/>
                  <a:gd name="T10" fmla="*/ 0 60000 65536"/>
                  <a:gd name="T11" fmla="*/ 0 60000 65536"/>
                  <a:gd name="T12" fmla="*/ 0 60000 65536"/>
                  <a:gd name="T13" fmla="*/ 0 60000 65536"/>
                  <a:gd name="T14" fmla="*/ 0 60000 65536"/>
                  <a:gd name="T15" fmla="*/ 0 w 75"/>
                  <a:gd name="T16" fmla="*/ 0 h 123"/>
                  <a:gd name="T17" fmla="*/ 75 w 75"/>
                  <a:gd name="T18" fmla="*/ 123 h 123"/>
                </a:gdLst>
                <a:ahLst/>
                <a:cxnLst>
                  <a:cxn ang="T10">
                    <a:pos x="T0" y="T1"/>
                  </a:cxn>
                  <a:cxn ang="T11">
                    <a:pos x="T2" y="T3"/>
                  </a:cxn>
                  <a:cxn ang="T12">
                    <a:pos x="T4" y="T5"/>
                  </a:cxn>
                  <a:cxn ang="T13">
                    <a:pos x="T6" y="T7"/>
                  </a:cxn>
                  <a:cxn ang="T14">
                    <a:pos x="T8" y="T9"/>
                  </a:cxn>
                </a:cxnLst>
                <a:rect l="T15" t="T16" r="T17" b="T18"/>
                <a:pathLst>
                  <a:path w="75" h="123">
                    <a:moveTo>
                      <a:pt x="6" y="0"/>
                    </a:moveTo>
                    <a:lnTo>
                      <a:pt x="75" y="0"/>
                    </a:lnTo>
                    <a:lnTo>
                      <a:pt x="75" y="123"/>
                    </a:lnTo>
                    <a:lnTo>
                      <a:pt x="0" y="117"/>
                    </a:lnTo>
                    <a:lnTo>
                      <a:pt x="6" y="0"/>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88" name="その他"/>
              <p:cNvSpPr>
                <a:spLocks noChangeAspect="1"/>
              </p:cNvSpPr>
              <p:nvPr/>
            </p:nvSpPr>
            <p:spPr bwMode="auto">
              <a:xfrm>
                <a:off x="6" y="-1"/>
                <a:ext cx="98" cy="61"/>
              </a:xfrm>
              <a:custGeom>
                <a:avLst/>
                <a:gdLst>
                  <a:gd name="T0" fmla="*/ 0 w 98"/>
                  <a:gd name="T1" fmla="*/ 87 h 60"/>
                  <a:gd name="T2" fmla="*/ 68 w 98"/>
                  <a:gd name="T3" fmla="*/ 89 h 60"/>
                  <a:gd name="T4" fmla="*/ 98 w 98"/>
                  <a:gd name="T5" fmla="*/ 2 h 60"/>
                  <a:gd name="T6" fmla="*/ 34 w 98"/>
                  <a:gd name="T7" fmla="*/ 0 h 60"/>
                  <a:gd name="T8" fmla="*/ 0 w 98"/>
                  <a:gd name="T9" fmla="*/ 87 h 60"/>
                  <a:gd name="T10" fmla="*/ 0 60000 65536"/>
                  <a:gd name="T11" fmla="*/ 0 60000 65536"/>
                  <a:gd name="T12" fmla="*/ 0 60000 65536"/>
                  <a:gd name="T13" fmla="*/ 0 60000 65536"/>
                  <a:gd name="T14" fmla="*/ 0 60000 65536"/>
                  <a:gd name="T15" fmla="*/ 0 w 98"/>
                  <a:gd name="T16" fmla="*/ 0 h 60"/>
                  <a:gd name="T17" fmla="*/ 98 w 98"/>
                  <a:gd name="T18" fmla="*/ 60 h 60"/>
                </a:gdLst>
                <a:ahLst/>
                <a:cxnLst>
                  <a:cxn ang="T10">
                    <a:pos x="T0" y="T1"/>
                  </a:cxn>
                  <a:cxn ang="T11">
                    <a:pos x="T2" y="T3"/>
                  </a:cxn>
                  <a:cxn ang="T12">
                    <a:pos x="T4" y="T5"/>
                  </a:cxn>
                  <a:cxn ang="T13">
                    <a:pos x="T6" y="T7"/>
                  </a:cxn>
                  <a:cxn ang="T14">
                    <a:pos x="T8" y="T9"/>
                  </a:cxn>
                </a:cxnLst>
                <a:rect l="T15" t="T16" r="T17" b="T18"/>
                <a:pathLst>
                  <a:path w="98" h="60">
                    <a:moveTo>
                      <a:pt x="0" y="58"/>
                    </a:moveTo>
                    <a:lnTo>
                      <a:pt x="68" y="60"/>
                    </a:lnTo>
                    <a:lnTo>
                      <a:pt x="98" y="2"/>
                    </a:lnTo>
                    <a:lnTo>
                      <a:pt x="34" y="0"/>
                    </a:lnTo>
                    <a:lnTo>
                      <a:pt x="0" y="58"/>
                    </a:lnTo>
                    <a:close/>
                  </a:path>
                </a:pathLst>
              </a:custGeom>
              <a:solidFill>
                <a:srgbClr val="C5FFBF"/>
              </a:solidFill>
              <a:ln w="3175">
                <a:solidFill>
                  <a:srgbClr val="9E9EBC"/>
                </a:solidFill>
                <a:round/>
                <a:headEnd/>
                <a:tailEnd/>
              </a:ln>
            </p:spPr>
            <p:txBody>
              <a:bodyPr wrap="none" anchor="ctr"/>
              <a:lstStyle/>
              <a:p>
                <a:endParaRPr lang="ja-JP" altLang="en-US"/>
              </a:p>
            </p:txBody>
          </p:sp>
        </p:grpSp>
        <p:grpSp>
          <p:nvGrpSpPr>
            <p:cNvPr id="4501" name="Group 386"/>
            <p:cNvGrpSpPr>
              <a:grpSpLocks noChangeAspect="1"/>
            </p:cNvGrpSpPr>
            <p:nvPr/>
          </p:nvGrpSpPr>
          <p:grpSpPr bwMode="auto">
            <a:xfrm>
              <a:off x="641" y="0"/>
              <a:ext cx="1407" cy="793"/>
              <a:chOff x="0" y="0"/>
              <a:chExt cx="1742" cy="1004"/>
            </a:xfrm>
          </p:grpSpPr>
          <p:sp>
            <p:nvSpPr>
              <p:cNvPr id="4385" name="Arc 393"/>
              <p:cNvSpPr>
                <a:spLocks noChangeAspect="1"/>
              </p:cNvSpPr>
              <p:nvPr/>
            </p:nvSpPr>
            <p:spPr bwMode="auto">
              <a:xfrm>
                <a:off x="108" y="52"/>
                <a:ext cx="1538" cy="436"/>
              </a:xfrm>
              <a:custGeom>
                <a:avLst/>
                <a:gdLst>
                  <a:gd name="T0" fmla="*/ 0 w 42934"/>
                  <a:gd name="T1" fmla="*/ 0 h 21600"/>
                  <a:gd name="T2" fmla="*/ 0 w 42934"/>
                  <a:gd name="T3" fmla="*/ 0 h 21600"/>
                  <a:gd name="T4" fmla="*/ 0 w 42934"/>
                  <a:gd name="T5" fmla="*/ 0 h 21600"/>
                  <a:gd name="T6" fmla="*/ 0 w 42934"/>
                  <a:gd name="T7" fmla="*/ 0 h 21600"/>
                  <a:gd name="T8" fmla="*/ 0 w 42934"/>
                  <a:gd name="T9" fmla="*/ 0 h 21600"/>
                  <a:gd name="T10" fmla="*/ 0 w 42934"/>
                  <a:gd name="T11" fmla="*/ 0 h 21600"/>
                  <a:gd name="T12" fmla="*/ 0 w 42934"/>
                  <a:gd name="T13" fmla="*/ 0 h 21600"/>
                  <a:gd name="T14" fmla="*/ 0 60000 65536"/>
                  <a:gd name="T15" fmla="*/ 0 60000 65536"/>
                  <a:gd name="T16" fmla="*/ 0 60000 65536"/>
                  <a:gd name="T17" fmla="*/ 0 60000 65536"/>
                  <a:gd name="T18" fmla="*/ 0 60000 65536"/>
                  <a:gd name="T19" fmla="*/ 0 60000 65536"/>
                  <a:gd name="T20" fmla="*/ 0 60000 65536"/>
                  <a:gd name="T21" fmla="*/ 0 w 42934"/>
                  <a:gd name="T22" fmla="*/ 0 h 21600"/>
                  <a:gd name="T23" fmla="*/ 42934 w 42934"/>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934" h="21600" fill="none" extrusionOk="0">
                    <a:moveTo>
                      <a:pt x="-1" y="19992"/>
                    </a:moveTo>
                    <a:cubicBezTo>
                      <a:pt x="841" y="8718"/>
                      <a:pt x="10234" y="-1"/>
                      <a:pt x="21540" y="0"/>
                    </a:cubicBezTo>
                    <a:cubicBezTo>
                      <a:pt x="32320" y="0"/>
                      <a:pt x="41451" y="7949"/>
                      <a:pt x="42934" y="18627"/>
                    </a:cubicBezTo>
                  </a:path>
                  <a:path w="42934" h="21600" stroke="0" extrusionOk="0">
                    <a:moveTo>
                      <a:pt x="-1" y="19992"/>
                    </a:moveTo>
                    <a:cubicBezTo>
                      <a:pt x="841" y="8718"/>
                      <a:pt x="10234" y="-1"/>
                      <a:pt x="21540" y="0"/>
                    </a:cubicBezTo>
                    <a:cubicBezTo>
                      <a:pt x="32320" y="0"/>
                      <a:pt x="41451" y="7949"/>
                      <a:pt x="42934" y="18627"/>
                    </a:cubicBezTo>
                    <a:lnTo>
                      <a:pt x="21540" y="21600"/>
                    </a:lnTo>
                    <a:lnTo>
                      <a:pt x="-1" y="19992"/>
                    </a:lnTo>
                    <a:close/>
                  </a:path>
                </a:pathLst>
              </a:custGeom>
              <a:solidFill>
                <a:srgbClr val="8F3001"/>
              </a:solidFill>
              <a:ln w="9525">
                <a:solidFill>
                  <a:srgbClr val="9E9EBC"/>
                </a:solidFill>
                <a:round/>
                <a:headEnd/>
                <a:tailEnd/>
              </a:ln>
            </p:spPr>
            <p:txBody>
              <a:bodyPr wrap="none" anchor="ctr"/>
              <a:lstStyle/>
              <a:p>
                <a:endParaRPr lang="ja-JP" altLang="en-US"/>
              </a:p>
            </p:txBody>
          </p:sp>
          <p:sp>
            <p:nvSpPr>
              <p:cNvPr id="4386" name="AutoShape 394"/>
              <p:cNvSpPr>
                <a:spLocks noChangeAspect="1"/>
              </p:cNvSpPr>
              <p:nvPr/>
            </p:nvSpPr>
            <p:spPr bwMode="auto">
              <a:xfrm>
                <a:off x="0" y="0"/>
                <a:ext cx="1743" cy="10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97 w 21600"/>
                  <a:gd name="T19" fmla="*/ 0 h 21600"/>
                  <a:gd name="T20" fmla="*/ 21203 w 21600"/>
                  <a:gd name="T21" fmla="*/ 1336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76" y="10628"/>
                    </a:moveTo>
                    <a:cubicBezTo>
                      <a:pt x="1270" y="5380"/>
                      <a:pt x="5551" y="1174"/>
                      <a:pt x="10800" y="1175"/>
                    </a:cubicBezTo>
                    <a:cubicBezTo>
                      <a:pt x="16048" y="1175"/>
                      <a:pt x="20329" y="5380"/>
                      <a:pt x="20423" y="10628"/>
                    </a:cubicBezTo>
                    <a:lnTo>
                      <a:pt x="21598" y="10607"/>
                    </a:lnTo>
                    <a:cubicBezTo>
                      <a:pt x="21493" y="4718"/>
                      <a:pt x="16689" y="-1"/>
                      <a:pt x="10799" y="0"/>
                    </a:cubicBezTo>
                    <a:cubicBezTo>
                      <a:pt x="4910" y="0"/>
                      <a:pt x="106" y="4718"/>
                      <a:pt x="1" y="10607"/>
                    </a:cubicBezTo>
                    <a:lnTo>
                      <a:pt x="1176" y="10628"/>
                    </a:lnTo>
                    <a:close/>
                  </a:path>
                </a:pathLst>
              </a:custGeom>
              <a:solidFill>
                <a:srgbClr val="FF5701"/>
              </a:solidFill>
              <a:ln w="9525">
                <a:solidFill>
                  <a:srgbClr val="9E9EBC"/>
                </a:solidFill>
                <a:round/>
                <a:headEnd/>
                <a:tailEnd/>
              </a:ln>
            </p:spPr>
            <p:txBody>
              <a:bodyPr wrap="none" anchor="ctr"/>
              <a:lstStyle/>
              <a:p>
                <a:endParaRPr lang="ja-JP" altLang="en-US"/>
              </a:p>
            </p:txBody>
          </p:sp>
        </p:grpSp>
        <p:grpSp>
          <p:nvGrpSpPr>
            <p:cNvPr id="128" name="Group 389"/>
            <p:cNvGrpSpPr>
              <a:grpSpLocks noChangeAspect="1"/>
            </p:cNvGrpSpPr>
            <p:nvPr/>
          </p:nvGrpSpPr>
          <p:grpSpPr bwMode="auto">
            <a:xfrm>
              <a:off x="1257" y="10"/>
              <a:ext cx="134" cy="223"/>
              <a:chOff x="0" y="0"/>
              <a:chExt cx="166" cy="283"/>
            </a:xfrm>
          </p:grpSpPr>
          <p:sp>
            <p:nvSpPr>
              <p:cNvPr id="4383" name="その他"/>
              <p:cNvSpPr>
                <a:spLocks noChangeAspect="1"/>
              </p:cNvSpPr>
              <p:nvPr/>
            </p:nvSpPr>
            <p:spPr bwMode="auto">
              <a:xfrm>
                <a:off x="73" y="-1"/>
                <a:ext cx="94" cy="35"/>
              </a:xfrm>
              <a:custGeom>
                <a:avLst/>
                <a:gdLst>
                  <a:gd name="T0" fmla="*/ 2 w 94"/>
                  <a:gd name="T1" fmla="*/ 0 h 35"/>
                  <a:gd name="T2" fmla="*/ 94 w 94"/>
                  <a:gd name="T3" fmla="*/ 3 h 35"/>
                  <a:gd name="T4" fmla="*/ 91 w 94"/>
                  <a:gd name="T5" fmla="*/ 32 h 35"/>
                  <a:gd name="T6" fmla="*/ 0 w 94"/>
                  <a:gd name="T7" fmla="*/ 35 h 35"/>
                  <a:gd name="T8" fmla="*/ 2 w 94"/>
                  <a:gd name="T9" fmla="*/ 0 h 35"/>
                  <a:gd name="T10" fmla="*/ 0 60000 65536"/>
                  <a:gd name="T11" fmla="*/ 0 60000 65536"/>
                  <a:gd name="T12" fmla="*/ 0 60000 65536"/>
                  <a:gd name="T13" fmla="*/ 0 60000 65536"/>
                  <a:gd name="T14" fmla="*/ 0 60000 65536"/>
                  <a:gd name="T15" fmla="*/ 0 w 94"/>
                  <a:gd name="T16" fmla="*/ 0 h 35"/>
                  <a:gd name="T17" fmla="*/ 94 w 94"/>
                  <a:gd name="T18" fmla="*/ 35 h 35"/>
                </a:gdLst>
                <a:ahLst/>
                <a:cxnLst>
                  <a:cxn ang="T10">
                    <a:pos x="T0" y="T1"/>
                  </a:cxn>
                  <a:cxn ang="T11">
                    <a:pos x="T2" y="T3"/>
                  </a:cxn>
                  <a:cxn ang="T12">
                    <a:pos x="T4" y="T5"/>
                  </a:cxn>
                  <a:cxn ang="T13">
                    <a:pos x="T6" y="T7"/>
                  </a:cxn>
                  <a:cxn ang="T14">
                    <a:pos x="T8" y="T9"/>
                  </a:cxn>
                </a:cxnLst>
                <a:rect l="T15" t="T16" r="T17" b="T18"/>
                <a:pathLst>
                  <a:path w="94" h="35">
                    <a:moveTo>
                      <a:pt x="2" y="0"/>
                    </a:moveTo>
                    <a:lnTo>
                      <a:pt x="94" y="3"/>
                    </a:lnTo>
                    <a:lnTo>
                      <a:pt x="91" y="32"/>
                    </a:lnTo>
                    <a:lnTo>
                      <a:pt x="0" y="35"/>
                    </a:lnTo>
                    <a:lnTo>
                      <a:pt x="2" y="0"/>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84" name="その他"/>
              <p:cNvSpPr>
                <a:spLocks noChangeAspect="1"/>
              </p:cNvSpPr>
              <p:nvPr/>
            </p:nvSpPr>
            <p:spPr bwMode="auto">
              <a:xfrm>
                <a:off x="-1" y="31"/>
                <a:ext cx="165" cy="251"/>
              </a:xfrm>
              <a:custGeom>
                <a:avLst/>
                <a:gdLst>
                  <a:gd name="T0" fmla="*/ 275 w 162"/>
                  <a:gd name="T1" fmla="*/ 0 h 251"/>
                  <a:gd name="T2" fmla="*/ 271 w 162"/>
                  <a:gd name="T3" fmla="*/ 110 h 251"/>
                  <a:gd name="T4" fmla="*/ 245 w 162"/>
                  <a:gd name="T5" fmla="*/ 251 h 251"/>
                  <a:gd name="T6" fmla="*/ 138 w 162"/>
                  <a:gd name="T7" fmla="*/ 251 h 251"/>
                  <a:gd name="T8" fmla="*/ 0 w 162"/>
                  <a:gd name="T9" fmla="*/ 115 h 251"/>
                  <a:gd name="T10" fmla="*/ 127 w 162"/>
                  <a:gd name="T11" fmla="*/ 110 h 251"/>
                  <a:gd name="T12" fmla="*/ 127 w 162"/>
                  <a:gd name="T13" fmla="*/ 0 h 251"/>
                  <a:gd name="T14" fmla="*/ 275 w 162"/>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251"/>
                  <a:gd name="T26" fmla="*/ 162 w 162"/>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251">
                    <a:moveTo>
                      <a:pt x="162" y="0"/>
                    </a:moveTo>
                    <a:lnTo>
                      <a:pt x="160" y="110"/>
                    </a:lnTo>
                    <a:lnTo>
                      <a:pt x="144" y="251"/>
                    </a:lnTo>
                    <a:lnTo>
                      <a:pt x="80" y="251"/>
                    </a:lnTo>
                    <a:lnTo>
                      <a:pt x="0" y="115"/>
                    </a:lnTo>
                    <a:lnTo>
                      <a:pt x="75" y="110"/>
                    </a:lnTo>
                    <a:lnTo>
                      <a:pt x="75" y="0"/>
                    </a:lnTo>
                    <a:lnTo>
                      <a:pt x="162" y="0"/>
                    </a:lnTo>
                    <a:close/>
                  </a:path>
                </a:pathLst>
              </a:custGeom>
              <a:solidFill>
                <a:srgbClr val="C5FFBF"/>
              </a:solidFill>
              <a:ln w="3175">
                <a:solidFill>
                  <a:srgbClr val="9E9EBC"/>
                </a:solidFill>
                <a:round/>
                <a:headEnd/>
                <a:tailEnd/>
              </a:ln>
            </p:spPr>
            <p:txBody>
              <a:bodyPr wrap="none" anchor="ctr"/>
              <a:lstStyle/>
              <a:p>
                <a:endParaRPr lang="ja-JP" altLang="en-US"/>
              </a:p>
            </p:txBody>
          </p:sp>
        </p:grpSp>
        <p:sp>
          <p:nvSpPr>
            <p:cNvPr id="4148" name="Rectangle 398"/>
            <p:cNvSpPr>
              <a:spLocks noChangeAspect="1" noChangeArrowheads="1"/>
            </p:cNvSpPr>
            <p:nvPr/>
          </p:nvSpPr>
          <p:spPr bwMode="auto">
            <a:xfrm>
              <a:off x="579" y="391"/>
              <a:ext cx="142" cy="30"/>
            </a:xfrm>
            <a:prstGeom prst="rect">
              <a:avLst/>
            </a:prstGeom>
            <a:solidFill>
              <a:srgbClr val="C5FFBF"/>
            </a:solidFill>
            <a:ln w="3175">
              <a:solidFill>
                <a:srgbClr val="9E9EBC"/>
              </a:solidFill>
              <a:miter lim="800000"/>
              <a:headEnd/>
              <a:tailEnd/>
            </a:ln>
          </p:spPr>
          <p:txBody>
            <a:bodyPr wrap="none" anchor="ctr"/>
            <a:lstStyle/>
            <a:p>
              <a:pPr algn="ctr"/>
              <a:endParaRPr lang="ja-JP" altLang="en-US">
                <a:cs typeface="Arial" charset="0"/>
              </a:endParaRPr>
            </a:p>
          </p:txBody>
        </p:sp>
        <p:grpSp>
          <p:nvGrpSpPr>
            <p:cNvPr id="129" name="Group 393"/>
            <p:cNvGrpSpPr>
              <a:grpSpLocks noChangeAspect="1"/>
            </p:cNvGrpSpPr>
            <p:nvPr/>
          </p:nvGrpSpPr>
          <p:grpSpPr bwMode="auto">
            <a:xfrm>
              <a:off x="577" y="269"/>
              <a:ext cx="656" cy="809"/>
              <a:chOff x="0" y="0"/>
              <a:chExt cx="814" cy="1024"/>
            </a:xfrm>
          </p:grpSpPr>
          <p:grpSp>
            <p:nvGrpSpPr>
              <p:cNvPr id="130" name="Group 394"/>
              <p:cNvGrpSpPr>
                <a:grpSpLocks noChangeAspect="1"/>
              </p:cNvGrpSpPr>
              <p:nvPr/>
            </p:nvGrpSpPr>
            <p:grpSpPr bwMode="auto">
              <a:xfrm>
                <a:off x="0" y="50"/>
                <a:ext cx="813" cy="974"/>
                <a:chOff x="0" y="0"/>
                <a:chExt cx="813" cy="974"/>
              </a:xfrm>
            </p:grpSpPr>
            <p:sp>
              <p:nvSpPr>
                <p:cNvPr id="4377" name="その他"/>
                <p:cNvSpPr>
                  <a:spLocks noChangeAspect="1"/>
                </p:cNvSpPr>
                <p:nvPr/>
              </p:nvSpPr>
              <p:spPr bwMode="auto">
                <a:xfrm>
                  <a:off x="-1" y="-1"/>
                  <a:ext cx="815" cy="974"/>
                </a:xfrm>
                <a:custGeom>
                  <a:avLst/>
                  <a:gdLst>
                    <a:gd name="T0" fmla="*/ 184 w 813"/>
                    <a:gd name="T1" fmla="*/ 83 h 974"/>
                    <a:gd name="T2" fmla="*/ 421 w 813"/>
                    <a:gd name="T3" fmla="*/ 0 h 974"/>
                    <a:gd name="T4" fmla="*/ 871 w 813"/>
                    <a:gd name="T5" fmla="*/ 0 h 974"/>
                    <a:gd name="T6" fmla="*/ 863 w 813"/>
                    <a:gd name="T7" fmla="*/ 966 h 974"/>
                    <a:gd name="T8" fmla="*/ 424 w 813"/>
                    <a:gd name="T9" fmla="*/ 974 h 974"/>
                    <a:gd name="T10" fmla="*/ 179 w 813"/>
                    <a:gd name="T11" fmla="*/ 859 h 974"/>
                    <a:gd name="T12" fmla="*/ 179 w 813"/>
                    <a:gd name="T13" fmla="*/ 803 h 974"/>
                    <a:gd name="T14" fmla="*/ 0 w 813"/>
                    <a:gd name="T15" fmla="*/ 803 h 974"/>
                    <a:gd name="T16" fmla="*/ 5 w 813"/>
                    <a:gd name="T17" fmla="*/ 144 h 974"/>
                    <a:gd name="T18" fmla="*/ 179 w 813"/>
                    <a:gd name="T19" fmla="*/ 144 h 974"/>
                    <a:gd name="T20" fmla="*/ 184 w 813"/>
                    <a:gd name="T21" fmla="*/ 83 h 9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3"/>
                    <a:gd name="T34" fmla="*/ 0 h 974"/>
                    <a:gd name="T35" fmla="*/ 813 w 813"/>
                    <a:gd name="T36" fmla="*/ 974 h 9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3" h="974">
                      <a:moveTo>
                        <a:pt x="184" y="83"/>
                      </a:moveTo>
                      <a:lnTo>
                        <a:pt x="392" y="0"/>
                      </a:lnTo>
                      <a:lnTo>
                        <a:pt x="813" y="0"/>
                      </a:lnTo>
                      <a:cubicBezTo>
                        <a:pt x="804" y="963"/>
                        <a:pt x="805" y="641"/>
                        <a:pt x="805" y="966"/>
                      </a:cubicBezTo>
                      <a:lnTo>
                        <a:pt x="395" y="974"/>
                      </a:lnTo>
                      <a:lnTo>
                        <a:pt x="179" y="859"/>
                      </a:lnTo>
                      <a:lnTo>
                        <a:pt x="179" y="803"/>
                      </a:lnTo>
                      <a:lnTo>
                        <a:pt x="0" y="803"/>
                      </a:lnTo>
                      <a:lnTo>
                        <a:pt x="5" y="144"/>
                      </a:lnTo>
                      <a:lnTo>
                        <a:pt x="179" y="144"/>
                      </a:lnTo>
                      <a:lnTo>
                        <a:pt x="184" y="83"/>
                      </a:lnTo>
                      <a:close/>
                    </a:path>
                  </a:pathLst>
                </a:custGeom>
                <a:solidFill>
                  <a:srgbClr val="7EFF8A"/>
                </a:solidFill>
                <a:ln w="3175">
                  <a:solidFill>
                    <a:srgbClr val="9E9EBC"/>
                  </a:solidFill>
                  <a:round/>
                  <a:headEnd/>
                  <a:tailEnd/>
                </a:ln>
              </p:spPr>
              <p:txBody>
                <a:bodyPr wrap="none" anchor="ctr"/>
                <a:lstStyle/>
                <a:p>
                  <a:endParaRPr lang="ja-JP" altLang="en-US"/>
                </a:p>
              </p:txBody>
            </p:sp>
            <p:grpSp>
              <p:nvGrpSpPr>
                <p:cNvPr id="131" name="Group 396"/>
                <p:cNvGrpSpPr>
                  <a:grpSpLocks noChangeAspect="1"/>
                </p:cNvGrpSpPr>
                <p:nvPr/>
              </p:nvGrpSpPr>
              <p:grpSpPr bwMode="auto">
                <a:xfrm>
                  <a:off x="94" y="65"/>
                  <a:ext cx="669" cy="844"/>
                  <a:chOff x="0" y="0"/>
                  <a:chExt cx="669" cy="844"/>
                </a:xfrm>
              </p:grpSpPr>
              <p:sp>
                <p:nvSpPr>
                  <p:cNvPr id="4379" name="Arc 403"/>
                  <p:cNvSpPr>
                    <a:spLocks noChangeAspect="1"/>
                  </p:cNvSpPr>
                  <p:nvPr/>
                </p:nvSpPr>
                <p:spPr bwMode="auto">
                  <a:xfrm flipH="1">
                    <a:off x="-1" y="-13"/>
                    <a:ext cx="499" cy="858"/>
                  </a:xfrm>
                  <a:custGeom>
                    <a:avLst/>
                    <a:gdLst>
                      <a:gd name="T0" fmla="*/ 0 w 21815"/>
                      <a:gd name="T1" fmla="*/ 0 h 43200"/>
                      <a:gd name="T2" fmla="*/ 0 w 21815"/>
                      <a:gd name="T3" fmla="*/ 0 h 43200"/>
                      <a:gd name="T4" fmla="*/ 0 w 21815"/>
                      <a:gd name="T5" fmla="*/ 0 h 43200"/>
                      <a:gd name="T6" fmla="*/ 0 w 21815"/>
                      <a:gd name="T7" fmla="*/ 0 h 43200"/>
                      <a:gd name="T8" fmla="*/ 0 w 21815"/>
                      <a:gd name="T9" fmla="*/ 0 h 43200"/>
                      <a:gd name="T10" fmla="*/ 0 w 21815"/>
                      <a:gd name="T11" fmla="*/ 0 h 43200"/>
                      <a:gd name="T12" fmla="*/ 0 w 21815"/>
                      <a:gd name="T13" fmla="*/ 0 h 43200"/>
                      <a:gd name="T14" fmla="*/ 0 w 21815"/>
                      <a:gd name="T15" fmla="*/ 0 h 43200"/>
                      <a:gd name="T16" fmla="*/ 0 w 21815"/>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15"/>
                      <a:gd name="T28" fmla="*/ 0 h 43200"/>
                      <a:gd name="T29" fmla="*/ 21815 w 21815"/>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15" h="43200" fill="none" extrusionOk="0">
                        <a:moveTo>
                          <a:pt x="214" y="0"/>
                        </a:moveTo>
                        <a:cubicBezTo>
                          <a:pt x="12144" y="0"/>
                          <a:pt x="21815" y="9670"/>
                          <a:pt x="21815" y="21600"/>
                        </a:cubicBezTo>
                        <a:cubicBezTo>
                          <a:pt x="21815" y="33529"/>
                          <a:pt x="12144" y="43200"/>
                          <a:pt x="215" y="43200"/>
                        </a:cubicBezTo>
                        <a:cubicBezTo>
                          <a:pt x="143" y="43200"/>
                          <a:pt x="71" y="43199"/>
                          <a:pt x="-1" y="43198"/>
                        </a:cubicBezTo>
                      </a:path>
                      <a:path w="21815" h="43200" stroke="0" extrusionOk="0">
                        <a:moveTo>
                          <a:pt x="214" y="0"/>
                        </a:moveTo>
                        <a:cubicBezTo>
                          <a:pt x="12144" y="0"/>
                          <a:pt x="21815" y="9670"/>
                          <a:pt x="21815" y="21600"/>
                        </a:cubicBezTo>
                        <a:cubicBezTo>
                          <a:pt x="21815" y="33529"/>
                          <a:pt x="12144" y="43200"/>
                          <a:pt x="215" y="43200"/>
                        </a:cubicBezTo>
                        <a:cubicBezTo>
                          <a:pt x="143" y="43200"/>
                          <a:pt x="71" y="43199"/>
                          <a:pt x="-1" y="43198"/>
                        </a:cubicBezTo>
                        <a:lnTo>
                          <a:pt x="215" y="21600"/>
                        </a:lnTo>
                        <a:lnTo>
                          <a:pt x="214" y="0"/>
                        </a:lnTo>
                        <a:close/>
                      </a:path>
                    </a:pathLst>
                  </a:custGeom>
                  <a:solidFill>
                    <a:srgbClr val="008033"/>
                  </a:solidFill>
                  <a:ln w="9525">
                    <a:solidFill>
                      <a:srgbClr val="9E9EBC"/>
                    </a:solidFill>
                    <a:round/>
                    <a:headEnd/>
                    <a:tailEnd/>
                  </a:ln>
                </p:spPr>
                <p:txBody>
                  <a:bodyPr wrap="none" anchor="ctr"/>
                  <a:lstStyle/>
                  <a:p>
                    <a:endParaRPr lang="ja-JP" altLang="en-US"/>
                  </a:p>
                </p:txBody>
              </p:sp>
              <p:sp>
                <p:nvSpPr>
                  <p:cNvPr id="4380" name="Arc 404"/>
                  <p:cNvSpPr>
                    <a:spLocks noChangeAspect="1"/>
                  </p:cNvSpPr>
                  <p:nvPr/>
                </p:nvSpPr>
                <p:spPr bwMode="auto">
                  <a:xfrm>
                    <a:off x="478" y="-13"/>
                    <a:ext cx="188" cy="1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8033"/>
                  </a:solidFill>
                  <a:ln w="9525">
                    <a:solidFill>
                      <a:srgbClr val="9E9EBC"/>
                    </a:solidFill>
                    <a:round/>
                    <a:headEnd/>
                    <a:tailEnd/>
                  </a:ln>
                </p:spPr>
                <p:txBody>
                  <a:bodyPr wrap="none" anchor="ctr"/>
                  <a:lstStyle/>
                  <a:p>
                    <a:endParaRPr lang="ja-JP" altLang="en-US"/>
                  </a:p>
                </p:txBody>
              </p:sp>
              <p:sp>
                <p:nvSpPr>
                  <p:cNvPr id="4381" name="Arc 405"/>
                  <p:cNvSpPr>
                    <a:spLocks noChangeAspect="1"/>
                  </p:cNvSpPr>
                  <p:nvPr/>
                </p:nvSpPr>
                <p:spPr bwMode="auto">
                  <a:xfrm flipV="1">
                    <a:off x="489" y="679"/>
                    <a:ext cx="177" cy="1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8033"/>
                  </a:solidFill>
                  <a:ln w="9525">
                    <a:solidFill>
                      <a:srgbClr val="9E9EBC"/>
                    </a:solidFill>
                    <a:round/>
                    <a:headEnd/>
                    <a:tailEnd/>
                  </a:ln>
                </p:spPr>
                <p:txBody>
                  <a:bodyPr wrap="none" anchor="ctr"/>
                  <a:lstStyle/>
                  <a:p>
                    <a:endParaRPr lang="ja-JP" altLang="en-US"/>
                  </a:p>
                </p:txBody>
              </p:sp>
              <p:sp>
                <p:nvSpPr>
                  <p:cNvPr id="4382" name="Rectangle 406"/>
                  <p:cNvSpPr>
                    <a:spLocks noChangeAspect="1" noChangeArrowheads="1"/>
                  </p:cNvSpPr>
                  <p:nvPr/>
                </p:nvSpPr>
                <p:spPr bwMode="auto">
                  <a:xfrm>
                    <a:off x="469" y="164"/>
                    <a:ext cx="199" cy="521"/>
                  </a:xfrm>
                  <a:prstGeom prst="rect">
                    <a:avLst/>
                  </a:prstGeom>
                  <a:solidFill>
                    <a:srgbClr val="008033"/>
                  </a:solidFill>
                  <a:ln w="9525">
                    <a:solidFill>
                      <a:srgbClr val="9E9EBC"/>
                    </a:solidFill>
                    <a:miter lim="800000"/>
                    <a:headEnd/>
                    <a:tailEnd/>
                  </a:ln>
                </p:spPr>
                <p:txBody>
                  <a:bodyPr wrap="none" anchor="ctr"/>
                  <a:lstStyle/>
                  <a:p>
                    <a:pPr algn="ctr"/>
                    <a:endParaRPr lang="ja-JP" altLang="en-US">
                      <a:cs typeface="Arial" charset="0"/>
                    </a:endParaRPr>
                  </a:p>
                </p:txBody>
              </p:sp>
            </p:grpSp>
          </p:grpSp>
          <p:sp>
            <p:nvSpPr>
              <p:cNvPr id="4375" name="その他"/>
              <p:cNvSpPr>
                <a:spLocks noChangeAspect="1"/>
              </p:cNvSpPr>
              <p:nvPr/>
            </p:nvSpPr>
            <p:spPr bwMode="auto">
              <a:xfrm>
                <a:off x="184" y="0"/>
                <a:ext cx="202" cy="134"/>
              </a:xfrm>
              <a:custGeom>
                <a:avLst/>
                <a:gdLst>
                  <a:gd name="T0" fmla="*/ 0 w 203"/>
                  <a:gd name="T1" fmla="*/ 162 h 133"/>
                  <a:gd name="T2" fmla="*/ 0 w 203"/>
                  <a:gd name="T3" fmla="*/ 122 h 133"/>
                  <a:gd name="T4" fmla="*/ 174 w 203"/>
                  <a:gd name="T5" fmla="*/ 0 h 133"/>
                  <a:gd name="T6" fmla="*/ 174 w 203"/>
                  <a:gd name="T7" fmla="*/ 52 h 133"/>
                  <a:gd name="T8" fmla="*/ 0 w 203"/>
                  <a:gd name="T9" fmla="*/ 162 h 133"/>
                  <a:gd name="T10" fmla="*/ 0 60000 65536"/>
                  <a:gd name="T11" fmla="*/ 0 60000 65536"/>
                  <a:gd name="T12" fmla="*/ 0 60000 65536"/>
                  <a:gd name="T13" fmla="*/ 0 60000 65536"/>
                  <a:gd name="T14" fmla="*/ 0 60000 65536"/>
                  <a:gd name="T15" fmla="*/ 0 w 203"/>
                  <a:gd name="T16" fmla="*/ 0 h 133"/>
                  <a:gd name="T17" fmla="*/ 203 w 203"/>
                  <a:gd name="T18" fmla="*/ 133 h 133"/>
                </a:gdLst>
                <a:ahLst/>
                <a:cxnLst>
                  <a:cxn ang="T10">
                    <a:pos x="T0" y="T1"/>
                  </a:cxn>
                  <a:cxn ang="T11">
                    <a:pos x="T2" y="T3"/>
                  </a:cxn>
                  <a:cxn ang="T12">
                    <a:pos x="T4" y="T5"/>
                  </a:cxn>
                  <a:cxn ang="T13">
                    <a:pos x="T6" y="T7"/>
                  </a:cxn>
                  <a:cxn ang="T14">
                    <a:pos x="T8" y="T9"/>
                  </a:cxn>
                </a:cxnLst>
                <a:rect l="T15" t="T16" r="T17" b="T18"/>
                <a:pathLst>
                  <a:path w="203" h="133">
                    <a:moveTo>
                      <a:pt x="0" y="133"/>
                    </a:moveTo>
                    <a:lnTo>
                      <a:pt x="0" y="93"/>
                    </a:lnTo>
                    <a:lnTo>
                      <a:pt x="203" y="0"/>
                    </a:lnTo>
                    <a:lnTo>
                      <a:pt x="203" y="52"/>
                    </a:lnTo>
                    <a:lnTo>
                      <a:pt x="0" y="133"/>
                    </a:lnTo>
                    <a:close/>
                  </a:path>
                </a:pathLst>
              </a:custGeom>
              <a:solidFill>
                <a:srgbClr val="C5FFBF"/>
              </a:solidFill>
              <a:ln w="3175">
                <a:solidFill>
                  <a:srgbClr val="9E9EBC"/>
                </a:solidFill>
                <a:round/>
                <a:headEnd/>
                <a:tailEnd/>
              </a:ln>
            </p:spPr>
            <p:txBody>
              <a:bodyPr wrap="none" anchor="ctr"/>
              <a:lstStyle/>
              <a:p>
                <a:endParaRPr lang="ja-JP" altLang="en-US"/>
              </a:p>
            </p:txBody>
          </p:sp>
          <p:sp>
            <p:nvSpPr>
              <p:cNvPr id="4376" name="その他"/>
              <p:cNvSpPr>
                <a:spLocks noChangeAspect="1"/>
              </p:cNvSpPr>
              <p:nvPr/>
            </p:nvSpPr>
            <p:spPr bwMode="auto">
              <a:xfrm>
                <a:off x="387" y="0"/>
                <a:ext cx="427" cy="52"/>
              </a:xfrm>
              <a:custGeom>
                <a:avLst/>
                <a:gdLst>
                  <a:gd name="T0" fmla="*/ 427 w 427"/>
                  <a:gd name="T1" fmla="*/ 77 h 51"/>
                  <a:gd name="T2" fmla="*/ 0 w 427"/>
                  <a:gd name="T3" fmla="*/ 83 h 51"/>
                  <a:gd name="T4" fmla="*/ 2 w 427"/>
                  <a:gd name="T5" fmla="*/ 1 h 51"/>
                  <a:gd name="T6" fmla="*/ 211 w 427"/>
                  <a:gd name="T7" fmla="*/ 0 h 51"/>
                  <a:gd name="T8" fmla="*/ 426 w 427"/>
                  <a:gd name="T9" fmla="*/ 23 h 51"/>
                  <a:gd name="T10" fmla="*/ 427 w 427"/>
                  <a:gd name="T11" fmla="*/ 77 h 51"/>
                  <a:gd name="T12" fmla="*/ 0 60000 65536"/>
                  <a:gd name="T13" fmla="*/ 0 60000 65536"/>
                  <a:gd name="T14" fmla="*/ 0 60000 65536"/>
                  <a:gd name="T15" fmla="*/ 0 60000 65536"/>
                  <a:gd name="T16" fmla="*/ 0 60000 65536"/>
                  <a:gd name="T17" fmla="*/ 0 60000 65536"/>
                  <a:gd name="T18" fmla="*/ 0 w 427"/>
                  <a:gd name="T19" fmla="*/ 0 h 51"/>
                  <a:gd name="T20" fmla="*/ 427 w 42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27" h="51">
                    <a:moveTo>
                      <a:pt x="427" y="48"/>
                    </a:moveTo>
                    <a:lnTo>
                      <a:pt x="0" y="51"/>
                    </a:lnTo>
                    <a:lnTo>
                      <a:pt x="2" y="1"/>
                    </a:lnTo>
                    <a:lnTo>
                      <a:pt x="211" y="0"/>
                    </a:lnTo>
                    <a:lnTo>
                      <a:pt x="426" y="23"/>
                    </a:lnTo>
                    <a:lnTo>
                      <a:pt x="427" y="48"/>
                    </a:lnTo>
                    <a:close/>
                  </a:path>
                </a:pathLst>
              </a:custGeom>
              <a:solidFill>
                <a:srgbClr val="CCFFCC"/>
              </a:solidFill>
              <a:ln w="3175">
                <a:solidFill>
                  <a:srgbClr val="9E9EBC"/>
                </a:solidFill>
                <a:round/>
                <a:headEnd/>
                <a:tailEnd/>
              </a:ln>
            </p:spPr>
            <p:txBody>
              <a:bodyPr wrap="none" anchor="ctr"/>
              <a:lstStyle/>
              <a:p>
                <a:endParaRPr lang="ja-JP" altLang="en-US"/>
              </a:p>
            </p:txBody>
          </p:sp>
        </p:grpSp>
        <p:grpSp>
          <p:nvGrpSpPr>
            <p:cNvPr id="132" name="Group 403"/>
            <p:cNvGrpSpPr>
              <a:grpSpLocks noChangeAspect="1"/>
            </p:cNvGrpSpPr>
            <p:nvPr/>
          </p:nvGrpSpPr>
          <p:grpSpPr bwMode="auto">
            <a:xfrm>
              <a:off x="1076" y="29"/>
              <a:ext cx="246" cy="214"/>
              <a:chOff x="0" y="0"/>
              <a:chExt cx="304" cy="270"/>
            </a:xfrm>
          </p:grpSpPr>
          <p:sp>
            <p:nvSpPr>
              <p:cNvPr id="4371" name="その他"/>
              <p:cNvSpPr>
                <a:spLocks noChangeAspect="1"/>
              </p:cNvSpPr>
              <p:nvPr/>
            </p:nvSpPr>
            <p:spPr bwMode="auto">
              <a:xfrm>
                <a:off x="1" y="18"/>
                <a:ext cx="162" cy="165"/>
              </a:xfrm>
              <a:custGeom>
                <a:avLst/>
                <a:gdLst>
                  <a:gd name="T0" fmla="*/ 0 w 162"/>
                  <a:gd name="T1" fmla="*/ 43 h 170"/>
                  <a:gd name="T2" fmla="*/ 2 w 162"/>
                  <a:gd name="T3" fmla="*/ 0 h 170"/>
                  <a:gd name="T4" fmla="*/ 96 w 162"/>
                  <a:gd name="T5" fmla="*/ 17 h 170"/>
                  <a:gd name="T6" fmla="*/ 162 w 162"/>
                  <a:gd name="T7" fmla="*/ 53 h 170"/>
                  <a:gd name="T8" fmla="*/ 162 w 162"/>
                  <a:gd name="T9" fmla="*/ 73 h 170"/>
                  <a:gd name="T10" fmla="*/ 104 w 162"/>
                  <a:gd name="T11" fmla="*/ 72 h 170"/>
                  <a:gd name="T12" fmla="*/ 0 w 162"/>
                  <a:gd name="T13" fmla="*/ 43 h 170"/>
                  <a:gd name="T14" fmla="*/ 0 60000 65536"/>
                  <a:gd name="T15" fmla="*/ 0 60000 65536"/>
                  <a:gd name="T16" fmla="*/ 0 60000 65536"/>
                  <a:gd name="T17" fmla="*/ 0 60000 65536"/>
                  <a:gd name="T18" fmla="*/ 0 60000 65536"/>
                  <a:gd name="T19" fmla="*/ 0 60000 65536"/>
                  <a:gd name="T20" fmla="*/ 0 60000 65536"/>
                  <a:gd name="T21" fmla="*/ 0 w 162"/>
                  <a:gd name="T22" fmla="*/ 0 h 170"/>
                  <a:gd name="T23" fmla="*/ 162 w 162"/>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170">
                    <a:moveTo>
                      <a:pt x="0" y="98"/>
                    </a:moveTo>
                    <a:lnTo>
                      <a:pt x="2" y="0"/>
                    </a:lnTo>
                    <a:lnTo>
                      <a:pt x="96" y="32"/>
                    </a:lnTo>
                    <a:lnTo>
                      <a:pt x="162" y="128"/>
                    </a:lnTo>
                    <a:lnTo>
                      <a:pt x="162" y="170"/>
                    </a:lnTo>
                    <a:lnTo>
                      <a:pt x="104" y="168"/>
                    </a:lnTo>
                    <a:lnTo>
                      <a:pt x="0" y="98"/>
                    </a:lnTo>
                    <a:close/>
                  </a:path>
                </a:pathLst>
              </a:custGeom>
              <a:solidFill>
                <a:srgbClr val="336838"/>
              </a:solidFill>
              <a:ln w="3175">
                <a:solidFill>
                  <a:srgbClr val="9E9EBC"/>
                </a:solidFill>
                <a:round/>
                <a:headEnd/>
                <a:tailEnd/>
              </a:ln>
            </p:spPr>
            <p:txBody>
              <a:bodyPr wrap="none" anchor="ctr"/>
              <a:lstStyle/>
              <a:p>
                <a:endParaRPr lang="ja-JP" altLang="en-US"/>
              </a:p>
            </p:txBody>
          </p:sp>
          <p:sp>
            <p:nvSpPr>
              <p:cNvPr id="4372" name="その他"/>
              <p:cNvSpPr>
                <a:spLocks noChangeAspect="1"/>
              </p:cNvSpPr>
              <p:nvPr/>
            </p:nvSpPr>
            <p:spPr bwMode="auto">
              <a:xfrm>
                <a:off x="4" y="1"/>
                <a:ext cx="162" cy="46"/>
              </a:xfrm>
              <a:custGeom>
                <a:avLst/>
                <a:gdLst>
                  <a:gd name="T0" fmla="*/ 0 w 162"/>
                  <a:gd name="T1" fmla="*/ 12 h 46"/>
                  <a:gd name="T2" fmla="*/ 78 w 162"/>
                  <a:gd name="T3" fmla="*/ 0 h 46"/>
                  <a:gd name="T4" fmla="*/ 162 w 162"/>
                  <a:gd name="T5" fmla="*/ 26 h 46"/>
                  <a:gd name="T6" fmla="*/ 96 w 162"/>
                  <a:gd name="T7" fmla="*/ 46 h 46"/>
                  <a:gd name="T8" fmla="*/ 0 w 162"/>
                  <a:gd name="T9" fmla="*/ 12 h 46"/>
                  <a:gd name="T10" fmla="*/ 0 60000 65536"/>
                  <a:gd name="T11" fmla="*/ 0 60000 65536"/>
                  <a:gd name="T12" fmla="*/ 0 60000 65536"/>
                  <a:gd name="T13" fmla="*/ 0 60000 65536"/>
                  <a:gd name="T14" fmla="*/ 0 60000 65536"/>
                  <a:gd name="T15" fmla="*/ 0 w 162"/>
                  <a:gd name="T16" fmla="*/ 0 h 46"/>
                  <a:gd name="T17" fmla="*/ 162 w 162"/>
                  <a:gd name="T18" fmla="*/ 46 h 46"/>
                </a:gdLst>
                <a:ahLst/>
                <a:cxnLst>
                  <a:cxn ang="T10">
                    <a:pos x="T0" y="T1"/>
                  </a:cxn>
                  <a:cxn ang="T11">
                    <a:pos x="T2" y="T3"/>
                  </a:cxn>
                  <a:cxn ang="T12">
                    <a:pos x="T4" y="T5"/>
                  </a:cxn>
                  <a:cxn ang="T13">
                    <a:pos x="T6" y="T7"/>
                  </a:cxn>
                  <a:cxn ang="T14">
                    <a:pos x="T8" y="T9"/>
                  </a:cxn>
                </a:cxnLst>
                <a:rect l="T15" t="T16" r="T17" b="T18"/>
                <a:pathLst>
                  <a:path w="162" h="46">
                    <a:moveTo>
                      <a:pt x="0" y="12"/>
                    </a:moveTo>
                    <a:lnTo>
                      <a:pt x="78" y="0"/>
                    </a:lnTo>
                    <a:lnTo>
                      <a:pt x="162" y="26"/>
                    </a:lnTo>
                    <a:lnTo>
                      <a:pt x="96" y="46"/>
                    </a:lnTo>
                    <a:lnTo>
                      <a:pt x="0" y="12"/>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73" name="その他"/>
              <p:cNvSpPr>
                <a:spLocks noChangeAspect="1"/>
              </p:cNvSpPr>
              <p:nvPr/>
            </p:nvSpPr>
            <p:spPr bwMode="auto">
              <a:xfrm>
                <a:off x="98" y="27"/>
                <a:ext cx="207" cy="244"/>
              </a:xfrm>
              <a:custGeom>
                <a:avLst/>
                <a:gdLst>
                  <a:gd name="T0" fmla="*/ 70 w 206"/>
                  <a:gd name="T1" fmla="*/ 0 h 244"/>
                  <a:gd name="T2" fmla="*/ 161 w 206"/>
                  <a:gd name="T3" fmla="*/ 100 h 244"/>
                  <a:gd name="T4" fmla="*/ 235 w 206"/>
                  <a:gd name="T5" fmla="*/ 230 h 244"/>
                  <a:gd name="T6" fmla="*/ 175 w 206"/>
                  <a:gd name="T7" fmla="*/ 244 h 244"/>
                  <a:gd name="T8" fmla="*/ 8 w 206"/>
                  <a:gd name="T9" fmla="*/ 142 h 244"/>
                  <a:gd name="T10" fmla="*/ 62 w 206"/>
                  <a:gd name="T11" fmla="*/ 114 h 244"/>
                  <a:gd name="T12" fmla="*/ 0 w 206"/>
                  <a:gd name="T13" fmla="*/ 20 h 244"/>
                  <a:gd name="T14" fmla="*/ 70 w 206"/>
                  <a:gd name="T15" fmla="*/ 0 h 244"/>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244"/>
                  <a:gd name="T26" fmla="*/ 206 w 206"/>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244">
                    <a:moveTo>
                      <a:pt x="70" y="0"/>
                    </a:moveTo>
                    <a:lnTo>
                      <a:pt x="132" y="100"/>
                    </a:lnTo>
                    <a:lnTo>
                      <a:pt x="206" y="230"/>
                    </a:lnTo>
                    <a:lnTo>
                      <a:pt x="146" y="244"/>
                    </a:lnTo>
                    <a:lnTo>
                      <a:pt x="8" y="142"/>
                    </a:lnTo>
                    <a:lnTo>
                      <a:pt x="62" y="114"/>
                    </a:lnTo>
                    <a:lnTo>
                      <a:pt x="0" y="20"/>
                    </a:lnTo>
                    <a:lnTo>
                      <a:pt x="70" y="0"/>
                    </a:lnTo>
                    <a:close/>
                  </a:path>
                </a:pathLst>
              </a:custGeom>
              <a:solidFill>
                <a:srgbClr val="C5FFBF"/>
              </a:solidFill>
              <a:ln w="3175">
                <a:solidFill>
                  <a:srgbClr val="9E9EBC"/>
                </a:solidFill>
                <a:round/>
                <a:headEnd/>
                <a:tailEnd/>
              </a:ln>
            </p:spPr>
            <p:txBody>
              <a:bodyPr wrap="none" anchor="ctr"/>
              <a:lstStyle/>
              <a:p>
                <a:endParaRPr lang="ja-JP" altLang="en-US"/>
              </a:p>
            </p:txBody>
          </p:sp>
        </p:grpSp>
        <p:grpSp>
          <p:nvGrpSpPr>
            <p:cNvPr id="134" name="Group 407"/>
            <p:cNvGrpSpPr>
              <a:grpSpLocks noChangeAspect="1"/>
            </p:cNvGrpSpPr>
            <p:nvPr/>
          </p:nvGrpSpPr>
          <p:grpSpPr bwMode="auto">
            <a:xfrm>
              <a:off x="884" y="93"/>
              <a:ext cx="390" cy="172"/>
              <a:chOff x="0" y="0"/>
              <a:chExt cx="484" cy="218"/>
            </a:xfrm>
          </p:grpSpPr>
          <p:sp>
            <p:nvSpPr>
              <p:cNvPr id="4368" name="その他"/>
              <p:cNvSpPr>
                <a:spLocks noChangeAspect="1"/>
              </p:cNvSpPr>
              <p:nvPr/>
            </p:nvSpPr>
            <p:spPr bwMode="auto">
              <a:xfrm>
                <a:off x="0" y="34"/>
                <a:ext cx="294" cy="125"/>
              </a:xfrm>
              <a:custGeom>
                <a:avLst/>
                <a:gdLst>
                  <a:gd name="T0" fmla="*/ 0 w 294"/>
                  <a:gd name="T1" fmla="*/ 97 h 126"/>
                  <a:gd name="T2" fmla="*/ 2 w 294"/>
                  <a:gd name="T3" fmla="*/ 6 h 126"/>
                  <a:gd name="T4" fmla="*/ 152 w 294"/>
                  <a:gd name="T5" fmla="*/ 0 h 126"/>
                  <a:gd name="T6" fmla="*/ 294 w 294"/>
                  <a:gd name="T7" fmla="*/ 63 h 126"/>
                  <a:gd name="T8" fmla="*/ 292 w 294"/>
                  <a:gd name="T9" fmla="*/ 97 h 126"/>
                  <a:gd name="T10" fmla="*/ 76 w 294"/>
                  <a:gd name="T11" fmla="*/ 97 h 126"/>
                  <a:gd name="T12" fmla="*/ 0 w 294"/>
                  <a:gd name="T13" fmla="*/ 97 h 126"/>
                  <a:gd name="T14" fmla="*/ 0 60000 65536"/>
                  <a:gd name="T15" fmla="*/ 0 60000 65536"/>
                  <a:gd name="T16" fmla="*/ 0 60000 65536"/>
                  <a:gd name="T17" fmla="*/ 0 60000 65536"/>
                  <a:gd name="T18" fmla="*/ 0 60000 65536"/>
                  <a:gd name="T19" fmla="*/ 0 60000 65536"/>
                  <a:gd name="T20" fmla="*/ 0 60000 65536"/>
                  <a:gd name="T21" fmla="*/ 0 w 294"/>
                  <a:gd name="T22" fmla="*/ 0 h 126"/>
                  <a:gd name="T23" fmla="*/ 294 w 294"/>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126">
                    <a:moveTo>
                      <a:pt x="0" y="126"/>
                    </a:moveTo>
                    <a:lnTo>
                      <a:pt x="2" y="6"/>
                    </a:lnTo>
                    <a:lnTo>
                      <a:pt x="152" y="0"/>
                    </a:lnTo>
                    <a:lnTo>
                      <a:pt x="294" y="86"/>
                    </a:lnTo>
                    <a:lnTo>
                      <a:pt x="292" y="126"/>
                    </a:lnTo>
                    <a:lnTo>
                      <a:pt x="76" y="126"/>
                    </a:lnTo>
                    <a:lnTo>
                      <a:pt x="0" y="126"/>
                    </a:lnTo>
                    <a:close/>
                  </a:path>
                </a:pathLst>
              </a:custGeom>
              <a:solidFill>
                <a:srgbClr val="53A85B"/>
              </a:solidFill>
              <a:ln w="3175">
                <a:solidFill>
                  <a:srgbClr val="9E9EBC"/>
                </a:solidFill>
                <a:round/>
                <a:headEnd/>
                <a:tailEnd/>
              </a:ln>
            </p:spPr>
            <p:txBody>
              <a:bodyPr wrap="none" anchor="ctr"/>
              <a:lstStyle/>
              <a:p>
                <a:endParaRPr lang="ja-JP" altLang="en-US"/>
              </a:p>
            </p:txBody>
          </p:sp>
          <p:sp>
            <p:nvSpPr>
              <p:cNvPr id="4369" name="その他"/>
              <p:cNvSpPr>
                <a:spLocks noChangeAspect="1"/>
              </p:cNvSpPr>
              <p:nvPr/>
            </p:nvSpPr>
            <p:spPr bwMode="auto">
              <a:xfrm>
                <a:off x="3" y="-1"/>
                <a:ext cx="211" cy="38"/>
              </a:xfrm>
              <a:custGeom>
                <a:avLst/>
                <a:gdLst>
                  <a:gd name="T0" fmla="*/ 0 w 210"/>
                  <a:gd name="T1" fmla="*/ 38 h 38"/>
                  <a:gd name="T2" fmla="*/ 72 w 210"/>
                  <a:gd name="T3" fmla="*/ 2 h 38"/>
                  <a:gd name="T4" fmla="*/ 239 w 210"/>
                  <a:gd name="T5" fmla="*/ 0 h 38"/>
                  <a:gd name="T6" fmla="*/ 175 w 210"/>
                  <a:gd name="T7" fmla="*/ 34 h 38"/>
                  <a:gd name="T8" fmla="*/ 0 w 210"/>
                  <a:gd name="T9" fmla="*/ 38 h 38"/>
                  <a:gd name="T10" fmla="*/ 0 60000 65536"/>
                  <a:gd name="T11" fmla="*/ 0 60000 65536"/>
                  <a:gd name="T12" fmla="*/ 0 60000 65536"/>
                  <a:gd name="T13" fmla="*/ 0 60000 65536"/>
                  <a:gd name="T14" fmla="*/ 0 60000 65536"/>
                  <a:gd name="T15" fmla="*/ 0 w 210"/>
                  <a:gd name="T16" fmla="*/ 0 h 38"/>
                  <a:gd name="T17" fmla="*/ 210 w 210"/>
                  <a:gd name="T18" fmla="*/ 38 h 38"/>
                </a:gdLst>
                <a:ahLst/>
                <a:cxnLst>
                  <a:cxn ang="T10">
                    <a:pos x="T0" y="T1"/>
                  </a:cxn>
                  <a:cxn ang="T11">
                    <a:pos x="T2" y="T3"/>
                  </a:cxn>
                  <a:cxn ang="T12">
                    <a:pos x="T4" y="T5"/>
                  </a:cxn>
                  <a:cxn ang="T13">
                    <a:pos x="T6" y="T7"/>
                  </a:cxn>
                  <a:cxn ang="T14">
                    <a:pos x="T8" y="T9"/>
                  </a:cxn>
                </a:cxnLst>
                <a:rect l="T15" t="T16" r="T17" b="T18"/>
                <a:pathLst>
                  <a:path w="210" h="38">
                    <a:moveTo>
                      <a:pt x="0" y="38"/>
                    </a:moveTo>
                    <a:lnTo>
                      <a:pt x="72" y="2"/>
                    </a:lnTo>
                    <a:lnTo>
                      <a:pt x="210" y="0"/>
                    </a:lnTo>
                    <a:lnTo>
                      <a:pt x="146" y="34"/>
                    </a:lnTo>
                    <a:lnTo>
                      <a:pt x="0" y="38"/>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70" name="その他"/>
              <p:cNvSpPr>
                <a:spLocks noChangeAspect="1"/>
              </p:cNvSpPr>
              <p:nvPr/>
            </p:nvSpPr>
            <p:spPr bwMode="auto">
              <a:xfrm>
                <a:off x="151" y="-1"/>
                <a:ext cx="333" cy="218"/>
              </a:xfrm>
              <a:custGeom>
                <a:avLst/>
                <a:gdLst>
                  <a:gd name="T0" fmla="*/ 62 w 332"/>
                  <a:gd name="T1" fmla="*/ 0 h 218"/>
                  <a:gd name="T2" fmla="*/ 223 w 332"/>
                  <a:gd name="T3" fmla="*/ 86 h 218"/>
                  <a:gd name="T4" fmla="*/ 361 w 332"/>
                  <a:gd name="T5" fmla="*/ 192 h 218"/>
                  <a:gd name="T6" fmla="*/ 325 w 332"/>
                  <a:gd name="T7" fmla="*/ 218 h 218"/>
                  <a:gd name="T8" fmla="*/ 112 w 332"/>
                  <a:gd name="T9" fmla="*/ 142 h 218"/>
                  <a:gd name="T10" fmla="*/ 138 w 332"/>
                  <a:gd name="T11" fmla="*/ 120 h 218"/>
                  <a:gd name="T12" fmla="*/ 0 w 332"/>
                  <a:gd name="T13" fmla="*/ 36 h 218"/>
                  <a:gd name="T14" fmla="*/ 62 w 332"/>
                  <a:gd name="T15" fmla="*/ 0 h 218"/>
                  <a:gd name="T16" fmla="*/ 0 60000 65536"/>
                  <a:gd name="T17" fmla="*/ 0 60000 65536"/>
                  <a:gd name="T18" fmla="*/ 0 60000 65536"/>
                  <a:gd name="T19" fmla="*/ 0 60000 65536"/>
                  <a:gd name="T20" fmla="*/ 0 60000 65536"/>
                  <a:gd name="T21" fmla="*/ 0 60000 65536"/>
                  <a:gd name="T22" fmla="*/ 0 60000 65536"/>
                  <a:gd name="T23" fmla="*/ 0 60000 65536"/>
                  <a:gd name="T24" fmla="*/ 0 w 332"/>
                  <a:gd name="T25" fmla="*/ 0 h 218"/>
                  <a:gd name="T26" fmla="*/ 332 w 332"/>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 h="218">
                    <a:moveTo>
                      <a:pt x="62" y="0"/>
                    </a:moveTo>
                    <a:lnTo>
                      <a:pt x="194" y="86"/>
                    </a:lnTo>
                    <a:lnTo>
                      <a:pt x="332" y="192"/>
                    </a:lnTo>
                    <a:lnTo>
                      <a:pt x="296" y="218"/>
                    </a:lnTo>
                    <a:lnTo>
                      <a:pt x="112" y="142"/>
                    </a:lnTo>
                    <a:lnTo>
                      <a:pt x="138" y="120"/>
                    </a:lnTo>
                    <a:lnTo>
                      <a:pt x="0" y="36"/>
                    </a:lnTo>
                    <a:lnTo>
                      <a:pt x="62" y="0"/>
                    </a:lnTo>
                    <a:close/>
                  </a:path>
                </a:pathLst>
              </a:custGeom>
              <a:solidFill>
                <a:srgbClr val="C5FFBF"/>
              </a:solidFill>
              <a:ln w="3175">
                <a:solidFill>
                  <a:srgbClr val="9E9EBC"/>
                </a:solidFill>
                <a:round/>
                <a:headEnd/>
                <a:tailEnd/>
              </a:ln>
            </p:spPr>
            <p:txBody>
              <a:bodyPr wrap="none" anchor="ctr"/>
              <a:lstStyle/>
              <a:p>
                <a:endParaRPr lang="ja-JP" altLang="en-US"/>
              </a:p>
            </p:txBody>
          </p:sp>
        </p:grpSp>
        <p:grpSp>
          <p:nvGrpSpPr>
            <p:cNvPr id="135" name="Group 411"/>
            <p:cNvGrpSpPr>
              <a:grpSpLocks noChangeAspect="1"/>
            </p:cNvGrpSpPr>
            <p:nvPr/>
          </p:nvGrpSpPr>
          <p:grpSpPr bwMode="auto">
            <a:xfrm>
              <a:off x="745" y="173"/>
              <a:ext cx="504" cy="163"/>
              <a:chOff x="0" y="0"/>
              <a:chExt cx="624" cy="206"/>
            </a:xfrm>
          </p:grpSpPr>
          <p:sp>
            <p:nvSpPr>
              <p:cNvPr id="4365" name="その他"/>
              <p:cNvSpPr>
                <a:spLocks noChangeAspect="1"/>
              </p:cNvSpPr>
              <p:nvPr/>
            </p:nvSpPr>
            <p:spPr bwMode="auto">
              <a:xfrm>
                <a:off x="-1" y="43"/>
                <a:ext cx="401" cy="163"/>
              </a:xfrm>
              <a:custGeom>
                <a:avLst/>
                <a:gdLst>
                  <a:gd name="T0" fmla="*/ 0 w 400"/>
                  <a:gd name="T1" fmla="*/ 191 h 162"/>
                  <a:gd name="T2" fmla="*/ 0 w 400"/>
                  <a:gd name="T3" fmla="*/ 44 h 162"/>
                  <a:gd name="T4" fmla="*/ 196 w 400"/>
                  <a:gd name="T5" fmla="*/ 0 h 162"/>
                  <a:gd name="T6" fmla="*/ 429 w 400"/>
                  <a:gd name="T7" fmla="*/ 40 h 162"/>
                  <a:gd name="T8" fmla="*/ 425 w 400"/>
                  <a:gd name="T9" fmla="*/ 80 h 162"/>
                  <a:gd name="T10" fmla="*/ 178 w 400"/>
                  <a:gd name="T11" fmla="*/ 80 h 162"/>
                  <a:gd name="T12" fmla="*/ 0 w 400"/>
                  <a:gd name="T13" fmla="*/ 191 h 162"/>
                  <a:gd name="T14" fmla="*/ 0 60000 65536"/>
                  <a:gd name="T15" fmla="*/ 0 60000 65536"/>
                  <a:gd name="T16" fmla="*/ 0 60000 65536"/>
                  <a:gd name="T17" fmla="*/ 0 60000 65536"/>
                  <a:gd name="T18" fmla="*/ 0 60000 65536"/>
                  <a:gd name="T19" fmla="*/ 0 60000 65536"/>
                  <a:gd name="T20" fmla="*/ 0 60000 65536"/>
                  <a:gd name="T21" fmla="*/ 0 w 400"/>
                  <a:gd name="T22" fmla="*/ 0 h 162"/>
                  <a:gd name="T23" fmla="*/ 400 w 400"/>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62">
                    <a:moveTo>
                      <a:pt x="0" y="162"/>
                    </a:moveTo>
                    <a:lnTo>
                      <a:pt x="0" y="44"/>
                    </a:lnTo>
                    <a:lnTo>
                      <a:pt x="196" y="0"/>
                    </a:lnTo>
                    <a:lnTo>
                      <a:pt x="400" y="40"/>
                    </a:lnTo>
                    <a:lnTo>
                      <a:pt x="396" y="80"/>
                    </a:lnTo>
                    <a:lnTo>
                      <a:pt x="178" y="80"/>
                    </a:lnTo>
                    <a:lnTo>
                      <a:pt x="0" y="162"/>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66" name="その他"/>
              <p:cNvSpPr>
                <a:spLocks noChangeAspect="1"/>
              </p:cNvSpPr>
              <p:nvPr/>
            </p:nvSpPr>
            <p:spPr bwMode="auto">
              <a:xfrm>
                <a:off x="2" y="-1"/>
                <a:ext cx="233" cy="87"/>
              </a:xfrm>
              <a:custGeom>
                <a:avLst/>
                <a:gdLst>
                  <a:gd name="T0" fmla="*/ 0 w 232"/>
                  <a:gd name="T1" fmla="*/ 59 h 88"/>
                  <a:gd name="T2" fmla="*/ 36 w 232"/>
                  <a:gd name="T3" fmla="*/ 44 h 88"/>
                  <a:gd name="T4" fmla="*/ 261 w 232"/>
                  <a:gd name="T5" fmla="*/ 0 h 88"/>
                  <a:gd name="T6" fmla="*/ 225 w 232"/>
                  <a:gd name="T7" fmla="*/ 44 h 88"/>
                  <a:gd name="T8" fmla="*/ 0 w 232"/>
                  <a:gd name="T9" fmla="*/ 59 h 88"/>
                  <a:gd name="T10" fmla="*/ 0 60000 65536"/>
                  <a:gd name="T11" fmla="*/ 0 60000 65536"/>
                  <a:gd name="T12" fmla="*/ 0 60000 65536"/>
                  <a:gd name="T13" fmla="*/ 0 60000 65536"/>
                  <a:gd name="T14" fmla="*/ 0 60000 65536"/>
                  <a:gd name="T15" fmla="*/ 0 w 232"/>
                  <a:gd name="T16" fmla="*/ 0 h 88"/>
                  <a:gd name="T17" fmla="*/ 232 w 232"/>
                  <a:gd name="T18" fmla="*/ 88 h 88"/>
                </a:gdLst>
                <a:ahLst/>
                <a:cxnLst>
                  <a:cxn ang="T10">
                    <a:pos x="T0" y="T1"/>
                  </a:cxn>
                  <a:cxn ang="T11">
                    <a:pos x="T2" y="T3"/>
                  </a:cxn>
                  <a:cxn ang="T12">
                    <a:pos x="T4" y="T5"/>
                  </a:cxn>
                  <a:cxn ang="T13">
                    <a:pos x="T6" y="T7"/>
                  </a:cxn>
                  <a:cxn ang="T14">
                    <a:pos x="T8" y="T9"/>
                  </a:cxn>
                </a:cxnLst>
                <a:rect l="T15" t="T16" r="T17" b="T18"/>
                <a:pathLst>
                  <a:path w="232" h="88">
                    <a:moveTo>
                      <a:pt x="0" y="88"/>
                    </a:moveTo>
                    <a:lnTo>
                      <a:pt x="36" y="44"/>
                    </a:lnTo>
                    <a:lnTo>
                      <a:pt x="232" y="0"/>
                    </a:lnTo>
                    <a:lnTo>
                      <a:pt x="196" y="46"/>
                    </a:lnTo>
                    <a:lnTo>
                      <a:pt x="0" y="88"/>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67" name="その他"/>
              <p:cNvSpPr>
                <a:spLocks noChangeAspect="1"/>
              </p:cNvSpPr>
              <p:nvPr/>
            </p:nvSpPr>
            <p:spPr bwMode="auto">
              <a:xfrm>
                <a:off x="198" y="-1"/>
                <a:ext cx="426" cy="142"/>
              </a:xfrm>
              <a:custGeom>
                <a:avLst/>
                <a:gdLst>
                  <a:gd name="T0" fmla="*/ 38 w 426"/>
                  <a:gd name="T1" fmla="*/ 0 h 142"/>
                  <a:gd name="T2" fmla="*/ 238 w 426"/>
                  <a:gd name="T3" fmla="*/ 40 h 142"/>
                  <a:gd name="T4" fmla="*/ 426 w 426"/>
                  <a:gd name="T5" fmla="*/ 114 h 142"/>
                  <a:gd name="T6" fmla="*/ 404 w 426"/>
                  <a:gd name="T7" fmla="*/ 142 h 142"/>
                  <a:gd name="T8" fmla="*/ 186 w 426"/>
                  <a:gd name="T9" fmla="*/ 124 h 142"/>
                  <a:gd name="T10" fmla="*/ 202 w 426"/>
                  <a:gd name="T11" fmla="*/ 84 h 142"/>
                  <a:gd name="T12" fmla="*/ 0 w 426"/>
                  <a:gd name="T13" fmla="*/ 44 h 142"/>
                  <a:gd name="T14" fmla="*/ 38 w 426"/>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426"/>
                  <a:gd name="T25" fmla="*/ 0 h 142"/>
                  <a:gd name="T26" fmla="*/ 426 w 426"/>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6" h="142">
                    <a:moveTo>
                      <a:pt x="38" y="0"/>
                    </a:moveTo>
                    <a:lnTo>
                      <a:pt x="238" y="40"/>
                    </a:lnTo>
                    <a:lnTo>
                      <a:pt x="426" y="114"/>
                    </a:lnTo>
                    <a:lnTo>
                      <a:pt x="404" y="142"/>
                    </a:lnTo>
                    <a:lnTo>
                      <a:pt x="186" y="124"/>
                    </a:lnTo>
                    <a:lnTo>
                      <a:pt x="202" y="84"/>
                    </a:lnTo>
                    <a:lnTo>
                      <a:pt x="0" y="44"/>
                    </a:lnTo>
                    <a:lnTo>
                      <a:pt x="38" y="0"/>
                    </a:lnTo>
                    <a:close/>
                  </a:path>
                </a:pathLst>
              </a:custGeom>
              <a:solidFill>
                <a:srgbClr val="C5FFBF"/>
              </a:solidFill>
              <a:ln w="3175">
                <a:solidFill>
                  <a:srgbClr val="9E9EBC"/>
                </a:solidFill>
                <a:round/>
                <a:headEnd/>
                <a:tailEnd/>
              </a:ln>
            </p:spPr>
            <p:txBody>
              <a:bodyPr wrap="none" anchor="ctr"/>
              <a:lstStyle/>
              <a:p>
                <a:endParaRPr lang="ja-JP" altLang="en-US"/>
              </a:p>
            </p:txBody>
          </p:sp>
        </p:grpSp>
        <p:grpSp>
          <p:nvGrpSpPr>
            <p:cNvPr id="136" name="Group 415"/>
            <p:cNvGrpSpPr>
              <a:grpSpLocks noChangeAspect="1"/>
            </p:cNvGrpSpPr>
            <p:nvPr/>
          </p:nvGrpSpPr>
          <p:grpSpPr bwMode="auto">
            <a:xfrm>
              <a:off x="1372" y="30"/>
              <a:ext cx="242" cy="213"/>
              <a:chOff x="0" y="0"/>
              <a:chExt cx="299" cy="270"/>
            </a:xfrm>
          </p:grpSpPr>
          <p:sp>
            <p:nvSpPr>
              <p:cNvPr id="4362" name="その他"/>
              <p:cNvSpPr>
                <a:spLocks noChangeAspect="1"/>
              </p:cNvSpPr>
              <p:nvPr/>
            </p:nvSpPr>
            <p:spPr bwMode="auto">
              <a:xfrm flipH="1">
                <a:off x="138" y="14"/>
                <a:ext cx="162" cy="169"/>
              </a:xfrm>
              <a:custGeom>
                <a:avLst/>
                <a:gdLst>
                  <a:gd name="T0" fmla="*/ 0 w 162"/>
                  <a:gd name="T1" fmla="*/ 85 h 170"/>
                  <a:gd name="T2" fmla="*/ 2 w 162"/>
                  <a:gd name="T3" fmla="*/ 0 h 170"/>
                  <a:gd name="T4" fmla="*/ 96 w 162"/>
                  <a:gd name="T5" fmla="*/ 32 h 170"/>
                  <a:gd name="T6" fmla="*/ 162 w 162"/>
                  <a:gd name="T7" fmla="*/ 99 h 170"/>
                  <a:gd name="T8" fmla="*/ 162 w 162"/>
                  <a:gd name="T9" fmla="*/ 141 h 170"/>
                  <a:gd name="T10" fmla="*/ 104 w 162"/>
                  <a:gd name="T11" fmla="*/ 139 h 170"/>
                  <a:gd name="T12" fmla="*/ 0 w 162"/>
                  <a:gd name="T13" fmla="*/ 85 h 170"/>
                  <a:gd name="T14" fmla="*/ 0 60000 65536"/>
                  <a:gd name="T15" fmla="*/ 0 60000 65536"/>
                  <a:gd name="T16" fmla="*/ 0 60000 65536"/>
                  <a:gd name="T17" fmla="*/ 0 60000 65536"/>
                  <a:gd name="T18" fmla="*/ 0 60000 65536"/>
                  <a:gd name="T19" fmla="*/ 0 60000 65536"/>
                  <a:gd name="T20" fmla="*/ 0 60000 65536"/>
                  <a:gd name="T21" fmla="*/ 0 w 162"/>
                  <a:gd name="T22" fmla="*/ 0 h 170"/>
                  <a:gd name="T23" fmla="*/ 162 w 162"/>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170">
                    <a:moveTo>
                      <a:pt x="0" y="98"/>
                    </a:moveTo>
                    <a:lnTo>
                      <a:pt x="2" y="0"/>
                    </a:lnTo>
                    <a:lnTo>
                      <a:pt x="96" y="32"/>
                    </a:lnTo>
                    <a:lnTo>
                      <a:pt x="162" y="128"/>
                    </a:lnTo>
                    <a:lnTo>
                      <a:pt x="162" y="170"/>
                    </a:lnTo>
                    <a:lnTo>
                      <a:pt x="104" y="168"/>
                    </a:lnTo>
                    <a:lnTo>
                      <a:pt x="0" y="98"/>
                    </a:lnTo>
                    <a:close/>
                  </a:path>
                </a:pathLst>
              </a:custGeom>
              <a:solidFill>
                <a:srgbClr val="336838"/>
              </a:solidFill>
              <a:ln w="3175">
                <a:solidFill>
                  <a:srgbClr val="9E9EBC"/>
                </a:solidFill>
                <a:round/>
                <a:headEnd/>
                <a:tailEnd/>
              </a:ln>
            </p:spPr>
            <p:txBody>
              <a:bodyPr wrap="none" anchor="ctr"/>
              <a:lstStyle/>
              <a:p>
                <a:endParaRPr lang="ja-JP" altLang="en-US"/>
              </a:p>
            </p:txBody>
          </p:sp>
          <p:sp>
            <p:nvSpPr>
              <p:cNvPr id="4363" name="その他"/>
              <p:cNvSpPr>
                <a:spLocks noChangeAspect="1"/>
              </p:cNvSpPr>
              <p:nvPr/>
            </p:nvSpPr>
            <p:spPr bwMode="auto">
              <a:xfrm flipH="1">
                <a:off x="135" y="0"/>
                <a:ext cx="162" cy="47"/>
              </a:xfrm>
              <a:custGeom>
                <a:avLst/>
                <a:gdLst>
                  <a:gd name="T0" fmla="*/ 0 w 162"/>
                  <a:gd name="T1" fmla="*/ 12 h 46"/>
                  <a:gd name="T2" fmla="*/ 78 w 162"/>
                  <a:gd name="T3" fmla="*/ 0 h 46"/>
                  <a:gd name="T4" fmla="*/ 162 w 162"/>
                  <a:gd name="T5" fmla="*/ 55 h 46"/>
                  <a:gd name="T6" fmla="*/ 96 w 162"/>
                  <a:gd name="T7" fmla="*/ 81 h 46"/>
                  <a:gd name="T8" fmla="*/ 0 w 162"/>
                  <a:gd name="T9" fmla="*/ 12 h 46"/>
                  <a:gd name="T10" fmla="*/ 0 60000 65536"/>
                  <a:gd name="T11" fmla="*/ 0 60000 65536"/>
                  <a:gd name="T12" fmla="*/ 0 60000 65536"/>
                  <a:gd name="T13" fmla="*/ 0 60000 65536"/>
                  <a:gd name="T14" fmla="*/ 0 60000 65536"/>
                  <a:gd name="T15" fmla="*/ 0 w 162"/>
                  <a:gd name="T16" fmla="*/ 0 h 46"/>
                  <a:gd name="T17" fmla="*/ 162 w 162"/>
                  <a:gd name="T18" fmla="*/ 46 h 46"/>
                </a:gdLst>
                <a:ahLst/>
                <a:cxnLst>
                  <a:cxn ang="T10">
                    <a:pos x="T0" y="T1"/>
                  </a:cxn>
                  <a:cxn ang="T11">
                    <a:pos x="T2" y="T3"/>
                  </a:cxn>
                  <a:cxn ang="T12">
                    <a:pos x="T4" y="T5"/>
                  </a:cxn>
                  <a:cxn ang="T13">
                    <a:pos x="T6" y="T7"/>
                  </a:cxn>
                  <a:cxn ang="T14">
                    <a:pos x="T8" y="T9"/>
                  </a:cxn>
                </a:cxnLst>
                <a:rect l="T15" t="T16" r="T17" b="T18"/>
                <a:pathLst>
                  <a:path w="162" h="46">
                    <a:moveTo>
                      <a:pt x="0" y="12"/>
                    </a:moveTo>
                    <a:lnTo>
                      <a:pt x="78" y="0"/>
                    </a:lnTo>
                    <a:lnTo>
                      <a:pt x="162" y="26"/>
                    </a:lnTo>
                    <a:lnTo>
                      <a:pt x="96" y="46"/>
                    </a:lnTo>
                    <a:lnTo>
                      <a:pt x="0" y="12"/>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64" name="その他"/>
              <p:cNvSpPr>
                <a:spLocks noChangeAspect="1"/>
              </p:cNvSpPr>
              <p:nvPr/>
            </p:nvSpPr>
            <p:spPr bwMode="auto">
              <a:xfrm>
                <a:off x="-1" y="26"/>
                <a:ext cx="201" cy="245"/>
              </a:xfrm>
              <a:custGeom>
                <a:avLst/>
                <a:gdLst>
                  <a:gd name="T0" fmla="*/ 131 w 201"/>
                  <a:gd name="T1" fmla="*/ 0 h 244"/>
                  <a:gd name="T2" fmla="*/ 72 w 201"/>
                  <a:gd name="T3" fmla="*/ 98 h 244"/>
                  <a:gd name="T4" fmla="*/ 16 w 201"/>
                  <a:gd name="T5" fmla="*/ 91 h 244"/>
                  <a:gd name="T6" fmla="*/ 0 w 201"/>
                  <a:gd name="T7" fmla="*/ 262 h 244"/>
                  <a:gd name="T8" fmla="*/ 55 w 201"/>
                  <a:gd name="T9" fmla="*/ 273 h 244"/>
                  <a:gd name="T10" fmla="*/ 104 w 201"/>
                  <a:gd name="T11" fmla="*/ 199 h 244"/>
                  <a:gd name="T12" fmla="*/ 139 w 201"/>
                  <a:gd name="T13" fmla="*/ 114 h 244"/>
                  <a:gd name="T14" fmla="*/ 201 w 201"/>
                  <a:gd name="T15" fmla="*/ 20 h 244"/>
                  <a:gd name="T16" fmla="*/ 131 w 201"/>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
                  <a:gd name="T28" fmla="*/ 0 h 244"/>
                  <a:gd name="T29" fmla="*/ 201 w 201"/>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 h="244">
                    <a:moveTo>
                      <a:pt x="131" y="0"/>
                    </a:moveTo>
                    <a:lnTo>
                      <a:pt x="72" y="98"/>
                    </a:lnTo>
                    <a:lnTo>
                      <a:pt x="16" y="91"/>
                    </a:lnTo>
                    <a:lnTo>
                      <a:pt x="0" y="233"/>
                    </a:lnTo>
                    <a:lnTo>
                      <a:pt x="55" y="244"/>
                    </a:lnTo>
                    <a:lnTo>
                      <a:pt x="104" y="170"/>
                    </a:lnTo>
                    <a:lnTo>
                      <a:pt x="139" y="114"/>
                    </a:lnTo>
                    <a:lnTo>
                      <a:pt x="201" y="20"/>
                    </a:lnTo>
                    <a:lnTo>
                      <a:pt x="131" y="0"/>
                    </a:lnTo>
                    <a:close/>
                  </a:path>
                </a:pathLst>
              </a:custGeom>
              <a:solidFill>
                <a:srgbClr val="C5FFBF"/>
              </a:solidFill>
              <a:ln w="3175">
                <a:solidFill>
                  <a:srgbClr val="9E9EBC"/>
                </a:solidFill>
                <a:round/>
                <a:headEnd/>
                <a:tailEnd/>
              </a:ln>
            </p:spPr>
            <p:txBody>
              <a:bodyPr wrap="none" anchor="ctr"/>
              <a:lstStyle/>
              <a:p>
                <a:endParaRPr lang="ja-JP" altLang="en-US"/>
              </a:p>
            </p:txBody>
          </p:sp>
        </p:grpSp>
        <p:grpSp>
          <p:nvGrpSpPr>
            <p:cNvPr id="137" name="Group 419"/>
            <p:cNvGrpSpPr>
              <a:grpSpLocks noChangeAspect="1"/>
            </p:cNvGrpSpPr>
            <p:nvPr/>
          </p:nvGrpSpPr>
          <p:grpSpPr bwMode="auto">
            <a:xfrm>
              <a:off x="1417" y="93"/>
              <a:ext cx="390" cy="173"/>
              <a:chOff x="0" y="0"/>
              <a:chExt cx="484" cy="218"/>
            </a:xfrm>
          </p:grpSpPr>
          <p:sp>
            <p:nvSpPr>
              <p:cNvPr id="4359" name="その他"/>
              <p:cNvSpPr>
                <a:spLocks noChangeAspect="1"/>
              </p:cNvSpPr>
              <p:nvPr/>
            </p:nvSpPr>
            <p:spPr bwMode="auto">
              <a:xfrm flipH="1">
                <a:off x="191" y="33"/>
                <a:ext cx="294" cy="127"/>
              </a:xfrm>
              <a:custGeom>
                <a:avLst/>
                <a:gdLst>
                  <a:gd name="T0" fmla="*/ 0 w 294"/>
                  <a:gd name="T1" fmla="*/ 155 h 126"/>
                  <a:gd name="T2" fmla="*/ 2 w 294"/>
                  <a:gd name="T3" fmla="*/ 6 h 126"/>
                  <a:gd name="T4" fmla="*/ 152 w 294"/>
                  <a:gd name="T5" fmla="*/ 0 h 126"/>
                  <a:gd name="T6" fmla="*/ 294 w 294"/>
                  <a:gd name="T7" fmla="*/ 115 h 126"/>
                  <a:gd name="T8" fmla="*/ 292 w 294"/>
                  <a:gd name="T9" fmla="*/ 155 h 126"/>
                  <a:gd name="T10" fmla="*/ 76 w 294"/>
                  <a:gd name="T11" fmla="*/ 155 h 126"/>
                  <a:gd name="T12" fmla="*/ 0 w 294"/>
                  <a:gd name="T13" fmla="*/ 155 h 126"/>
                  <a:gd name="T14" fmla="*/ 0 60000 65536"/>
                  <a:gd name="T15" fmla="*/ 0 60000 65536"/>
                  <a:gd name="T16" fmla="*/ 0 60000 65536"/>
                  <a:gd name="T17" fmla="*/ 0 60000 65536"/>
                  <a:gd name="T18" fmla="*/ 0 60000 65536"/>
                  <a:gd name="T19" fmla="*/ 0 60000 65536"/>
                  <a:gd name="T20" fmla="*/ 0 60000 65536"/>
                  <a:gd name="T21" fmla="*/ 0 w 294"/>
                  <a:gd name="T22" fmla="*/ 0 h 126"/>
                  <a:gd name="T23" fmla="*/ 294 w 294"/>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126">
                    <a:moveTo>
                      <a:pt x="0" y="126"/>
                    </a:moveTo>
                    <a:lnTo>
                      <a:pt x="2" y="6"/>
                    </a:lnTo>
                    <a:lnTo>
                      <a:pt x="152" y="0"/>
                    </a:lnTo>
                    <a:lnTo>
                      <a:pt x="294" y="86"/>
                    </a:lnTo>
                    <a:lnTo>
                      <a:pt x="292" y="126"/>
                    </a:lnTo>
                    <a:lnTo>
                      <a:pt x="76" y="126"/>
                    </a:lnTo>
                    <a:lnTo>
                      <a:pt x="0" y="126"/>
                    </a:lnTo>
                    <a:close/>
                  </a:path>
                </a:pathLst>
              </a:custGeom>
              <a:solidFill>
                <a:srgbClr val="53A85B"/>
              </a:solidFill>
              <a:ln w="3175">
                <a:solidFill>
                  <a:srgbClr val="9E9EBC"/>
                </a:solidFill>
                <a:round/>
                <a:headEnd/>
                <a:tailEnd/>
              </a:ln>
            </p:spPr>
            <p:txBody>
              <a:bodyPr wrap="none" anchor="ctr"/>
              <a:lstStyle/>
              <a:p>
                <a:endParaRPr lang="ja-JP" altLang="en-US"/>
              </a:p>
            </p:txBody>
          </p:sp>
          <p:sp>
            <p:nvSpPr>
              <p:cNvPr id="4360" name="その他"/>
              <p:cNvSpPr>
                <a:spLocks noChangeAspect="1"/>
              </p:cNvSpPr>
              <p:nvPr/>
            </p:nvSpPr>
            <p:spPr bwMode="auto">
              <a:xfrm flipH="1">
                <a:off x="270" y="-1"/>
                <a:ext cx="211" cy="38"/>
              </a:xfrm>
              <a:custGeom>
                <a:avLst/>
                <a:gdLst>
                  <a:gd name="T0" fmla="*/ 0 w 210"/>
                  <a:gd name="T1" fmla="*/ 38 h 38"/>
                  <a:gd name="T2" fmla="*/ 72 w 210"/>
                  <a:gd name="T3" fmla="*/ 2 h 38"/>
                  <a:gd name="T4" fmla="*/ 239 w 210"/>
                  <a:gd name="T5" fmla="*/ 0 h 38"/>
                  <a:gd name="T6" fmla="*/ 175 w 210"/>
                  <a:gd name="T7" fmla="*/ 34 h 38"/>
                  <a:gd name="T8" fmla="*/ 0 w 210"/>
                  <a:gd name="T9" fmla="*/ 38 h 38"/>
                  <a:gd name="T10" fmla="*/ 0 60000 65536"/>
                  <a:gd name="T11" fmla="*/ 0 60000 65536"/>
                  <a:gd name="T12" fmla="*/ 0 60000 65536"/>
                  <a:gd name="T13" fmla="*/ 0 60000 65536"/>
                  <a:gd name="T14" fmla="*/ 0 60000 65536"/>
                  <a:gd name="T15" fmla="*/ 0 w 210"/>
                  <a:gd name="T16" fmla="*/ 0 h 38"/>
                  <a:gd name="T17" fmla="*/ 210 w 210"/>
                  <a:gd name="T18" fmla="*/ 38 h 38"/>
                </a:gdLst>
                <a:ahLst/>
                <a:cxnLst>
                  <a:cxn ang="T10">
                    <a:pos x="T0" y="T1"/>
                  </a:cxn>
                  <a:cxn ang="T11">
                    <a:pos x="T2" y="T3"/>
                  </a:cxn>
                  <a:cxn ang="T12">
                    <a:pos x="T4" y="T5"/>
                  </a:cxn>
                  <a:cxn ang="T13">
                    <a:pos x="T6" y="T7"/>
                  </a:cxn>
                  <a:cxn ang="T14">
                    <a:pos x="T8" y="T9"/>
                  </a:cxn>
                </a:cxnLst>
                <a:rect l="T15" t="T16" r="T17" b="T18"/>
                <a:pathLst>
                  <a:path w="210" h="38">
                    <a:moveTo>
                      <a:pt x="0" y="38"/>
                    </a:moveTo>
                    <a:lnTo>
                      <a:pt x="72" y="2"/>
                    </a:lnTo>
                    <a:lnTo>
                      <a:pt x="210" y="0"/>
                    </a:lnTo>
                    <a:lnTo>
                      <a:pt x="146" y="34"/>
                    </a:lnTo>
                    <a:lnTo>
                      <a:pt x="0" y="38"/>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61" name="その他"/>
              <p:cNvSpPr>
                <a:spLocks noChangeAspect="1"/>
              </p:cNvSpPr>
              <p:nvPr/>
            </p:nvSpPr>
            <p:spPr bwMode="auto">
              <a:xfrm>
                <a:off x="0" y="-1"/>
                <a:ext cx="333" cy="220"/>
              </a:xfrm>
              <a:custGeom>
                <a:avLst/>
                <a:gdLst>
                  <a:gd name="T0" fmla="*/ 299 w 332"/>
                  <a:gd name="T1" fmla="*/ 0 h 218"/>
                  <a:gd name="T2" fmla="*/ 147 w 332"/>
                  <a:gd name="T3" fmla="*/ 110 h 218"/>
                  <a:gd name="T4" fmla="*/ 86 w 332"/>
                  <a:gd name="T5" fmla="*/ 86 h 218"/>
                  <a:gd name="T6" fmla="*/ 0 w 332"/>
                  <a:gd name="T7" fmla="*/ 250 h 218"/>
                  <a:gd name="T8" fmla="*/ 36 w 332"/>
                  <a:gd name="T9" fmla="*/ 277 h 218"/>
                  <a:gd name="T10" fmla="*/ 123 w 332"/>
                  <a:gd name="T11" fmla="*/ 222 h 218"/>
                  <a:gd name="T12" fmla="*/ 223 w 332"/>
                  <a:gd name="T13" fmla="*/ 149 h 218"/>
                  <a:gd name="T14" fmla="*/ 361 w 332"/>
                  <a:gd name="T15" fmla="*/ 36 h 218"/>
                  <a:gd name="T16" fmla="*/ 299 w 33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218"/>
                  <a:gd name="T29" fmla="*/ 332 w 33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218">
                    <a:moveTo>
                      <a:pt x="270" y="0"/>
                    </a:moveTo>
                    <a:lnTo>
                      <a:pt x="147" y="81"/>
                    </a:lnTo>
                    <a:lnTo>
                      <a:pt x="86" y="57"/>
                    </a:lnTo>
                    <a:lnTo>
                      <a:pt x="0" y="192"/>
                    </a:lnTo>
                    <a:lnTo>
                      <a:pt x="36" y="218"/>
                    </a:lnTo>
                    <a:lnTo>
                      <a:pt x="123" y="164"/>
                    </a:lnTo>
                    <a:lnTo>
                      <a:pt x="194" y="120"/>
                    </a:lnTo>
                    <a:lnTo>
                      <a:pt x="332" y="36"/>
                    </a:lnTo>
                    <a:lnTo>
                      <a:pt x="270" y="0"/>
                    </a:lnTo>
                    <a:close/>
                  </a:path>
                </a:pathLst>
              </a:custGeom>
              <a:solidFill>
                <a:srgbClr val="C5FFBF"/>
              </a:solidFill>
              <a:ln w="3175">
                <a:solidFill>
                  <a:srgbClr val="9E9EBC"/>
                </a:solidFill>
                <a:round/>
                <a:headEnd/>
                <a:tailEnd/>
              </a:ln>
            </p:spPr>
            <p:txBody>
              <a:bodyPr wrap="none" anchor="ctr"/>
              <a:lstStyle/>
              <a:p>
                <a:endParaRPr lang="ja-JP" altLang="en-US"/>
              </a:p>
            </p:txBody>
          </p:sp>
        </p:grpSp>
        <p:grpSp>
          <p:nvGrpSpPr>
            <p:cNvPr id="138" name="Group 423"/>
            <p:cNvGrpSpPr>
              <a:grpSpLocks noChangeAspect="1"/>
            </p:cNvGrpSpPr>
            <p:nvPr/>
          </p:nvGrpSpPr>
          <p:grpSpPr bwMode="auto">
            <a:xfrm>
              <a:off x="1442" y="174"/>
              <a:ext cx="504" cy="163"/>
              <a:chOff x="0" y="0"/>
              <a:chExt cx="624" cy="206"/>
            </a:xfrm>
          </p:grpSpPr>
          <p:sp>
            <p:nvSpPr>
              <p:cNvPr id="4356" name="その他"/>
              <p:cNvSpPr>
                <a:spLocks noChangeAspect="1"/>
              </p:cNvSpPr>
              <p:nvPr/>
            </p:nvSpPr>
            <p:spPr bwMode="auto">
              <a:xfrm flipH="1">
                <a:off x="225" y="44"/>
                <a:ext cx="398" cy="163"/>
              </a:xfrm>
              <a:custGeom>
                <a:avLst/>
                <a:gdLst>
                  <a:gd name="T0" fmla="*/ 0 w 400"/>
                  <a:gd name="T1" fmla="*/ 191 h 162"/>
                  <a:gd name="T2" fmla="*/ 0 w 400"/>
                  <a:gd name="T3" fmla="*/ 44 h 162"/>
                  <a:gd name="T4" fmla="*/ 167 w 400"/>
                  <a:gd name="T5" fmla="*/ 0 h 162"/>
                  <a:gd name="T6" fmla="*/ 342 w 400"/>
                  <a:gd name="T7" fmla="*/ 40 h 162"/>
                  <a:gd name="T8" fmla="*/ 338 w 400"/>
                  <a:gd name="T9" fmla="*/ 80 h 162"/>
                  <a:gd name="T10" fmla="*/ 149 w 400"/>
                  <a:gd name="T11" fmla="*/ 80 h 162"/>
                  <a:gd name="T12" fmla="*/ 0 w 400"/>
                  <a:gd name="T13" fmla="*/ 191 h 162"/>
                  <a:gd name="T14" fmla="*/ 0 60000 65536"/>
                  <a:gd name="T15" fmla="*/ 0 60000 65536"/>
                  <a:gd name="T16" fmla="*/ 0 60000 65536"/>
                  <a:gd name="T17" fmla="*/ 0 60000 65536"/>
                  <a:gd name="T18" fmla="*/ 0 60000 65536"/>
                  <a:gd name="T19" fmla="*/ 0 60000 65536"/>
                  <a:gd name="T20" fmla="*/ 0 60000 65536"/>
                  <a:gd name="T21" fmla="*/ 0 w 400"/>
                  <a:gd name="T22" fmla="*/ 0 h 162"/>
                  <a:gd name="T23" fmla="*/ 400 w 400"/>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62">
                    <a:moveTo>
                      <a:pt x="0" y="162"/>
                    </a:moveTo>
                    <a:lnTo>
                      <a:pt x="0" y="44"/>
                    </a:lnTo>
                    <a:lnTo>
                      <a:pt x="196" y="0"/>
                    </a:lnTo>
                    <a:lnTo>
                      <a:pt x="400" y="40"/>
                    </a:lnTo>
                    <a:lnTo>
                      <a:pt x="396" y="80"/>
                    </a:lnTo>
                    <a:lnTo>
                      <a:pt x="178" y="80"/>
                    </a:lnTo>
                    <a:lnTo>
                      <a:pt x="0" y="162"/>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57" name="その他"/>
              <p:cNvSpPr>
                <a:spLocks noChangeAspect="1"/>
              </p:cNvSpPr>
              <p:nvPr/>
            </p:nvSpPr>
            <p:spPr bwMode="auto">
              <a:xfrm flipH="1">
                <a:off x="390" y="1"/>
                <a:ext cx="230" cy="87"/>
              </a:xfrm>
              <a:custGeom>
                <a:avLst/>
                <a:gdLst>
                  <a:gd name="T0" fmla="*/ 0 w 232"/>
                  <a:gd name="T1" fmla="*/ 59 h 88"/>
                  <a:gd name="T2" fmla="*/ 36 w 232"/>
                  <a:gd name="T3" fmla="*/ 44 h 88"/>
                  <a:gd name="T4" fmla="*/ 174 w 232"/>
                  <a:gd name="T5" fmla="*/ 0 h 88"/>
                  <a:gd name="T6" fmla="*/ 156 w 232"/>
                  <a:gd name="T7" fmla="*/ 44 h 88"/>
                  <a:gd name="T8" fmla="*/ 0 w 232"/>
                  <a:gd name="T9" fmla="*/ 59 h 88"/>
                  <a:gd name="T10" fmla="*/ 0 60000 65536"/>
                  <a:gd name="T11" fmla="*/ 0 60000 65536"/>
                  <a:gd name="T12" fmla="*/ 0 60000 65536"/>
                  <a:gd name="T13" fmla="*/ 0 60000 65536"/>
                  <a:gd name="T14" fmla="*/ 0 60000 65536"/>
                  <a:gd name="T15" fmla="*/ 0 w 232"/>
                  <a:gd name="T16" fmla="*/ 0 h 88"/>
                  <a:gd name="T17" fmla="*/ 232 w 232"/>
                  <a:gd name="T18" fmla="*/ 88 h 88"/>
                </a:gdLst>
                <a:ahLst/>
                <a:cxnLst>
                  <a:cxn ang="T10">
                    <a:pos x="T0" y="T1"/>
                  </a:cxn>
                  <a:cxn ang="T11">
                    <a:pos x="T2" y="T3"/>
                  </a:cxn>
                  <a:cxn ang="T12">
                    <a:pos x="T4" y="T5"/>
                  </a:cxn>
                  <a:cxn ang="T13">
                    <a:pos x="T6" y="T7"/>
                  </a:cxn>
                  <a:cxn ang="T14">
                    <a:pos x="T8" y="T9"/>
                  </a:cxn>
                </a:cxnLst>
                <a:rect l="T15" t="T16" r="T17" b="T18"/>
                <a:pathLst>
                  <a:path w="232" h="88">
                    <a:moveTo>
                      <a:pt x="0" y="88"/>
                    </a:moveTo>
                    <a:lnTo>
                      <a:pt x="36" y="44"/>
                    </a:lnTo>
                    <a:lnTo>
                      <a:pt x="232" y="0"/>
                    </a:lnTo>
                    <a:lnTo>
                      <a:pt x="196" y="46"/>
                    </a:lnTo>
                    <a:lnTo>
                      <a:pt x="0" y="88"/>
                    </a:lnTo>
                    <a:close/>
                  </a:path>
                </a:pathLst>
              </a:custGeom>
              <a:solidFill>
                <a:srgbClr val="7EFF8A"/>
              </a:solidFill>
              <a:ln w="3175">
                <a:solidFill>
                  <a:srgbClr val="9E9EBC"/>
                </a:solidFill>
                <a:round/>
                <a:headEnd/>
                <a:tailEnd/>
              </a:ln>
            </p:spPr>
            <p:txBody>
              <a:bodyPr wrap="none" anchor="ctr"/>
              <a:lstStyle/>
              <a:p>
                <a:endParaRPr lang="ja-JP" altLang="en-US"/>
              </a:p>
            </p:txBody>
          </p:sp>
          <p:sp>
            <p:nvSpPr>
              <p:cNvPr id="4358" name="その他"/>
              <p:cNvSpPr>
                <a:spLocks noChangeAspect="1"/>
              </p:cNvSpPr>
              <p:nvPr/>
            </p:nvSpPr>
            <p:spPr bwMode="auto">
              <a:xfrm>
                <a:off x="0" y="1"/>
                <a:ext cx="426" cy="142"/>
              </a:xfrm>
              <a:custGeom>
                <a:avLst/>
                <a:gdLst>
                  <a:gd name="T0" fmla="*/ 388 w 426"/>
                  <a:gd name="T1" fmla="*/ 0 h 142"/>
                  <a:gd name="T2" fmla="*/ 188 w 426"/>
                  <a:gd name="T3" fmla="*/ 40 h 142"/>
                  <a:gd name="T4" fmla="*/ 166 w 426"/>
                  <a:gd name="T5" fmla="*/ 19 h 142"/>
                  <a:gd name="T6" fmla="*/ 0 w 426"/>
                  <a:gd name="T7" fmla="*/ 114 h 142"/>
                  <a:gd name="T8" fmla="*/ 22 w 426"/>
                  <a:gd name="T9" fmla="*/ 142 h 142"/>
                  <a:gd name="T10" fmla="*/ 128 w 426"/>
                  <a:gd name="T11" fmla="*/ 110 h 142"/>
                  <a:gd name="T12" fmla="*/ 224 w 426"/>
                  <a:gd name="T13" fmla="*/ 84 h 142"/>
                  <a:gd name="T14" fmla="*/ 426 w 426"/>
                  <a:gd name="T15" fmla="*/ 44 h 142"/>
                  <a:gd name="T16" fmla="*/ 388 w 426"/>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142"/>
                  <a:gd name="T29" fmla="*/ 426 w 426"/>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142">
                    <a:moveTo>
                      <a:pt x="388" y="0"/>
                    </a:moveTo>
                    <a:lnTo>
                      <a:pt x="188" y="40"/>
                    </a:lnTo>
                    <a:lnTo>
                      <a:pt x="166" y="19"/>
                    </a:lnTo>
                    <a:lnTo>
                      <a:pt x="0" y="114"/>
                    </a:lnTo>
                    <a:lnTo>
                      <a:pt x="22" y="142"/>
                    </a:lnTo>
                    <a:lnTo>
                      <a:pt x="128" y="110"/>
                    </a:lnTo>
                    <a:lnTo>
                      <a:pt x="224" y="84"/>
                    </a:lnTo>
                    <a:lnTo>
                      <a:pt x="426" y="44"/>
                    </a:lnTo>
                    <a:lnTo>
                      <a:pt x="388" y="0"/>
                    </a:lnTo>
                    <a:close/>
                  </a:path>
                </a:pathLst>
              </a:custGeom>
              <a:solidFill>
                <a:srgbClr val="C5FFBF"/>
              </a:solidFill>
              <a:ln w="3175">
                <a:solidFill>
                  <a:srgbClr val="9E9EBC"/>
                </a:solidFill>
                <a:round/>
                <a:headEnd/>
                <a:tailEnd/>
              </a:ln>
            </p:spPr>
            <p:txBody>
              <a:bodyPr wrap="none" anchor="ctr"/>
              <a:lstStyle/>
              <a:p>
                <a:endParaRPr lang="ja-JP" altLang="en-US"/>
              </a:p>
            </p:txBody>
          </p:sp>
        </p:grpSp>
        <p:grpSp>
          <p:nvGrpSpPr>
            <p:cNvPr id="139" name="Group 427"/>
            <p:cNvGrpSpPr>
              <a:grpSpLocks noChangeAspect="1"/>
            </p:cNvGrpSpPr>
            <p:nvPr/>
          </p:nvGrpSpPr>
          <p:grpSpPr bwMode="auto">
            <a:xfrm>
              <a:off x="1458" y="240"/>
              <a:ext cx="656" cy="839"/>
              <a:chOff x="0" y="0"/>
              <a:chExt cx="813" cy="1062"/>
            </a:xfrm>
          </p:grpSpPr>
          <p:grpSp>
            <p:nvGrpSpPr>
              <p:cNvPr id="140" name="Group 428"/>
              <p:cNvGrpSpPr>
                <a:grpSpLocks noChangeAspect="1"/>
              </p:cNvGrpSpPr>
              <p:nvPr/>
            </p:nvGrpSpPr>
            <p:grpSpPr bwMode="auto">
              <a:xfrm flipH="1">
                <a:off x="0" y="88"/>
                <a:ext cx="813" cy="974"/>
                <a:chOff x="0" y="0"/>
                <a:chExt cx="813" cy="974"/>
              </a:xfrm>
            </p:grpSpPr>
            <p:sp>
              <p:nvSpPr>
                <p:cNvPr id="4350" name="その他"/>
                <p:cNvSpPr>
                  <a:spLocks noChangeAspect="1"/>
                </p:cNvSpPr>
                <p:nvPr/>
              </p:nvSpPr>
              <p:spPr bwMode="auto">
                <a:xfrm>
                  <a:off x="-1" y="-31"/>
                  <a:ext cx="814" cy="1009"/>
                </a:xfrm>
                <a:custGeom>
                  <a:avLst/>
                  <a:gdLst>
                    <a:gd name="T0" fmla="*/ 184 w 813"/>
                    <a:gd name="T1" fmla="*/ 230 h 974"/>
                    <a:gd name="T2" fmla="*/ 392 w 813"/>
                    <a:gd name="T3" fmla="*/ 0 h 974"/>
                    <a:gd name="T4" fmla="*/ 842 w 813"/>
                    <a:gd name="T5" fmla="*/ 0 h 974"/>
                    <a:gd name="T6" fmla="*/ 834 w 813"/>
                    <a:gd name="T7" fmla="*/ 2688 h 974"/>
                    <a:gd name="T8" fmla="*/ 395 w 813"/>
                    <a:gd name="T9" fmla="*/ 2711 h 974"/>
                    <a:gd name="T10" fmla="*/ 179 w 813"/>
                    <a:gd name="T11" fmla="*/ 2392 h 974"/>
                    <a:gd name="T12" fmla="*/ 179 w 813"/>
                    <a:gd name="T13" fmla="*/ 2238 h 974"/>
                    <a:gd name="T14" fmla="*/ 0 w 813"/>
                    <a:gd name="T15" fmla="*/ 2238 h 974"/>
                    <a:gd name="T16" fmla="*/ 5 w 813"/>
                    <a:gd name="T17" fmla="*/ 399 h 974"/>
                    <a:gd name="T18" fmla="*/ 179 w 813"/>
                    <a:gd name="T19" fmla="*/ 399 h 974"/>
                    <a:gd name="T20" fmla="*/ 184 w 813"/>
                    <a:gd name="T21" fmla="*/ 230 h 9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3"/>
                    <a:gd name="T34" fmla="*/ 0 h 974"/>
                    <a:gd name="T35" fmla="*/ 813 w 813"/>
                    <a:gd name="T36" fmla="*/ 974 h 9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3" h="974">
                      <a:moveTo>
                        <a:pt x="184" y="83"/>
                      </a:moveTo>
                      <a:lnTo>
                        <a:pt x="392" y="0"/>
                      </a:lnTo>
                      <a:lnTo>
                        <a:pt x="813" y="0"/>
                      </a:lnTo>
                      <a:cubicBezTo>
                        <a:pt x="804" y="963"/>
                        <a:pt x="805" y="641"/>
                        <a:pt x="805" y="966"/>
                      </a:cubicBezTo>
                      <a:lnTo>
                        <a:pt x="395" y="974"/>
                      </a:lnTo>
                      <a:lnTo>
                        <a:pt x="179" y="859"/>
                      </a:lnTo>
                      <a:lnTo>
                        <a:pt x="179" y="803"/>
                      </a:lnTo>
                      <a:lnTo>
                        <a:pt x="0" y="803"/>
                      </a:lnTo>
                      <a:lnTo>
                        <a:pt x="5" y="144"/>
                      </a:lnTo>
                      <a:lnTo>
                        <a:pt x="179" y="144"/>
                      </a:lnTo>
                      <a:lnTo>
                        <a:pt x="184" y="83"/>
                      </a:lnTo>
                      <a:close/>
                    </a:path>
                  </a:pathLst>
                </a:custGeom>
                <a:solidFill>
                  <a:srgbClr val="7EFF8A"/>
                </a:solidFill>
                <a:ln w="3175">
                  <a:solidFill>
                    <a:srgbClr val="9E9EBC"/>
                  </a:solidFill>
                  <a:round/>
                  <a:headEnd/>
                  <a:tailEnd/>
                </a:ln>
              </p:spPr>
              <p:txBody>
                <a:bodyPr wrap="none" anchor="ctr"/>
                <a:lstStyle/>
                <a:p>
                  <a:endParaRPr lang="ja-JP" altLang="en-US"/>
                </a:p>
              </p:txBody>
            </p:sp>
            <p:grpSp>
              <p:nvGrpSpPr>
                <p:cNvPr id="141" name="Group 430"/>
                <p:cNvGrpSpPr>
                  <a:grpSpLocks noChangeAspect="1"/>
                </p:cNvGrpSpPr>
                <p:nvPr/>
              </p:nvGrpSpPr>
              <p:grpSpPr bwMode="auto">
                <a:xfrm>
                  <a:off x="94" y="65"/>
                  <a:ext cx="669" cy="844"/>
                  <a:chOff x="0" y="0"/>
                  <a:chExt cx="669" cy="844"/>
                </a:xfrm>
              </p:grpSpPr>
              <p:sp>
                <p:nvSpPr>
                  <p:cNvPr id="4352" name="Arc 437"/>
                  <p:cNvSpPr>
                    <a:spLocks noChangeAspect="1"/>
                  </p:cNvSpPr>
                  <p:nvPr/>
                </p:nvSpPr>
                <p:spPr bwMode="auto">
                  <a:xfrm flipH="1">
                    <a:off x="-1" y="-32"/>
                    <a:ext cx="498" cy="907"/>
                  </a:xfrm>
                  <a:custGeom>
                    <a:avLst/>
                    <a:gdLst>
                      <a:gd name="T0" fmla="*/ 0 w 21815"/>
                      <a:gd name="T1" fmla="*/ 0 h 43200"/>
                      <a:gd name="T2" fmla="*/ 0 w 21815"/>
                      <a:gd name="T3" fmla="*/ 0 h 43200"/>
                      <a:gd name="T4" fmla="*/ 0 w 21815"/>
                      <a:gd name="T5" fmla="*/ 0 h 43200"/>
                      <a:gd name="T6" fmla="*/ 0 w 21815"/>
                      <a:gd name="T7" fmla="*/ 0 h 43200"/>
                      <a:gd name="T8" fmla="*/ 0 w 21815"/>
                      <a:gd name="T9" fmla="*/ 0 h 43200"/>
                      <a:gd name="T10" fmla="*/ 0 w 21815"/>
                      <a:gd name="T11" fmla="*/ 0 h 43200"/>
                      <a:gd name="T12" fmla="*/ 0 w 21815"/>
                      <a:gd name="T13" fmla="*/ 0 h 43200"/>
                      <a:gd name="T14" fmla="*/ 0 w 21815"/>
                      <a:gd name="T15" fmla="*/ 0 h 43200"/>
                      <a:gd name="T16" fmla="*/ 0 w 21815"/>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15"/>
                      <a:gd name="T28" fmla="*/ 0 h 43200"/>
                      <a:gd name="T29" fmla="*/ 21815 w 21815"/>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15" h="43200" fill="none" extrusionOk="0">
                        <a:moveTo>
                          <a:pt x="214" y="0"/>
                        </a:moveTo>
                        <a:cubicBezTo>
                          <a:pt x="12144" y="0"/>
                          <a:pt x="21815" y="9670"/>
                          <a:pt x="21815" y="21600"/>
                        </a:cubicBezTo>
                        <a:cubicBezTo>
                          <a:pt x="21815" y="33529"/>
                          <a:pt x="12144" y="43200"/>
                          <a:pt x="215" y="43200"/>
                        </a:cubicBezTo>
                        <a:cubicBezTo>
                          <a:pt x="143" y="43200"/>
                          <a:pt x="71" y="43199"/>
                          <a:pt x="-1" y="43198"/>
                        </a:cubicBezTo>
                      </a:path>
                      <a:path w="21815" h="43200" stroke="0" extrusionOk="0">
                        <a:moveTo>
                          <a:pt x="214" y="0"/>
                        </a:moveTo>
                        <a:cubicBezTo>
                          <a:pt x="12144" y="0"/>
                          <a:pt x="21815" y="9670"/>
                          <a:pt x="21815" y="21600"/>
                        </a:cubicBezTo>
                        <a:cubicBezTo>
                          <a:pt x="21815" y="33529"/>
                          <a:pt x="12144" y="43200"/>
                          <a:pt x="215" y="43200"/>
                        </a:cubicBezTo>
                        <a:cubicBezTo>
                          <a:pt x="143" y="43200"/>
                          <a:pt x="71" y="43199"/>
                          <a:pt x="-1" y="43198"/>
                        </a:cubicBezTo>
                        <a:lnTo>
                          <a:pt x="215" y="21600"/>
                        </a:lnTo>
                        <a:lnTo>
                          <a:pt x="214" y="0"/>
                        </a:lnTo>
                        <a:close/>
                      </a:path>
                    </a:pathLst>
                  </a:custGeom>
                  <a:solidFill>
                    <a:srgbClr val="008033"/>
                  </a:solidFill>
                  <a:ln w="9525">
                    <a:solidFill>
                      <a:srgbClr val="9E9EBC"/>
                    </a:solidFill>
                    <a:round/>
                    <a:headEnd/>
                    <a:tailEnd/>
                  </a:ln>
                </p:spPr>
                <p:txBody>
                  <a:bodyPr wrap="none" anchor="ctr"/>
                  <a:lstStyle/>
                  <a:p>
                    <a:endParaRPr lang="ja-JP" altLang="en-US"/>
                  </a:p>
                </p:txBody>
              </p:sp>
              <p:sp>
                <p:nvSpPr>
                  <p:cNvPr id="4353" name="Arc 438"/>
                  <p:cNvSpPr>
                    <a:spLocks noChangeAspect="1"/>
                  </p:cNvSpPr>
                  <p:nvPr/>
                </p:nvSpPr>
                <p:spPr bwMode="auto">
                  <a:xfrm>
                    <a:off x="477" y="-29"/>
                    <a:ext cx="188" cy="1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8033"/>
                  </a:solidFill>
                  <a:ln w="9525">
                    <a:solidFill>
                      <a:srgbClr val="9E9EBC"/>
                    </a:solidFill>
                    <a:round/>
                    <a:headEnd/>
                    <a:tailEnd/>
                  </a:ln>
                </p:spPr>
                <p:txBody>
                  <a:bodyPr wrap="none" anchor="ctr"/>
                  <a:lstStyle/>
                  <a:p>
                    <a:endParaRPr lang="ja-JP" altLang="en-US"/>
                  </a:p>
                </p:txBody>
              </p:sp>
              <p:sp>
                <p:nvSpPr>
                  <p:cNvPr id="4354" name="Arc 439"/>
                  <p:cNvSpPr>
                    <a:spLocks noChangeAspect="1"/>
                  </p:cNvSpPr>
                  <p:nvPr/>
                </p:nvSpPr>
                <p:spPr bwMode="auto">
                  <a:xfrm flipV="1">
                    <a:off x="483" y="680"/>
                    <a:ext cx="174" cy="1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8033"/>
                  </a:solidFill>
                  <a:ln w="9525">
                    <a:solidFill>
                      <a:srgbClr val="9E9EBC"/>
                    </a:solidFill>
                    <a:round/>
                    <a:headEnd/>
                    <a:tailEnd/>
                  </a:ln>
                </p:spPr>
                <p:txBody>
                  <a:bodyPr wrap="none" anchor="ctr"/>
                  <a:lstStyle/>
                  <a:p>
                    <a:endParaRPr lang="ja-JP" altLang="en-US"/>
                  </a:p>
                </p:txBody>
              </p:sp>
              <p:sp>
                <p:nvSpPr>
                  <p:cNvPr id="4355" name="Rectangle 440"/>
                  <p:cNvSpPr>
                    <a:spLocks noChangeAspect="1" noChangeArrowheads="1"/>
                  </p:cNvSpPr>
                  <p:nvPr/>
                </p:nvSpPr>
                <p:spPr bwMode="auto">
                  <a:xfrm>
                    <a:off x="466" y="154"/>
                    <a:ext cx="199" cy="535"/>
                  </a:xfrm>
                  <a:prstGeom prst="rect">
                    <a:avLst/>
                  </a:prstGeom>
                  <a:solidFill>
                    <a:srgbClr val="008033"/>
                  </a:solidFill>
                  <a:ln w="9525">
                    <a:solidFill>
                      <a:srgbClr val="9E9EBC"/>
                    </a:solidFill>
                    <a:miter lim="800000"/>
                    <a:headEnd/>
                    <a:tailEnd/>
                  </a:ln>
                </p:spPr>
                <p:txBody>
                  <a:bodyPr wrap="none" anchor="ctr"/>
                  <a:lstStyle/>
                  <a:p>
                    <a:pPr algn="ctr"/>
                    <a:endParaRPr lang="ja-JP" altLang="en-US">
                      <a:cs typeface="Arial" charset="0"/>
                    </a:endParaRPr>
                  </a:p>
                </p:txBody>
              </p:sp>
            </p:grpSp>
          </p:grpSp>
          <p:sp>
            <p:nvSpPr>
              <p:cNvPr id="4348" name="その他"/>
              <p:cNvSpPr>
                <a:spLocks noChangeAspect="1"/>
              </p:cNvSpPr>
              <p:nvPr/>
            </p:nvSpPr>
            <p:spPr bwMode="auto">
              <a:xfrm flipH="1">
                <a:off x="427" y="34"/>
                <a:ext cx="202" cy="137"/>
              </a:xfrm>
              <a:custGeom>
                <a:avLst/>
                <a:gdLst>
                  <a:gd name="T0" fmla="*/ 0 w 203"/>
                  <a:gd name="T1" fmla="*/ 313 h 133"/>
                  <a:gd name="T2" fmla="*/ 0 w 203"/>
                  <a:gd name="T3" fmla="*/ 219 h 133"/>
                  <a:gd name="T4" fmla="*/ 174 w 203"/>
                  <a:gd name="T5" fmla="*/ 0 h 133"/>
                  <a:gd name="T6" fmla="*/ 174 w 203"/>
                  <a:gd name="T7" fmla="*/ 125 h 133"/>
                  <a:gd name="T8" fmla="*/ 0 w 203"/>
                  <a:gd name="T9" fmla="*/ 313 h 133"/>
                  <a:gd name="T10" fmla="*/ 0 60000 65536"/>
                  <a:gd name="T11" fmla="*/ 0 60000 65536"/>
                  <a:gd name="T12" fmla="*/ 0 60000 65536"/>
                  <a:gd name="T13" fmla="*/ 0 60000 65536"/>
                  <a:gd name="T14" fmla="*/ 0 60000 65536"/>
                  <a:gd name="T15" fmla="*/ 0 w 203"/>
                  <a:gd name="T16" fmla="*/ 0 h 133"/>
                  <a:gd name="T17" fmla="*/ 203 w 203"/>
                  <a:gd name="T18" fmla="*/ 133 h 133"/>
                </a:gdLst>
                <a:ahLst/>
                <a:cxnLst>
                  <a:cxn ang="T10">
                    <a:pos x="T0" y="T1"/>
                  </a:cxn>
                  <a:cxn ang="T11">
                    <a:pos x="T2" y="T3"/>
                  </a:cxn>
                  <a:cxn ang="T12">
                    <a:pos x="T4" y="T5"/>
                  </a:cxn>
                  <a:cxn ang="T13">
                    <a:pos x="T6" y="T7"/>
                  </a:cxn>
                  <a:cxn ang="T14">
                    <a:pos x="T8" y="T9"/>
                  </a:cxn>
                </a:cxnLst>
                <a:rect l="T15" t="T16" r="T17" b="T18"/>
                <a:pathLst>
                  <a:path w="203" h="133">
                    <a:moveTo>
                      <a:pt x="0" y="133"/>
                    </a:moveTo>
                    <a:lnTo>
                      <a:pt x="0" y="93"/>
                    </a:lnTo>
                    <a:lnTo>
                      <a:pt x="203" y="0"/>
                    </a:lnTo>
                    <a:lnTo>
                      <a:pt x="203" y="52"/>
                    </a:lnTo>
                    <a:lnTo>
                      <a:pt x="0" y="133"/>
                    </a:lnTo>
                    <a:close/>
                  </a:path>
                </a:pathLst>
              </a:custGeom>
              <a:solidFill>
                <a:srgbClr val="C5FFBF"/>
              </a:solidFill>
              <a:ln w="3175">
                <a:solidFill>
                  <a:srgbClr val="9E9EBC"/>
                </a:solidFill>
                <a:round/>
                <a:headEnd/>
                <a:tailEnd/>
              </a:ln>
            </p:spPr>
            <p:txBody>
              <a:bodyPr wrap="none" anchor="ctr"/>
              <a:lstStyle/>
              <a:p>
                <a:endParaRPr lang="ja-JP" altLang="en-US"/>
              </a:p>
            </p:txBody>
          </p:sp>
          <p:sp>
            <p:nvSpPr>
              <p:cNvPr id="4349" name="その他"/>
              <p:cNvSpPr>
                <a:spLocks noChangeAspect="1"/>
              </p:cNvSpPr>
              <p:nvPr/>
            </p:nvSpPr>
            <p:spPr bwMode="auto">
              <a:xfrm>
                <a:off x="0" y="-1"/>
                <a:ext cx="427" cy="90"/>
              </a:xfrm>
              <a:custGeom>
                <a:avLst/>
                <a:gdLst>
                  <a:gd name="T0" fmla="*/ 0 w 427"/>
                  <a:gd name="T1" fmla="*/ 115 h 89"/>
                  <a:gd name="T2" fmla="*/ 427 w 427"/>
                  <a:gd name="T3" fmla="*/ 118 h 89"/>
                  <a:gd name="T4" fmla="*/ 425 w 427"/>
                  <a:gd name="T5" fmla="*/ 39 h 89"/>
                  <a:gd name="T6" fmla="*/ 223 w 427"/>
                  <a:gd name="T7" fmla="*/ 40 h 89"/>
                  <a:gd name="T8" fmla="*/ 204 w 427"/>
                  <a:gd name="T9" fmla="*/ 0 h 89"/>
                  <a:gd name="T10" fmla="*/ 1 w 427"/>
                  <a:gd name="T11" fmla="*/ 90 h 89"/>
                  <a:gd name="T12" fmla="*/ 0 w 427"/>
                  <a:gd name="T13" fmla="*/ 115 h 89"/>
                  <a:gd name="T14" fmla="*/ 0 60000 65536"/>
                  <a:gd name="T15" fmla="*/ 0 60000 65536"/>
                  <a:gd name="T16" fmla="*/ 0 60000 65536"/>
                  <a:gd name="T17" fmla="*/ 0 60000 65536"/>
                  <a:gd name="T18" fmla="*/ 0 60000 65536"/>
                  <a:gd name="T19" fmla="*/ 0 60000 65536"/>
                  <a:gd name="T20" fmla="*/ 0 60000 65536"/>
                  <a:gd name="T21" fmla="*/ 0 w 427"/>
                  <a:gd name="T22" fmla="*/ 0 h 89"/>
                  <a:gd name="T23" fmla="*/ 427 w 427"/>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89">
                    <a:moveTo>
                      <a:pt x="0" y="86"/>
                    </a:moveTo>
                    <a:lnTo>
                      <a:pt x="427" y="89"/>
                    </a:lnTo>
                    <a:lnTo>
                      <a:pt x="425" y="39"/>
                    </a:lnTo>
                    <a:lnTo>
                      <a:pt x="223" y="40"/>
                    </a:lnTo>
                    <a:lnTo>
                      <a:pt x="204" y="0"/>
                    </a:lnTo>
                    <a:lnTo>
                      <a:pt x="1" y="61"/>
                    </a:lnTo>
                    <a:lnTo>
                      <a:pt x="0" y="86"/>
                    </a:lnTo>
                    <a:close/>
                  </a:path>
                </a:pathLst>
              </a:custGeom>
              <a:solidFill>
                <a:srgbClr val="CCFFCC"/>
              </a:solidFill>
              <a:ln w="3175">
                <a:solidFill>
                  <a:srgbClr val="9E9EBC"/>
                </a:solidFill>
                <a:round/>
                <a:headEnd/>
                <a:tailEnd/>
              </a:ln>
            </p:spPr>
            <p:txBody>
              <a:bodyPr wrap="none" anchor="ctr"/>
              <a:lstStyle/>
              <a:p>
                <a:endParaRPr lang="ja-JP" altLang="en-US"/>
              </a:p>
            </p:txBody>
          </p:sp>
        </p:grpSp>
        <p:sp>
          <p:nvSpPr>
            <p:cNvPr id="4157" name="Rectangle 443"/>
            <p:cNvSpPr>
              <a:spLocks noChangeAspect="1" noChangeArrowheads="1"/>
            </p:cNvSpPr>
            <p:nvPr/>
          </p:nvSpPr>
          <p:spPr bwMode="auto">
            <a:xfrm>
              <a:off x="641" y="388"/>
              <a:ext cx="76" cy="37"/>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sp>
          <p:nvSpPr>
            <p:cNvPr id="4158" name="Rectangle 444"/>
            <p:cNvSpPr>
              <a:spLocks noChangeAspect="1" noChangeArrowheads="1"/>
            </p:cNvSpPr>
            <p:nvPr/>
          </p:nvSpPr>
          <p:spPr bwMode="auto">
            <a:xfrm>
              <a:off x="1966" y="393"/>
              <a:ext cx="142" cy="30"/>
            </a:xfrm>
            <a:prstGeom prst="rect">
              <a:avLst/>
            </a:prstGeom>
            <a:solidFill>
              <a:srgbClr val="C5FFBF"/>
            </a:solidFill>
            <a:ln w="3175">
              <a:solidFill>
                <a:srgbClr val="9E9EBC"/>
              </a:solidFill>
              <a:miter lim="800000"/>
              <a:headEnd/>
              <a:tailEnd/>
            </a:ln>
          </p:spPr>
          <p:txBody>
            <a:bodyPr wrap="none" anchor="ctr"/>
            <a:lstStyle/>
            <a:p>
              <a:pPr algn="ctr"/>
              <a:endParaRPr lang="ja-JP" altLang="en-US">
                <a:cs typeface="Arial" charset="0"/>
              </a:endParaRPr>
            </a:p>
          </p:txBody>
        </p:sp>
        <p:sp>
          <p:nvSpPr>
            <p:cNvPr id="4159" name="Rectangle 445"/>
            <p:cNvSpPr>
              <a:spLocks noChangeAspect="1" noChangeArrowheads="1"/>
            </p:cNvSpPr>
            <p:nvPr/>
          </p:nvSpPr>
          <p:spPr bwMode="auto">
            <a:xfrm>
              <a:off x="1970" y="388"/>
              <a:ext cx="78" cy="37"/>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sp>
          <p:nvSpPr>
            <p:cNvPr id="4160" name="Rectangle 446"/>
            <p:cNvSpPr>
              <a:spLocks noChangeAspect="1" noChangeArrowheads="1"/>
            </p:cNvSpPr>
            <p:nvPr/>
          </p:nvSpPr>
          <p:spPr bwMode="auto">
            <a:xfrm>
              <a:off x="1973" y="942"/>
              <a:ext cx="76" cy="34"/>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sp>
          <p:nvSpPr>
            <p:cNvPr id="4161" name="Rectangle 447"/>
            <p:cNvSpPr>
              <a:spLocks noChangeAspect="1" noChangeArrowheads="1"/>
            </p:cNvSpPr>
            <p:nvPr/>
          </p:nvSpPr>
          <p:spPr bwMode="auto">
            <a:xfrm>
              <a:off x="643" y="942"/>
              <a:ext cx="76" cy="37"/>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grpSp>
          <p:nvGrpSpPr>
            <p:cNvPr id="142" name="Group 442"/>
            <p:cNvGrpSpPr>
              <a:grpSpLocks noChangeAspect="1"/>
            </p:cNvGrpSpPr>
            <p:nvPr/>
          </p:nvGrpSpPr>
          <p:grpSpPr bwMode="auto">
            <a:xfrm>
              <a:off x="1233" y="228"/>
              <a:ext cx="228" cy="855"/>
              <a:chOff x="0" y="0"/>
              <a:chExt cx="282" cy="1082"/>
            </a:xfrm>
          </p:grpSpPr>
          <p:sp>
            <p:nvSpPr>
              <p:cNvPr id="4342" name="その他"/>
              <p:cNvSpPr>
                <a:spLocks noChangeAspect="1"/>
              </p:cNvSpPr>
              <p:nvPr/>
            </p:nvSpPr>
            <p:spPr bwMode="auto">
              <a:xfrm>
                <a:off x="26" y="5"/>
                <a:ext cx="227" cy="1067"/>
              </a:xfrm>
              <a:custGeom>
                <a:avLst/>
                <a:gdLst>
                  <a:gd name="T0" fmla="*/ 0 w 228"/>
                  <a:gd name="T1" fmla="*/ 1061 h 1067"/>
                  <a:gd name="T2" fmla="*/ 3 w 228"/>
                  <a:gd name="T3" fmla="*/ 104 h 1067"/>
                  <a:gd name="T4" fmla="*/ 20 w 228"/>
                  <a:gd name="T5" fmla="*/ 37 h 1067"/>
                  <a:gd name="T6" fmla="*/ 100 w 228"/>
                  <a:gd name="T7" fmla="*/ 0 h 1067"/>
                  <a:gd name="T8" fmla="*/ 156 w 228"/>
                  <a:gd name="T9" fmla="*/ 16 h 1067"/>
                  <a:gd name="T10" fmla="*/ 199 w 228"/>
                  <a:gd name="T11" fmla="*/ 48 h 1067"/>
                  <a:gd name="T12" fmla="*/ 193 w 228"/>
                  <a:gd name="T13" fmla="*/ 107 h 1067"/>
                  <a:gd name="T14" fmla="*/ 193 w 228"/>
                  <a:gd name="T15" fmla="*/ 1067 h 1067"/>
                  <a:gd name="T16" fmla="*/ 0 w 228"/>
                  <a:gd name="T17" fmla="*/ 1061 h 10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1067"/>
                  <a:gd name="T29" fmla="*/ 228 w 228"/>
                  <a:gd name="T30" fmla="*/ 1067 h 10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1067">
                    <a:moveTo>
                      <a:pt x="0" y="1061"/>
                    </a:moveTo>
                    <a:lnTo>
                      <a:pt x="3" y="104"/>
                    </a:lnTo>
                    <a:lnTo>
                      <a:pt x="20" y="37"/>
                    </a:lnTo>
                    <a:lnTo>
                      <a:pt x="100" y="0"/>
                    </a:lnTo>
                    <a:lnTo>
                      <a:pt x="185" y="16"/>
                    </a:lnTo>
                    <a:lnTo>
                      <a:pt x="228" y="48"/>
                    </a:lnTo>
                    <a:lnTo>
                      <a:pt x="222" y="107"/>
                    </a:lnTo>
                    <a:lnTo>
                      <a:pt x="222" y="1067"/>
                    </a:lnTo>
                    <a:lnTo>
                      <a:pt x="0" y="1061"/>
                    </a:lnTo>
                    <a:close/>
                  </a:path>
                </a:pathLst>
              </a:custGeom>
              <a:gradFill rotWithShape="0">
                <a:gsLst>
                  <a:gs pos="0">
                    <a:srgbClr val="471800"/>
                  </a:gs>
                  <a:gs pos="50000">
                    <a:srgbClr val="993300"/>
                  </a:gs>
                  <a:gs pos="100000">
                    <a:srgbClr val="471800"/>
                  </a:gs>
                </a:gsLst>
                <a:lin ang="0" scaled="1"/>
              </a:gradFill>
              <a:ln w="9525">
                <a:solidFill>
                  <a:srgbClr val="9E9EBC"/>
                </a:solidFill>
                <a:round/>
                <a:headEnd/>
                <a:tailEnd/>
              </a:ln>
            </p:spPr>
            <p:txBody>
              <a:bodyPr wrap="none" anchor="ctr"/>
              <a:lstStyle/>
              <a:p>
                <a:endParaRPr lang="ja-JP" altLang="en-US"/>
              </a:p>
            </p:txBody>
          </p:sp>
          <p:sp>
            <p:nvSpPr>
              <p:cNvPr id="4343" name="AutoShape 450"/>
              <p:cNvSpPr>
                <a:spLocks noChangeAspect="1"/>
              </p:cNvSpPr>
              <p:nvPr/>
            </p:nvSpPr>
            <p:spPr bwMode="auto">
              <a:xfrm>
                <a:off x="0" y="-1"/>
                <a:ext cx="281"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9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2681" y="11703"/>
                    </a:moveTo>
                    <a:cubicBezTo>
                      <a:pt x="2647" y="11403"/>
                      <a:pt x="2631" y="11102"/>
                      <a:pt x="2631" y="10800"/>
                    </a:cubicBezTo>
                    <a:cubicBezTo>
                      <a:pt x="2631" y="6288"/>
                      <a:pt x="6288" y="2631"/>
                      <a:pt x="10800" y="2631"/>
                    </a:cubicBezTo>
                    <a:cubicBezTo>
                      <a:pt x="15311" y="2631"/>
                      <a:pt x="18969" y="6288"/>
                      <a:pt x="18969" y="10800"/>
                    </a:cubicBezTo>
                    <a:cubicBezTo>
                      <a:pt x="18969" y="11102"/>
                      <a:pt x="18952" y="11403"/>
                      <a:pt x="18918" y="11703"/>
                    </a:cubicBezTo>
                    <a:lnTo>
                      <a:pt x="21533" y="11995"/>
                    </a:lnTo>
                    <a:cubicBezTo>
                      <a:pt x="21577" y="11598"/>
                      <a:pt x="21600" y="11199"/>
                      <a:pt x="21600" y="10800"/>
                    </a:cubicBezTo>
                    <a:cubicBezTo>
                      <a:pt x="21600" y="4835"/>
                      <a:pt x="16764" y="0"/>
                      <a:pt x="10800" y="0"/>
                    </a:cubicBezTo>
                    <a:cubicBezTo>
                      <a:pt x="4835" y="0"/>
                      <a:pt x="0" y="4835"/>
                      <a:pt x="0" y="10800"/>
                    </a:cubicBezTo>
                    <a:cubicBezTo>
                      <a:pt x="-1" y="11199"/>
                      <a:pt x="22" y="11598"/>
                      <a:pt x="66" y="11995"/>
                    </a:cubicBezTo>
                    <a:lnTo>
                      <a:pt x="2681" y="11703"/>
                    </a:lnTo>
                    <a:close/>
                  </a:path>
                </a:pathLst>
              </a:custGeom>
              <a:solidFill>
                <a:srgbClr val="FF5701"/>
              </a:solidFill>
              <a:ln w="9525">
                <a:solidFill>
                  <a:srgbClr val="9E9EBC"/>
                </a:solidFill>
                <a:round/>
                <a:headEnd/>
                <a:tailEnd/>
              </a:ln>
            </p:spPr>
            <p:txBody>
              <a:bodyPr wrap="none" anchor="ctr"/>
              <a:lstStyle/>
              <a:p>
                <a:endParaRPr lang="ja-JP" altLang="en-US"/>
              </a:p>
            </p:txBody>
          </p:sp>
          <p:sp>
            <p:nvSpPr>
              <p:cNvPr id="4344" name="Rectangle 451"/>
              <p:cNvSpPr>
                <a:spLocks noChangeAspect="1" noChangeArrowheads="1"/>
              </p:cNvSpPr>
              <p:nvPr/>
            </p:nvSpPr>
            <p:spPr bwMode="auto">
              <a:xfrm>
                <a:off x="0" y="110"/>
                <a:ext cx="34" cy="957"/>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sp>
            <p:nvSpPr>
              <p:cNvPr id="4345" name="Rectangle 452"/>
              <p:cNvSpPr>
                <a:spLocks noChangeAspect="1" noChangeArrowheads="1"/>
              </p:cNvSpPr>
              <p:nvPr/>
            </p:nvSpPr>
            <p:spPr bwMode="auto">
              <a:xfrm>
                <a:off x="244" y="110"/>
                <a:ext cx="37" cy="957"/>
              </a:xfrm>
              <a:prstGeom prst="rect">
                <a:avLst/>
              </a:prstGeom>
              <a:solidFill>
                <a:srgbClr val="FFFC05"/>
              </a:solidFill>
              <a:ln w="9525">
                <a:solidFill>
                  <a:srgbClr val="9E9EBC"/>
                </a:solidFill>
                <a:miter lim="800000"/>
                <a:headEnd/>
                <a:tailEnd/>
              </a:ln>
            </p:spPr>
            <p:txBody>
              <a:bodyPr wrap="none" anchor="ctr"/>
              <a:lstStyle/>
              <a:p>
                <a:pPr algn="ctr"/>
                <a:endParaRPr lang="ja-JP" altLang="en-US">
                  <a:cs typeface="Arial" charset="0"/>
                </a:endParaRPr>
              </a:p>
            </p:txBody>
          </p:sp>
          <p:sp>
            <p:nvSpPr>
              <p:cNvPr id="4346" name="Arc 453"/>
              <p:cNvSpPr>
                <a:spLocks noChangeAspect="1"/>
              </p:cNvSpPr>
              <p:nvPr/>
            </p:nvSpPr>
            <p:spPr bwMode="auto">
              <a:xfrm>
                <a:off x="34" y="1008"/>
                <a:ext cx="210" cy="73"/>
              </a:xfrm>
              <a:custGeom>
                <a:avLst/>
                <a:gdLst>
                  <a:gd name="T0" fmla="*/ 0 w 42995"/>
                  <a:gd name="T1" fmla="*/ 0 h 21600"/>
                  <a:gd name="T2" fmla="*/ 0 w 42995"/>
                  <a:gd name="T3" fmla="*/ 0 h 21600"/>
                  <a:gd name="T4" fmla="*/ 0 w 42995"/>
                  <a:gd name="T5" fmla="*/ 0 h 21600"/>
                  <a:gd name="T6" fmla="*/ 0 w 42995"/>
                  <a:gd name="T7" fmla="*/ 0 h 21600"/>
                  <a:gd name="T8" fmla="*/ 0 w 42995"/>
                  <a:gd name="T9" fmla="*/ 0 h 21600"/>
                  <a:gd name="T10" fmla="*/ 0 w 42995"/>
                  <a:gd name="T11" fmla="*/ 0 h 21600"/>
                  <a:gd name="T12" fmla="*/ 0 w 42995"/>
                  <a:gd name="T13" fmla="*/ 0 h 21600"/>
                  <a:gd name="T14" fmla="*/ 0 60000 65536"/>
                  <a:gd name="T15" fmla="*/ 0 60000 65536"/>
                  <a:gd name="T16" fmla="*/ 0 60000 65536"/>
                  <a:gd name="T17" fmla="*/ 0 60000 65536"/>
                  <a:gd name="T18" fmla="*/ 0 60000 65536"/>
                  <a:gd name="T19" fmla="*/ 0 60000 65536"/>
                  <a:gd name="T20" fmla="*/ 0 60000 65536"/>
                  <a:gd name="T21" fmla="*/ 0 w 42995"/>
                  <a:gd name="T22" fmla="*/ 0 h 21600"/>
                  <a:gd name="T23" fmla="*/ 42995 w 42995"/>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995" h="21600" fill="none" extrusionOk="0">
                    <a:moveTo>
                      <a:pt x="-1" y="19291"/>
                    </a:moveTo>
                    <a:cubicBezTo>
                      <a:pt x="1178" y="8319"/>
                      <a:pt x="10440" y="-1"/>
                      <a:pt x="21476" y="0"/>
                    </a:cubicBezTo>
                    <a:cubicBezTo>
                      <a:pt x="32684" y="0"/>
                      <a:pt x="42031" y="8573"/>
                      <a:pt x="42995" y="19740"/>
                    </a:cubicBezTo>
                  </a:path>
                  <a:path w="42995" h="21600" stroke="0" extrusionOk="0">
                    <a:moveTo>
                      <a:pt x="-1" y="19291"/>
                    </a:moveTo>
                    <a:cubicBezTo>
                      <a:pt x="1178" y="8319"/>
                      <a:pt x="10440" y="-1"/>
                      <a:pt x="21476" y="0"/>
                    </a:cubicBezTo>
                    <a:cubicBezTo>
                      <a:pt x="32684" y="0"/>
                      <a:pt x="42031" y="8573"/>
                      <a:pt x="42995" y="19740"/>
                    </a:cubicBezTo>
                    <a:lnTo>
                      <a:pt x="21476" y="21600"/>
                    </a:lnTo>
                    <a:lnTo>
                      <a:pt x="-1" y="19291"/>
                    </a:lnTo>
                    <a:close/>
                  </a:path>
                </a:pathLst>
              </a:custGeom>
              <a:solidFill>
                <a:schemeClr val="bg1"/>
              </a:solidFill>
              <a:ln w="9525">
                <a:solidFill>
                  <a:srgbClr val="9E9EBC"/>
                </a:solidFill>
                <a:round/>
                <a:headEnd/>
                <a:tailEnd/>
              </a:ln>
            </p:spPr>
            <p:txBody>
              <a:bodyPr wrap="none" anchor="ctr"/>
              <a:lstStyle/>
              <a:p>
                <a:endParaRPr lang="ja-JP" altLang="en-US"/>
              </a:p>
            </p:txBody>
          </p:sp>
        </p:grpSp>
        <p:sp>
          <p:nvSpPr>
            <p:cNvPr id="4163" name="Arc 454"/>
            <p:cNvSpPr>
              <a:spLocks noChangeAspect="1"/>
            </p:cNvSpPr>
            <p:nvPr/>
          </p:nvSpPr>
          <p:spPr bwMode="auto">
            <a:xfrm flipH="1">
              <a:off x="671" y="554"/>
              <a:ext cx="333" cy="432"/>
            </a:xfrm>
            <a:custGeom>
              <a:avLst/>
              <a:gdLst>
                <a:gd name="T0" fmla="*/ 0 w 21600"/>
                <a:gd name="T1" fmla="*/ 0 h 26189"/>
                <a:gd name="T2" fmla="*/ 0 w 21600"/>
                <a:gd name="T3" fmla="*/ 0 h 26189"/>
                <a:gd name="T4" fmla="*/ 0 w 21600"/>
                <a:gd name="T5" fmla="*/ 0 h 26189"/>
                <a:gd name="T6" fmla="*/ 0 w 21600"/>
                <a:gd name="T7" fmla="*/ 0 h 26189"/>
                <a:gd name="T8" fmla="*/ 0 w 21600"/>
                <a:gd name="T9" fmla="*/ 0 h 26189"/>
                <a:gd name="T10" fmla="*/ 0 w 21600"/>
                <a:gd name="T11" fmla="*/ 0 h 26189"/>
                <a:gd name="T12" fmla="*/ 0 w 21600"/>
                <a:gd name="T13" fmla="*/ 0 h 26189"/>
                <a:gd name="T14" fmla="*/ 0 60000 65536"/>
                <a:gd name="T15" fmla="*/ 0 60000 65536"/>
                <a:gd name="T16" fmla="*/ 0 60000 65536"/>
                <a:gd name="T17" fmla="*/ 0 60000 65536"/>
                <a:gd name="T18" fmla="*/ 0 60000 65536"/>
                <a:gd name="T19" fmla="*/ 0 60000 65536"/>
                <a:gd name="T20" fmla="*/ 0 60000 65536"/>
                <a:gd name="T21" fmla="*/ 0 w 21600"/>
                <a:gd name="T22" fmla="*/ 0 h 26189"/>
                <a:gd name="T23" fmla="*/ 21600 w 21600"/>
                <a:gd name="T24" fmla="*/ 26189 h 26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6189" fill="none" extrusionOk="0">
                  <a:moveTo>
                    <a:pt x="20293" y="-1"/>
                  </a:moveTo>
                  <a:cubicBezTo>
                    <a:pt x="21157" y="2370"/>
                    <a:pt x="21600" y="4873"/>
                    <a:pt x="21600" y="7397"/>
                  </a:cubicBezTo>
                  <a:cubicBezTo>
                    <a:pt x="21600" y="15176"/>
                    <a:pt x="17416" y="22354"/>
                    <a:pt x="10648" y="26189"/>
                  </a:cubicBezTo>
                </a:path>
                <a:path w="21600" h="26189" stroke="0" extrusionOk="0">
                  <a:moveTo>
                    <a:pt x="20293" y="-1"/>
                  </a:moveTo>
                  <a:cubicBezTo>
                    <a:pt x="21157" y="2370"/>
                    <a:pt x="21600" y="4873"/>
                    <a:pt x="21600" y="7397"/>
                  </a:cubicBezTo>
                  <a:cubicBezTo>
                    <a:pt x="21600" y="15176"/>
                    <a:pt x="17416" y="22354"/>
                    <a:pt x="10648" y="26189"/>
                  </a:cubicBezTo>
                  <a:lnTo>
                    <a:pt x="0" y="7397"/>
                  </a:lnTo>
                  <a:lnTo>
                    <a:pt x="20293" y="-1"/>
                  </a:lnTo>
                  <a:close/>
                </a:path>
              </a:pathLst>
            </a:custGeom>
            <a:solidFill>
              <a:schemeClr val="accent2"/>
            </a:solidFill>
            <a:ln w="9525">
              <a:solidFill>
                <a:srgbClr val="9E9EBC"/>
              </a:solidFill>
              <a:round/>
              <a:headEnd/>
              <a:tailEnd/>
            </a:ln>
          </p:spPr>
          <p:txBody>
            <a:bodyPr wrap="none" anchor="ctr"/>
            <a:lstStyle/>
            <a:p>
              <a:endParaRPr lang="ja-JP" altLang="en-US"/>
            </a:p>
          </p:txBody>
        </p:sp>
        <p:grpSp>
          <p:nvGrpSpPr>
            <p:cNvPr id="143" name="Group 449"/>
            <p:cNvGrpSpPr>
              <a:grpSpLocks noChangeAspect="1"/>
            </p:cNvGrpSpPr>
            <p:nvPr/>
          </p:nvGrpSpPr>
          <p:grpSpPr bwMode="auto">
            <a:xfrm>
              <a:off x="684" y="357"/>
              <a:ext cx="513" cy="596"/>
              <a:chOff x="0" y="0"/>
              <a:chExt cx="637" cy="754"/>
            </a:xfrm>
          </p:grpSpPr>
          <p:sp>
            <p:nvSpPr>
              <p:cNvPr id="4339" name="Arc 456"/>
              <p:cNvSpPr>
                <a:spLocks noChangeAspect="1"/>
              </p:cNvSpPr>
              <p:nvPr/>
            </p:nvSpPr>
            <p:spPr bwMode="auto">
              <a:xfrm flipH="1">
                <a:off x="0" y="-1"/>
                <a:ext cx="496" cy="352"/>
              </a:xfrm>
              <a:custGeom>
                <a:avLst/>
                <a:gdLst>
                  <a:gd name="T0" fmla="*/ 0 w 21064"/>
                  <a:gd name="T1" fmla="*/ 0 h 21522"/>
                  <a:gd name="T2" fmla="*/ 0 w 21064"/>
                  <a:gd name="T3" fmla="*/ 0 h 21522"/>
                  <a:gd name="T4" fmla="*/ 0 w 21064"/>
                  <a:gd name="T5" fmla="*/ 0 h 21522"/>
                  <a:gd name="T6" fmla="*/ 0 w 21064"/>
                  <a:gd name="T7" fmla="*/ 0 h 21522"/>
                  <a:gd name="T8" fmla="*/ 0 w 21064"/>
                  <a:gd name="T9" fmla="*/ 0 h 21522"/>
                  <a:gd name="T10" fmla="*/ 0 60000 65536"/>
                  <a:gd name="T11" fmla="*/ 0 60000 65536"/>
                  <a:gd name="T12" fmla="*/ 0 60000 65536"/>
                  <a:gd name="T13" fmla="*/ 0 60000 65536"/>
                  <a:gd name="T14" fmla="*/ 0 60000 65536"/>
                  <a:gd name="T15" fmla="*/ 0 w 21064"/>
                  <a:gd name="T16" fmla="*/ 0 h 21522"/>
                  <a:gd name="T17" fmla="*/ 21064 w 21064"/>
                  <a:gd name="T18" fmla="*/ 21522 h 21522"/>
                </a:gdLst>
                <a:ahLst/>
                <a:cxnLst>
                  <a:cxn ang="T10">
                    <a:pos x="T0" y="T1"/>
                  </a:cxn>
                  <a:cxn ang="T11">
                    <a:pos x="T2" y="T3"/>
                  </a:cxn>
                  <a:cxn ang="T12">
                    <a:pos x="T4" y="T5"/>
                  </a:cxn>
                  <a:cxn ang="T13">
                    <a:pos x="T6" y="T7"/>
                  </a:cxn>
                  <a:cxn ang="T14">
                    <a:pos x="T8" y="T9"/>
                  </a:cxn>
                </a:cxnLst>
                <a:rect l="T15" t="T16" r="T17" b="T18"/>
                <a:pathLst>
                  <a:path w="21064" h="21522" fill="none" extrusionOk="0">
                    <a:moveTo>
                      <a:pt x="1823" y="-1"/>
                    </a:moveTo>
                    <a:cubicBezTo>
                      <a:pt x="11199" y="793"/>
                      <a:pt x="18982" y="7566"/>
                      <a:pt x="21064" y="16742"/>
                    </a:cubicBezTo>
                  </a:path>
                  <a:path w="21064" h="21522" stroke="0" extrusionOk="0">
                    <a:moveTo>
                      <a:pt x="1823" y="-1"/>
                    </a:moveTo>
                    <a:cubicBezTo>
                      <a:pt x="11199" y="793"/>
                      <a:pt x="18982" y="7566"/>
                      <a:pt x="21064" y="16742"/>
                    </a:cubicBezTo>
                    <a:lnTo>
                      <a:pt x="0" y="21522"/>
                    </a:lnTo>
                    <a:lnTo>
                      <a:pt x="1823" y="-1"/>
                    </a:lnTo>
                    <a:close/>
                  </a:path>
                </a:pathLst>
              </a:custGeom>
              <a:solidFill>
                <a:schemeClr val="accent2"/>
              </a:solidFill>
              <a:ln w="9525">
                <a:solidFill>
                  <a:srgbClr val="9E9EBC"/>
                </a:solidFill>
                <a:round/>
                <a:headEnd/>
                <a:tailEnd/>
              </a:ln>
            </p:spPr>
            <p:txBody>
              <a:bodyPr wrap="none" anchor="ctr"/>
              <a:lstStyle/>
              <a:p>
                <a:endParaRPr lang="ja-JP" altLang="en-US"/>
              </a:p>
            </p:txBody>
          </p:sp>
          <p:sp>
            <p:nvSpPr>
              <p:cNvPr id="4340" name="Arc 457"/>
              <p:cNvSpPr>
                <a:spLocks noChangeAspect="1"/>
              </p:cNvSpPr>
              <p:nvPr/>
            </p:nvSpPr>
            <p:spPr bwMode="auto">
              <a:xfrm>
                <a:off x="434" y="-1"/>
                <a:ext cx="202" cy="299"/>
              </a:xfrm>
              <a:custGeom>
                <a:avLst/>
                <a:gdLst>
                  <a:gd name="T0" fmla="*/ 0 w 23455"/>
                  <a:gd name="T1" fmla="*/ 0 h 24616"/>
                  <a:gd name="T2" fmla="*/ 0 w 23455"/>
                  <a:gd name="T3" fmla="*/ 0 h 24616"/>
                  <a:gd name="T4" fmla="*/ 0 w 23455"/>
                  <a:gd name="T5" fmla="*/ 0 h 24616"/>
                  <a:gd name="T6" fmla="*/ 0 w 23455"/>
                  <a:gd name="T7" fmla="*/ 0 h 24616"/>
                  <a:gd name="T8" fmla="*/ 0 w 23455"/>
                  <a:gd name="T9" fmla="*/ 0 h 24616"/>
                  <a:gd name="T10" fmla="*/ 0 w 23455"/>
                  <a:gd name="T11" fmla="*/ 0 h 24616"/>
                  <a:gd name="T12" fmla="*/ 0 w 23455"/>
                  <a:gd name="T13" fmla="*/ 0 h 24616"/>
                  <a:gd name="T14" fmla="*/ 0 w 23455"/>
                  <a:gd name="T15" fmla="*/ 0 h 24616"/>
                  <a:gd name="T16" fmla="*/ 0 w 23455"/>
                  <a:gd name="T17" fmla="*/ 0 h 24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55"/>
                  <a:gd name="T28" fmla="*/ 0 h 24616"/>
                  <a:gd name="T29" fmla="*/ 23455 w 23455"/>
                  <a:gd name="T30" fmla="*/ 24616 h 24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55" h="24616" fill="none" extrusionOk="0">
                    <a:moveTo>
                      <a:pt x="-1" y="79"/>
                    </a:moveTo>
                    <a:cubicBezTo>
                      <a:pt x="616" y="26"/>
                      <a:pt x="1235" y="-1"/>
                      <a:pt x="1855" y="0"/>
                    </a:cubicBezTo>
                    <a:cubicBezTo>
                      <a:pt x="13784" y="0"/>
                      <a:pt x="23455" y="9670"/>
                      <a:pt x="23455" y="21600"/>
                    </a:cubicBezTo>
                    <a:cubicBezTo>
                      <a:pt x="23455" y="22609"/>
                      <a:pt x="23384" y="23616"/>
                      <a:pt x="23243" y="24616"/>
                    </a:cubicBezTo>
                  </a:path>
                  <a:path w="23455" h="24616" stroke="0" extrusionOk="0">
                    <a:moveTo>
                      <a:pt x="-1" y="79"/>
                    </a:moveTo>
                    <a:cubicBezTo>
                      <a:pt x="616" y="26"/>
                      <a:pt x="1235" y="-1"/>
                      <a:pt x="1855" y="0"/>
                    </a:cubicBezTo>
                    <a:cubicBezTo>
                      <a:pt x="13784" y="0"/>
                      <a:pt x="23455" y="9670"/>
                      <a:pt x="23455" y="21600"/>
                    </a:cubicBezTo>
                    <a:cubicBezTo>
                      <a:pt x="23455" y="22609"/>
                      <a:pt x="23384" y="23616"/>
                      <a:pt x="23243" y="24616"/>
                    </a:cubicBezTo>
                    <a:lnTo>
                      <a:pt x="1855" y="21600"/>
                    </a:lnTo>
                    <a:lnTo>
                      <a:pt x="-1" y="79"/>
                    </a:lnTo>
                    <a:close/>
                  </a:path>
                </a:pathLst>
              </a:custGeom>
              <a:solidFill>
                <a:schemeClr val="accent2"/>
              </a:solidFill>
              <a:ln w="9525">
                <a:solidFill>
                  <a:srgbClr val="9E9EBC"/>
                </a:solidFill>
                <a:round/>
                <a:headEnd/>
                <a:tailEnd/>
              </a:ln>
            </p:spPr>
            <p:txBody>
              <a:bodyPr wrap="none" anchor="ctr"/>
              <a:lstStyle/>
              <a:p>
                <a:endParaRPr lang="ja-JP" altLang="en-US"/>
              </a:p>
            </p:txBody>
          </p:sp>
          <p:sp>
            <p:nvSpPr>
              <p:cNvPr id="4341" name="Rectangle 458"/>
              <p:cNvSpPr>
                <a:spLocks noChangeAspect="1" noChangeArrowheads="1"/>
              </p:cNvSpPr>
              <p:nvPr/>
            </p:nvSpPr>
            <p:spPr bwMode="auto">
              <a:xfrm>
                <a:off x="545" y="298"/>
                <a:ext cx="88" cy="456"/>
              </a:xfrm>
              <a:prstGeom prst="rect">
                <a:avLst/>
              </a:prstGeom>
              <a:solidFill>
                <a:schemeClr val="accent2"/>
              </a:solidFill>
              <a:ln w="3175">
                <a:solidFill>
                  <a:srgbClr val="9E9EBC"/>
                </a:solidFill>
                <a:miter lim="800000"/>
                <a:headEnd/>
                <a:tailEnd/>
              </a:ln>
            </p:spPr>
            <p:txBody>
              <a:bodyPr wrap="none" anchor="ctr"/>
              <a:lstStyle/>
              <a:p>
                <a:pPr algn="ctr"/>
                <a:endParaRPr lang="ja-JP" altLang="en-US">
                  <a:cs typeface="Arial" charset="0"/>
                </a:endParaRPr>
              </a:p>
            </p:txBody>
          </p:sp>
        </p:grpSp>
        <p:grpSp>
          <p:nvGrpSpPr>
            <p:cNvPr id="144" name="Group 453"/>
            <p:cNvGrpSpPr>
              <a:grpSpLocks noChangeAspect="1"/>
            </p:cNvGrpSpPr>
            <p:nvPr/>
          </p:nvGrpSpPr>
          <p:grpSpPr bwMode="auto">
            <a:xfrm>
              <a:off x="726" y="436"/>
              <a:ext cx="462" cy="634"/>
              <a:chOff x="0" y="0"/>
              <a:chExt cx="573" cy="802"/>
            </a:xfrm>
          </p:grpSpPr>
          <p:sp>
            <p:nvSpPr>
              <p:cNvPr id="4335" name="その他" descr="球"/>
              <p:cNvSpPr>
                <a:spLocks noChangeAspect="1"/>
              </p:cNvSpPr>
              <p:nvPr/>
            </p:nvSpPr>
            <p:spPr bwMode="auto">
              <a:xfrm>
                <a:off x="384" y="82"/>
                <a:ext cx="188" cy="628"/>
              </a:xfrm>
              <a:custGeom>
                <a:avLst/>
                <a:gdLst>
                  <a:gd name="T0" fmla="*/ 87 w 190"/>
                  <a:gd name="T1" fmla="*/ 50 h 624"/>
                  <a:gd name="T2" fmla="*/ 137 w 190"/>
                  <a:gd name="T3" fmla="*/ 115 h 624"/>
                  <a:gd name="T4" fmla="*/ 137 w 190"/>
                  <a:gd name="T5" fmla="*/ 670 h 624"/>
                  <a:gd name="T6" fmla="*/ 47 w 190"/>
                  <a:gd name="T7" fmla="*/ 749 h 624"/>
                  <a:gd name="T8" fmla="*/ 0 w 190"/>
                  <a:gd name="T9" fmla="*/ 686 h 624"/>
                  <a:gd name="T10" fmla="*/ 14 w 190"/>
                  <a:gd name="T11" fmla="*/ 6 h 624"/>
                  <a:gd name="T12" fmla="*/ 65 w 190"/>
                  <a:gd name="T13" fmla="*/ 0 h 624"/>
                  <a:gd name="T14" fmla="*/ 87 w 190"/>
                  <a:gd name="T15" fmla="*/ 50 h 624"/>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624"/>
                  <a:gd name="T26" fmla="*/ 190 w 190"/>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624">
                    <a:moveTo>
                      <a:pt x="116" y="50"/>
                    </a:moveTo>
                    <a:lnTo>
                      <a:pt x="190" y="86"/>
                    </a:lnTo>
                    <a:lnTo>
                      <a:pt x="190" y="554"/>
                    </a:lnTo>
                    <a:lnTo>
                      <a:pt x="70" y="624"/>
                    </a:lnTo>
                    <a:lnTo>
                      <a:pt x="0" y="570"/>
                    </a:lnTo>
                    <a:lnTo>
                      <a:pt x="14" y="6"/>
                    </a:lnTo>
                    <a:lnTo>
                      <a:pt x="94" y="0"/>
                    </a:lnTo>
                    <a:lnTo>
                      <a:pt x="116" y="50"/>
                    </a:lnTo>
                    <a:close/>
                  </a:path>
                </a:pathLst>
              </a:custGeom>
              <a:blipFill dpi="0" rotWithShape="0">
                <a:blip r:embed="rId23" cstate="print"/>
                <a:srcRect/>
                <a:tile tx="0" ty="0" sx="100000" sy="100000" flip="none" algn="tl"/>
              </a:blipFill>
              <a:ln w="28575">
                <a:solidFill>
                  <a:srgbClr val="9E9EBC"/>
                </a:solidFill>
                <a:round/>
                <a:headEnd/>
                <a:tailEnd/>
              </a:ln>
            </p:spPr>
            <p:txBody>
              <a:bodyPr wrap="none" anchor="ctr"/>
              <a:lstStyle/>
              <a:p>
                <a:endParaRPr lang="ja-JP" altLang="en-US"/>
              </a:p>
            </p:txBody>
          </p:sp>
          <p:sp>
            <p:nvSpPr>
              <p:cNvPr id="4336" name="Arc 461" descr="球"/>
              <p:cNvSpPr>
                <a:spLocks noChangeAspect="1"/>
              </p:cNvSpPr>
              <p:nvPr/>
            </p:nvSpPr>
            <p:spPr bwMode="auto">
              <a:xfrm flipH="1">
                <a:off x="0" y="1"/>
                <a:ext cx="447" cy="802"/>
              </a:xfrm>
              <a:custGeom>
                <a:avLst/>
                <a:gdLst>
                  <a:gd name="T0" fmla="*/ 0 w 21744"/>
                  <a:gd name="T1" fmla="*/ 0 h 43200"/>
                  <a:gd name="T2" fmla="*/ 0 w 21744"/>
                  <a:gd name="T3" fmla="*/ 0 h 43200"/>
                  <a:gd name="T4" fmla="*/ 0 w 21744"/>
                  <a:gd name="T5" fmla="*/ 0 h 43200"/>
                  <a:gd name="T6" fmla="*/ 0 w 21744"/>
                  <a:gd name="T7" fmla="*/ 0 h 43200"/>
                  <a:gd name="T8" fmla="*/ 0 w 21744"/>
                  <a:gd name="T9" fmla="*/ 0 h 43200"/>
                  <a:gd name="T10" fmla="*/ 0 w 21744"/>
                  <a:gd name="T11" fmla="*/ 0 h 43200"/>
                  <a:gd name="T12" fmla="*/ 0 w 21744"/>
                  <a:gd name="T13" fmla="*/ 0 h 43200"/>
                  <a:gd name="T14" fmla="*/ 0 w 21744"/>
                  <a:gd name="T15" fmla="*/ 0 h 43200"/>
                  <a:gd name="T16" fmla="*/ 0 w 21744"/>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44"/>
                  <a:gd name="T28" fmla="*/ 0 h 43200"/>
                  <a:gd name="T29" fmla="*/ 21744 w 21744"/>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44" h="43200" fill="none" extrusionOk="0">
                    <a:moveTo>
                      <a:pt x="143" y="0"/>
                    </a:moveTo>
                    <a:cubicBezTo>
                      <a:pt x="12073" y="0"/>
                      <a:pt x="21744" y="9670"/>
                      <a:pt x="21744" y="21600"/>
                    </a:cubicBezTo>
                    <a:cubicBezTo>
                      <a:pt x="21744" y="33529"/>
                      <a:pt x="12073" y="43200"/>
                      <a:pt x="144" y="43200"/>
                    </a:cubicBezTo>
                    <a:cubicBezTo>
                      <a:pt x="95" y="43200"/>
                      <a:pt x="47" y="43199"/>
                      <a:pt x="-1" y="43199"/>
                    </a:cubicBezTo>
                  </a:path>
                  <a:path w="21744" h="43200" stroke="0" extrusionOk="0">
                    <a:moveTo>
                      <a:pt x="143" y="0"/>
                    </a:moveTo>
                    <a:cubicBezTo>
                      <a:pt x="12073" y="0"/>
                      <a:pt x="21744" y="9670"/>
                      <a:pt x="21744" y="21600"/>
                    </a:cubicBezTo>
                    <a:cubicBezTo>
                      <a:pt x="21744" y="33529"/>
                      <a:pt x="12073" y="43200"/>
                      <a:pt x="144" y="43200"/>
                    </a:cubicBezTo>
                    <a:cubicBezTo>
                      <a:pt x="95" y="43200"/>
                      <a:pt x="47" y="43199"/>
                      <a:pt x="-1" y="43199"/>
                    </a:cubicBezTo>
                    <a:lnTo>
                      <a:pt x="144" y="21600"/>
                    </a:lnTo>
                    <a:lnTo>
                      <a:pt x="143" y="0"/>
                    </a:lnTo>
                    <a:close/>
                  </a:path>
                </a:pathLst>
              </a:custGeom>
              <a:blipFill dpi="0" rotWithShape="0">
                <a:blip r:embed="rId23" cstate="print"/>
                <a:srcRect/>
                <a:tile tx="0" ty="0" sx="100000" sy="100000" flip="none" algn="tl"/>
              </a:blipFill>
              <a:ln w="28575">
                <a:solidFill>
                  <a:srgbClr val="9E9EBC"/>
                </a:solidFill>
                <a:round/>
                <a:headEnd/>
                <a:tailEnd/>
              </a:ln>
            </p:spPr>
            <p:txBody>
              <a:bodyPr wrap="none" anchor="ctr"/>
              <a:lstStyle/>
              <a:p>
                <a:endParaRPr lang="ja-JP" altLang="en-US"/>
              </a:p>
            </p:txBody>
          </p:sp>
          <p:sp>
            <p:nvSpPr>
              <p:cNvPr id="4337" name="Arc 462" descr="球"/>
              <p:cNvSpPr>
                <a:spLocks noChangeAspect="1"/>
              </p:cNvSpPr>
              <p:nvPr/>
            </p:nvSpPr>
            <p:spPr bwMode="auto">
              <a:xfrm>
                <a:off x="435" y="4"/>
                <a:ext cx="137" cy="1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blipFill dpi="0" rotWithShape="0">
                <a:blip r:embed="rId23" cstate="print"/>
                <a:srcRect/>
                <a:tile tx="0" ty="0" sx="100000" sy="100000" flip="none" algn="tl"/>
              </a:blipFill>
              <a:ln w="28575">
                <a:solidFill>
                  <a:srgbClr val="9E9EBC"/>
                </a:solidFill>
                <a:round/>
                <a:headEnd/>
                <a:tailEnd/>
              </a:ln>
            </p:spPr>
            <p:txBody>
              <a:bodyPr wrap="none" anchor="ctr"/>
              <a:lstStyle/>
              <a:p>
                <a:endParaRPr lang="ja-JP" altLang="en-US"/>
              </a:p>
            </p:txBody>
          </p:sp>
          <p:sp>
            <p:nvSpPr>
              <p:cNvPr id="4338" name="Arc 463" descr="球"/>
              <p:cNvSpPr>
                <a:spLocks noChangeAspect="1"/>
              </p:cNvSpPr>
              <p:nvPr/>
            </p:nvSpPr>
            <p:spPr bwMode="auto">
              <a:xfrm flipV="1">
                <a:off x="447" y="637"/>
                <a:ext cx="125" cy="1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blipFill dpi="0" rotWithShape="0">
                <a:blip r:embed="rId23" cstate="print"/>
                <a:srcRect/>
                <a:tile tx="0" ty="0" sx="100000" sy="100000" flip="none" algn="tl"/>
              </a:blipFill>
              <a:ln w="28575">
                <a:solidFill>
                  <a:srgbClr val="9E9EBC"/>
                </a:solidFill>
                <a:round/>
                <a:headEnd/>
                <a:tailEnd/>
              </a:ln>
            </p:spPr>
            <p:txBody>
              <a:bodyPr wrap="none" anchor="ctr"/>
              <a:lstStyle/>
              <a:p>
                <a:endParaRPr lang="ja-JP" altLang="en-US"/>
              </a:p>
            </p:txBody>
          </p:sp>
        </p:grpSp>
        <p:grpSp>
          <p:nvGrpSpPr>
            <p:cNvPr id="145" name="Group 458"/>
            <p:cNvGrpSpPr>
              <a:grpSpLocks noChangeAspect="1"/>
            </p:cNvGrpSpPr>
            <p:nvPr/>
          </p:nvGrpSpPr>
          <p:grpSpPr bwMode="auto">
            <a:xfrm>
              <a:off x="806" y="522"/>
              <a:ext cx="321" cy="467"/>
              <a:chOff x="0" y="0"/>
              <a:chExt cx="583" cy="796"/>
            </a:xfrm>
          </p:grpSpPr>
          <p:sp>
            <p:nvSpPr>
              <p:cNvPr id="4331" name="その他"/>
              <p:cNvSpPr>
                <a:spLocks noChangeAspect="1"/>
              </p:cNvSpPr>
              <p:nvPr/>
            </p:nvSpPr>
            <p:spPr bwMode="auto">
              <a:xfrm>
                <a:off x="392" y="78"/>
                <a:ext cx="192" cy="623"/>
              </a:xfrm>
              <a:custGeom>
                <a:avLst/>
                <a:gdLst>
                  <a:gd name="T0" fmla="*/ 147 w 190"/>
                  <a:gd name="T1" fmla="*/ 50 h 624"/>
                  <a:gd name="T2" fmla="*/ 253 w 190"/>
                  <a:gd name="T3" fmla="*/ 86 h 624"/>
                  <a:gd name="T4" fmla="*/ 253 w 190"/>
                  <a:gd name="T5" fmla="*/ 525 h 624"/>
                  <a:gd name="T6" fmla="*/ 99 w 190"/>
                  <a:gd name="T7" fmla="*/ 595 h 624"/>
                  <a:gd name="T8" fmla="*/ 0 w 190"/>
                  <a:gd name="T9" fmla="*/ 541 h 624"/>
                  <a:gd name="T10" fmla="*/ 14 w 190"/>
                  <a:gd name="T11" fmla="*/ 6 h 624"/>
                  <a:gd name="T12" fmla="*/ 123 w 190"/>
                  <a:gd name="T13" fmla="*/ 0 h 624"/>
                  <a:gd name="T14" fmla="*/ 147 w 190"/>
                  <a:gd name="T15" fmla="*/ 50 h 624"/>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624"/>
                  <a:gd name="T26" fmla="*/ 190 w 190"/>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624">
                    <a:moveTo>
                      <a:pt x="116" y="50"/>
                    </a:moveTo>
                    <a:lnTo>
                      <a:pt x="190" y="86"/>
                    </a:lnTo>
                    <a:lnTo>
                      <a:pt x="190" y="554"/>
                    </a:lnTo>
                    <a:lnTo>
                      <a:pt x="70" y="624"/>
                    </a:lnTo>
                    <a:lnTo>
                      <a:pt x="0" y="570"/>
                    </a:lnTo>
                    <a:lnTo>
                      <a:pt x="14" y="6"/>
                    </a:lnTo>
                    <a:lnTo>
                      <a:pt x="94" y="0"/>
                    </a:lnTo>
                    <a:lnTo>
                      <a:pt x="116" y="50"/>
                    </a:lnTo>
                    <a:close/>
                  </a:path>
                </a:pathLst>
              </a:custGeom>
              <a:solidFill>
                <a:srgbClr val="0000FF"/>
              </a:solidFill>
              <a:ln w="9525">
                <a:solidFill>
                  <a:srgbClr val="9E9EBC"/>
                </a:solidFill>
                <a:round/>
                <a:headEnd/>
                <a:tailEnd/>
              </a:ln>
            </p:spPr>
            <p:txBody>
              <a:bodyPr wrap="none" anchor="ctr"/>
              <a:lstStyle/>
              <a:p>
                <a:endParaRPr lang="ja-JP" altLang="en-US"/>
              </a:p>
            </p:txBody>
          </p:sp>
          <p:sp>
            <p:nvSpPr>
              <p:cNvPr id="4332" name="Arc 466"/>
              <p:cNvSpPr>
                <a:spLocks noChangeAspect="1"/>
              </p:cNvSpPr>
              <p:nvPr/>
            </p:nvSpPr>
            <p:spPr bwMode="auto">
              <a:xfrm flipH="1">
                <a:off x="0" y="-1"/>
                <a:ext cx="459" cy="772"/>
              </a:xfrm>
              <a:custGeom>
                <a:avLst/>
                <a:gdLst>
                  <a:gd name="T0" fmla="*/ 0 w 21744"/>
                  <a:gd name="T1" fmla="*/ 0 h 43200"/>
                  <a:gd name="T2" fmla="*/ 0 w 21744"/>
                  <a:gd name="T3" fmla="*/ 0 h 43200"/>
                  <a:gd name="T4" fmla="*/ 0 w 21744"/>
                  <a:gd name="T5" fmla="*/ 0 h 43200"/>
                  <a:gd name="T6" fmla="*/ 0 w 21744"/>
                  <a:gd name="T7" fmla="*/ 0 h 43200"/>
                  <a:gd name="T8" fmla="*/ 0 w 21744"/>
                  <a:gd name="T9" fmla="*/ 0 h 43200"/>
                  <a:gd name="T10" fmla="*/ 0 w 21744"/>
                  <a:gd name="T11" fmla="*/ 0 h 43200"/>
                  <a:gd name="T12" fmla="*/ 0 w 21744"/>
                  <a:gd name="T13" fmla="*/ 0 h 43200"/>
                  <a:gd name="T14" fmla="*/ 0 w 21744"/>
                  <a:gd name="T15" fmla="*/ 0 h 43200"/>
                  <a:gd name="T16" fmla="*/ 0 w 21744"/>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44"/>
                  <a:gd name="T28" fmla="*/ 0 h 43200"/>
                  <a:gd name="T29" fmla="*/ 21744 w 21744"/>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44" h="43200" fill="none" extrusionOk="0">
                    <a:moveTo>
                      <a:pt x="143" y="0"/>
                    </a:moveTo>
                    <a:cubicBezTo>
                      <a:pt x="12073" y="0"/>
                      <a:pt x="21744" y="9670"/>
                      <a:pt x="21744" y="21600"/>
                    </a:cubicBezTo>
                    <a:cubicBezTo>
                      <a:pt x="21744" y="33529"/>
                      <a:pt x="12073" y="43200"/>
                      <a:pt x="144" y="43200"/>
                    </a:cubicBezTo>
                    <a:cubicBezTo>
                      <a:pt x="95" y="43200"/>
                      <a:pt x="47" y="43199"/>
                      <a:pt x="-1" y="43199"/>
                    </a:cubicBezTo>
                  </a:path>
                  <a:path w="21744" h="43200" stroke="0" extrusionOk="0">
                    <a:moveTo>
                      <a:pt x="143" y="0"/>
                    </a:moveTo>
                    <a:cubicBezTo>
                      <a:pt x="12073" y="0"/>
                      <a:pt x="21744" y="9670"/>
                      <a:pt x="21744" y="21600"/>
                    </a:cubicBezTo>
                    <a:cubicBezTo>
                      <a:pt x="21744" y="33529"/>
                      <a:pt x="12073" y="43200"/>
                      <a:pt x="144" y="43200"/>
                    </a:cubicBezTo>
                    <a:cubicBezTo>
                      <a:pt x="95" y="43200"/>
                      <a:pt x="47" y="43199"/>
                      <a:pt x="-1" y="43199"/>
                    </a:cubicBezTo>
                    <a:lnTo>
                      <a:pt x="144" y="21600"/>
                    </a:lnTo>
                    <a:lnTo>
                      <a:pt x="143" y="0"/>
                    </a:lnTo>
                    <a:close/>
                  </a:path>
                </a:pathLst>
              </a:custGeom>
              <a:solidFill>
                <a:srgbClr val="0000FF"/>
              </a:solidFill>
              <a:ln w="9525">
                <a:solidFill>
                  <a:srgbClr val="9E9EBC"/>
                </a:solidFill>
                <a:round/>
                <a:headEnd/>
                <a:tailEnd/>
              </a:ln>
            </p:spPr>
            <p:txBody>
              <a:bodyPr wrap="none" anchor="ctr"/>
              <a:lstStyle/>
              <a:p>
                <a:endParaRPr lang="ja-JP" altLang="en-US"/>
              </a:p>
            </p:txBody>
          </p:sp>
          <p:sp>
            <p:nvSpPr>
              <p:cNvPr id="4333" name="Arc 467"/>
              <p:cNvSpPr>
                <a:spLocks noChangeAspect="1"/>
              </p:cNvSpPr>
              <p:nvPr/>
            </p:nvSpPr>
            <p:spPr bwMode="auto">
              <a:xfrm>
                <a:off x="446" y="-1"/>
                <a:ext cx="138" cy="1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00FF"/>
              </a:solidFill>
              <a:ln w="9525">
                <a:solidFill>
                  <a:srgbClr val="9E9EBC"/>
                </a:solidFill>
                <a:round/>
                <a:headEnd/>
                <a:tailEnd/>
              </a:ln>
            </p:spPr>
            <p:txBody>
              <a:bodyPr wrap="none" anchor="ctr"/>
              <a:lstStyle/>
              <a:p>
                <a:endParaRPr lang="ja-JP" altLang="en-US"/>
              </a:p>
            </p:txBody>
          </p:sp>
          <p:sp>
            <p:nvSpPr>
              <p:cNvPr id="4334" name="Arc 468"/>
              <p:cNvSpPr>
                <a:spLocks noChangeAspect="1"/>
              </p:cNvSpPr>
              <p:nvPr/>
            </p:nvSpPr>
            <p:spPr bwMode="auto">
              <a:xfrm flipV="1">
                <a:off x="455" y="630"/>
                <a:ext cx="129" cy="1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00FF"/>
              </a:solidFill>
              <a:ln w="9525">
                <a:solidFill>
                  <a:srgbClr val="9E9EBC"/>
                </a:solidFill>
                <a:round/>
                <a:headEnd/>
                <a:tailEnd/>
              </a:ln>
            </p:spPr>
            <p:txBody>
              <a:bodyPr wrap="none" anchor="ctr"/>
              <a:lstStyle/>
              <a:p>
                <a:endParaRPr lang="ja-JP" altLang="en-US"/>
              </a:p>
            </p:txBody>
          </p:sp>
        </p:grpSp>
        <p:sp>
          <p:nvSpPr>
            <p:cNvPr id="4167" name="その他"/>
            <p:cNvSpPr>
              <a:spLocks noChangeAspect="1"/>
            </p:cNvSpPr>
            <p:nvPr/>
          </p:nvSpPr>
          <p:spPr bwMode="auto">
            <a:xfrm>
              <a:off x="811" y="519"/>
              <a:ext cx="294" cy="411"/>
            </a:xfrm>
            <a:custGeom>
              <a:avLst/>
              <a:gdLst>
                <a:gd name="T0" fmla="*/ 2 w 363"/>
                <a:gd name="T1" fmla="*/ 2 h 519"/>
                <a:gd name="T2" fmla="*/ 2 w 363"/>
                <a:gd name="T3" fmla="*/ 2 h 519"/>
                <a:gd name="T4" fmla="*/ 2 w 363"/>
                <a:gd name="T5" fmla="*/ 2 h 519"/>
                <a:gd name="T6" fmla="*/ 2 w 363"/>
                <a:gd name="T7" fmla="*/ 2 h 519"/>
                <a:gd name="T8" fmla="*/ 2 w 363"/>
                <a:gd name="T9" fmla="*/ 2 h 519"/>
                <a:gd name="T10" fmla="*/ 2 w 363"/>
                <a:gd name="T11" fmla="*/ 2 h 519"/>
                <a:gd name="T12" fmla="*/ 2 w 363"/>
                <a:gd name="T13" fmla="*/ 2 h 519"/>
                <a:gd name="T14" fmla="*/ 2 w 363"/>
                <a:gd name="T15" fmla="*/ 2 h 519"/>
                <a:gd name="T16" fmla="*/ 2 w 363"/>
                <a:gd name="T17" fmla="*/ 2 h 519"/>
                <a:gd name="T18" fmla="*/ 2 w 363"/>
                <a:gd name="T19" fmla="*/ 2 h 519"/>
                <a:gd name="T20" fmla="*/ 2 w 363"/>
                <a:gd name="T21" fmla="*/ 2 h 519"/>
                <a:gd name="T22" fmla="*/ 2 w 363"/>
                <a:gd name="T23" fmla="*/ 2 h 519"/>
                <a:gd name="T24" fmla="*/ 2 w 363"/>
                <a:gd name="T25" fmla="*/ 2 h 519"/>
                <a:gd name="T26" fmla="*/ 2 w 363"/>
                <a:gd name="T27" fmla="*/ 2 h 519"/>
                <a:gd name="T28" fmla="*/ 2 w 363"/>
                <a:gd name="T29" fmla="*/ 2 h 519"/>
                <a:gd name="T30" fmla="*/ 2 w 363"/>
                <a:gd name="T31" fmla="*/ 2 h 519"/>
                <a:gd name="T32" fmla="*/ 2 w 363"/>
                <a:gd name="T33" fmla="*/ 0 h 519"/>
                <a:gd name="T34" fmla="*/ 2 w 363"/>
                <a:gd name="T35" fmla="*/ 2 h 519"/>
                <a:gd name="T36" fmla="*/ 2 w 363"/>
                <a:gd name="T37" fmla="*/ 2 h 519"/>
                <a:gd name="T38" fmla="*/ 2 w 363"/>
                <a:gd name="T39" fmla="*/ 2 h 519"/>
                <a:gd name="T40" fmla="*/ 2 w 363"/>
                <a:gd name="T41" fmla="*/ 2 h 519"/>
                <a:gd name="T42" fmla="*/ 2 w 363"/>
                <a:gd name="T43" fmla="*/ 2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519"/>
                <a:gd name="T68" fmla="*/ 363 w 36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519">
                  <a:moveTo>
                    <a:pt x="155" y="519"/>
                  </a:moveTo>
                  <a:lnTo>
                    <a:pt x="91" y="468"/>
                  </a:lnTo>
                  <a:lnTo>
                    <a:pt x="59" y="428"/>
                  </a:lnTo>
                  <a:cubicBezTo>
                    <a:pt x="51" y="417"/>
                    <a:pt x="47" y="412"/>
                    <a:pt x="42" y="403"/>
                  </a:cubicBezTo>
                  <a:cubicBezTo>
                    <a:pt x="37" y="394"/>
                    <a:pt x="33" y="386"/>
                    <a:pt x="28" y="375"/>
                  </a:cubicBezTo>
                  <a:lnTo>
                    <a:pt x="14" y="338"/>
                  </a:lnTo>
                  <a:cubicBezTo>
                    <a:pt x="2" y="277"/>
                    <a:pt x="3" y="299"/>
                    <a:pt x="3" y="274"/>
                  </a:cubicBezTo>
                  <a:cubicBezTo>
                    <a:pt x="0" y="228"/>
                    <a:pt x="4" y="241"/>
                    <a:pt x="6" y="226"/>
                  </a:cubicBezTo>
                  <a:lnTo>
                    <a:pt x="18" y="186"/>
                  </a:lnTo>
                  <a:lnTo>
                    <a:pt x="36" y="148"/>
                  </a:lnTo>
                  <a:lnTo>
                    <a:pt x="58" y="118"/>
                  </a:lnTo>
                  <a:lnTo>
                    <a:pt x="84" y="92"/>
                  </a:lnTo>
                  <a:cubicBezTo>
                    <a:pt x="99" y="77"/>
                    <a:pt x="105" y="75"/>
                    <a:pt x="118" y="66"/>
                  </a:cubicBezTo>
                  <a:cubicBezTo>
                    <a:pt x="131" y="57"/>
                    <a:pt x="145" y="45"/>
                    <a:pt x="160" y="37"/>
                  </a:cubicBezTo>
                  <a:lnTo>
                    <a:pt x="210" y="16"/>
                  </a:lnTo>
                  <a:cubicBezTo>
                    <a:pt x="244" y="6"/>
                    <a:pt x="257" y="6"/>
                    <a:pt x="276" y="2"/>
                  </a:cubicBezTo>
                  <a:lnTo>
                    <a:pt x="310" y="0"/>
                  </a:lnTo>
                  <a:lnTo>
                    <a:pt x="328" y="8"/>
                  </a:lnTo>
                  <a:lnTo>
                    <a:pt x="342" y="20"/>
                  </a:lnTo>
                  <a:lnTo>
                    <a:pt x="345" y="44"/>
                  </a:lnTo>
                  <a:lnTo>
                    <a:pt x="350" y="82"/>
                  </a:lnTo>
                  <a:lnTo>
                    <a:pt x="363" y="132"/>
                  </a:lnTo>
                </a:path>
              </a:pathLst>
            </a:custGeom>
            <a:solidFill>
              <a:srgbClr val="FF0157"/>
            </a:solidFill>
            <a:ln w="3175">
              <a:solidFill>
                <a:srgbClr val="9E9EBC"/>
              </a:solidFill>
              <a:round/>
              <a:headEnd/>
              <a:tailEnd/>
            </a:ln>
          </p:spPr>
          <p:txBody>
            <a:bodyPr wrap="none" anchor="ctr"/>
            <a:lstStyle/>
            <a:p>
              <a:endParaRPr lang="ja-JP" altLang="en-US"/>
            </a:p>
          </p:txBody>
        </p:sp>
        <p:sp>
          <p:nvSpPr>
            <p:cNvPr id="4168" name="Arc 470"/>
            <p:cNvSpPr>
              <a:spLocks noChangeAspect="1"/>
            </p:cNvSpPr>
            <p:nvPr/>
          </p:nvSpPr>
          <p:spPr bwMode="auto">
            <a:xfrm>
              <a:off x="1031" y="547"/>
              <a:ext cx="92" cy="420"/>
            </a:xfrm>
            <a:custGeom>
              <a:avLst/>
              <a:gdLst>
                <a:gd name="T0" fmla="*/ 0 w 24537"/>
                <a:gd name="T1" fmla="*/ 0 h 43200"/>
                <a:gd name="T2" fmla="*/ 0 w 24537"/>
                <a:gd name="T3" fmla="*/ 0 h 43200"/>
                <a:gd name="T4" fmla="*/ 0 w 24537"/>
                <a:gd name="T5" fmla="*/ 0 h 43200"/>
                <a:gd name="T6" fmla="*/ 0 w 24537"/>
                <a:gd name="T7" fmla="*/ 0 h 43200"/>
                <a:gd name="T8" fmla="*/ 0 w 24537"/>
                <a:gd name="T9" fmla="*/ 0 h 43200"/>
                <a:gd name="T10" fmla="*/ 0 w 24537"/>
                <a:gd name="T11" fmla="*/ 0 h 43200"/>
                <a:gd name="T12" fmla="*/ 0 w 24537"/>
                <a:gd name="T13" fmla="*/ 0 h 43200"/>
                <a:gd name="T14" fmla="*/ 0 w 24537"/>
                <a:gd name="T15" fmla="*/ 0 h 43200"/>
                <a:gd name="T16" fmla="*/ 0 w 24537"/>
                <a:gd name="T17" fmla="*/ 0 h 43200"/>
                <a:gd name="T18" fmla="*/ 0 w 24537"/>
                <a:gd name="T19" fmla="*/ 0 h 43200"/>
                <a:gd name="T20" fmla="*/ 0 w 24537"/>
                <a:gd name="T21" fmla="*/ 0 h 43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537"/>
                <a:gd name="T34" fmla="*/ 0 h 43200"/>
                <a:gd name="T35" fmla="*/ 24537 w 24537"/>
                <a:gd name="T36" fmla="*/ 43200 h 43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537" h="43200" fill="none" extrusionOk="0">
                  <a:moveTo>
                    <a:pt x="-1" y="200"/>
                  </a:moveTo>
                  <a:cubicBezTo>
                    <a:pt x="973" y="67"/>
                    <a:pt x="1954" y="-1"/>
                    <a:pt x="2937" y="0"/>
                  </a:cubicBezTo>
                  <a:cubicBezTo>
                    <a:pt x="14866" y="0"/>
                    <a:pt x="24537" y="9670"/>
                    <a:pt x="24537" y="21600"/>
                  </a:cubicBezTo>
                  <a:cubicBezTo>
                    <a:pt x="24537" y="33529"/>
                    <a:pt x="14866" y="43200"/>
                    <a:pt x="2937" y="43200"/>
                  </a:cubicBezTo>
                  <a:cubicBezTo>
                    <a:pt x="2379" y="43200"/>
                    <a:pt x="1821" y="43178"/>
                    <a:pt x="1265" y="43135"/>
                  </a:cubicBezTo>
                </a:path>
                <a:path w="24537" h="43200" stroke="0" extrusionOk="0">
                  <a:moveTo>
                    <a:pt x="-1" y="200"/>
                  </a:moveTo>
                  <a:cubicBezTo>
                    <a:pt x="973" y="67"/>
                    <a:pt x="1954" y="-1"/>
                    <a:pt x="2937" y="0"/>
                  </a:cubicBezTo>
                  <a:cubicBezTo>
                    <a:pt x="14866" y="0"/>
                    <a:pt x="24537" y="9670"/>
                    <a:pt x="24537" y="21600"/>
                  </a:cubicBezTo>
                  <a:cubicBezTo>
                    <a:pt x="24537" y="33529"/>
                    <a:pt x="14866" y="43200"/>
                    <a:pt x="2937" y="43200"/>
                  </a:cubicBezTo>
                  <a:cubicBezTo>
                    <a:pt x="2379" y="43200"/>
                    <a:pt x="1821" y="43178"/>
                    <a:pt x="1265" y="43135"/>
                  </a:cubicBezTo>
                  <a:lnTo>
                    <a:pt x="2937" y="21600"/>
                  </a:lnTo>
                  <a:lnTo>
                    <a:pt x="-1" y="200"/>
                  </a:lnTo>
                  <a:close/>
                </a:path>
              </a:pathLst>
            </a:custGeom>
            <a:solidFill>
              <a:srgbClr val="FF0157"/>
            </a:solidFill>
            <a:ln w="9525">
              <a:solidFill>
                <a:srgbClr val="9E9EBC"/>
              </a:solidFill>
              <a:round/>
              <a:headEnd/>
              <a:tailEnd/>
            </a:ln>
          </p:spPr>
          <p:txBody>
            <a:bodyPr wrap="none" anchor="ctr"/>
            <a:lstStyle/>
            <a:p>
              <a:endParaRPr lang="ja-JP" altLang="en-US"/>
            </a:p>
          </p:txBody>
        </p:sp>
        <p:sp>
          <p:nvSpPr>
            <p:cNvPr id="4169" name="Arc 471"/>
            <p:cNvSpPr>
              <a:spLocks noChangeAspect="1"/>
            </p:cNvSpPr>
            <p:nvPr/>
          </p:nvSpPr>
          <p:spPr bwMode="auto">
            <a:xfrm flipH="1">
              <a:off x="859" y="547"/>
              <a:ext cx="188" cy="420"/>
            </a:xfrm>
            <a:custGeom>
              <a:avLst/>
              <a:gdLst>
                <a:gd name="T0" fmla="*/ 0 w 22285"/>
                <a:gd name="T1" fmla="*/ 0 h 43200"/>
                <a:gd name="T2" fmla="*/ 0 w 22285"/>
                <a:gd name="T3" fmla="*/ 0 h 43200"/>
                <a:gd name="T4" fmla="*/ 0 w 22285"/>
                <a:gd name="T5" fmla="*/ 0 h 43200"/>
                <a:gd name="T6" fmla="*/ 0 w 22285"/>
                <a:gd name="T7" fmla="*/ 0 h 43200"/>
                <a:gd name="T8" fmla="*/ 0 w 22285"/>
                <a:gd name="T9" fmla="*/ 0 h 43200"/>
                <a:gd name="T10" fmla="*/ 0 w 22285"/>
                <a:gd name="T11" fmla="*/ 0 h 43200"/>
                <a:gd name="T12" fmla="*/ 0 w 22285"/>
                <a:gd name="T13" fmla="*/ 0 h 43200"/>
                <a:gd name="T14" fmla="*/ 0 w 22285"/>
                <a:gd name="T15" fmla="*/ 0 h 43200"/>
                <a:gd name="T16" fmla="*/ 0 w 22285"/>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85"/>
                <a:gd name="T28" fmla="*/ 0 h 43200"/>
                <a:gd name="T29" fmla="*/ 22285 w 22285"/>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85" h="43200" fill="none" extrusionOk="0">
                  <a:moveTo>
                    <a:pt x="684" y="0"/>
                  </a:moveTo>
                  <a:cubicBezTo>
                    <a:pt x="12614" y="0"/>
                    <a:pt x="22285" y="9670"/>
                    <a:pt x="22285" y="21600"/>
                  </a:cubicBezTo>
                  <a:cubicBezTo>
                    <a:pt x="22285" y="33529"/>
                    <a:pt x="12614" y="43200"/>
                    <a:pt x="685" y="43200"/>
                  </a:cubicBezTo>
                  <a:cubicBezTo>
                    <a:pt x="456" y="43200"/>
                    <a:pt x="228" y="43196"/>
                    <a:pt x="-1" y="43189"/>
                  </a:cubicBezTo>
                </a:path>
                <a:path w="22285" h="43200" stroke="0" extrusionOk="0">
                  <a:moveTo>
                    <a:pt x="684" y="0"/>
                  </a:moveTo>
                  <a:cubicBezTo>
                    <a:pt x="12614" y="0"/>
                    <a:pt x="22285" y="9670"/>
                    <a:pt x="22285" y="21600"/>
                  </a:cubicBezTo>
                  <a:cubicBezTo>
                    <a:pt x="22285" y="33529"/>
                    <a:pt x="12614" y="43200"/>
                    <a:pt x="685" y="43200"/>
                  </a:cubicBezTo>
                  <a:cubicBezTo>
                    <a:pt x="456" y="43200"/>
                    <a:pt x="228" y="43196"/>
                    <a:pt x="-1" y="43189"/>
                  </a:cubicBezTo>
                  <a:lnTo>
                    <a:pt x="685" y="21600"/>
                  </a:lnTo>
                  <a:lnTo>
                    <a:pt x="684" y="0"/>
                  </a:lnTo>
                  <a:close/>
                </a:path>
              </a:pathLst>
            </a:custGeom>
            <a:solidFill>
              <a:srgbClr val="FF0157"/>
            </a:solidFill>
            <a:ln w="9525">
              <a:solidFill>
                <a:srgbClr val="9E9EBC"/>
              </a:solidFill>
              <a:round/>
              <a:headEnd/>
              <a:tailEnd/>
            </a:ln>
          </p:spPr>
          <p:txBody>
            <a:bodyPr wrap="none" anchor="ctr"/>
            <a:lstStyle/>
            <a:p>
              <a:endParaRPr lang="ja-JP" altLang="en-US"/>
            </a:p>
          </p:txBody>
        </p:sp>
        <p:sp>
          <p:nvSpPr>
            <p:cNvPr id="4170" name="Oval 472"/>
            <p:cNvSpPr>
              <a:spLocks noChangeAspect="1" noChangeArrowheads="1"/>
            </p:cNvSpPr>
            <p:nvPr/>
          </p:nvSpPr>
          <p:spPr bwMode="auto">
            <a:xfrm>
              <a:off x="891" y="618"/>
              <a:ext cx="220" cy="283"/>
            </a:xfrm>
            <a:prstGeom prst="ellipse">
              <a:avLst/>
            </a:prstGeom>
            <a:gradFill rotWithShape="0">
              <a:gsLst>
                <a:gs pos="0">
                  <a:srgbClr val="FFFFFF"/>
                </a:gs>
                <a:gs pos="100000">
                  <a:srgbClr val="FF0157"/>
                </a:gs>
              </a:gsLst>
              <a:path path="shape">
                <a:fillToRect l="50000" t="50000" r="50000" b="50000"/>
              </a:path>
            </a:gradFill>
            <a:ln w="9525">
              <a:solidFill>
                <a:srgbClr val="9E9EBC"/>
              </a:solidFill>
              <a:round/>
              <a:headEnd/>
              <a:tailEnd/>
            </a:ln>
          </p:spPr>
          <p:txBody>
            <a:bodyPr wrap="none" anchor="ctr"/>
            <a:lstStyle/>
            <a:p>
              <a:pPr algn="ctr"/>
              <a:endParaRPr lang="ja-JP" altLang="en-US">
                <a:cs typeface="Arial" charset="0"/>
              </a:endParaRPr>
            </a:p>
          </p:txBody>
        </p:sp>
        <p:sp>
          <p:nvSpPr>
            <p:cNvPr id="4171" name="Arc 473"/>
            <p:cNvSpPr>
              <a:spLocks noChangeAspect="1"/>
            </p:cNvSpPr>
            <p:nvPr/>
          </p:nvSpPr>
          <p:spPr bwMode="auto">
            <a:xfrm>
              <a:off x="1685" y="556"/>
              <a:ext cx="335" cy="432"/>
            </a:xfrm>
            <a:custGeom>
              <a:avLst/>
              <a:gdLst>
                <a:gd name="T0" fmla="*/ 0 w 21600"/>
                <a:gd name="T1" fmla="*/ 0 h 26189"/>
                <a:gd name="T2" fmla="*/ 0 w 21600"/>
                <a:gd name="T3" fmla="*/ 0 h 26189"/>
                <a:gd name="T4" fmla="*/ 0 w 21600"/>
                <a:gd name="T5" fmla="*/ 0 h 26189"/>
                <a:gd name="T6" fmla="*/ 0 w 21600"/>
                <a:gd name="T7" fmla="*/ 0 h 26189"/>
                <a:gd name="T8" fmla="*/ 0 w 21600"/>
                <a:gd name="T9" fmla="*/ 0 h 26189"/>
                <a:gd name="T10" fmla="*/ 0 w 21600"/>
                <a:gd name="T11" fmla="*/ 0 h 26189"/>
                <a:gd name="T12" fmla="*/ 0 w 21600"/>
                <a:gd name="T13" fmla="*/ 0 h 26189"/>
                <a:gd name="T14" fmla="*/ 0 60000 65536"/>
                <a:gd name="T15" fmla="*/ 0 60000 65536"/>
                <a:gd name="T16" fmla="*/ 0 60000 65536"/>
                <a:gd name="T17" fmla="*/ 0 60000 65536"/>
                <a:gd name="T18" fmla="*/ 0 60000 65536"/>
                <a:gd name="T19" fmla="*/ 0 60000 65536"/>
                <a:gd name="T20" fmla="*/ 0 60000 65536"/>
                <a:gd name="T21" fmla="*/ 0 w 21600"/>
                <a:gd name="T22" fmla="*/ 0 h 26189"/>
                <a:gd name="T23" fmla="*/ 21600 w 21600"/>
                <a:gd name="T24" fmla="*/ 26189 h 26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6189" fill="none" extrusionOk="0">
                  <a:moveTo>
                    <a:pt x="20293" y="-1"/>
                  </a:moveTo>
                  <a:cubicBezTo>
                    <a:pt x="21157" y="2370"/>
                    <a:pt x="21600" y="4873"/>
                    <a:pt x="21600" y="7397"/>
                  </a:cubicBezTo>
                  <a:cubicBezTo>
                    <a:pt x="21600" y="15176"/>
                    <a:pt x="17416" y="22354"/>
                    <a:pt x="10648" y="26189"/>
                  </a:cubicBezTo>
                </a:path>
                <a:path w="21600" h="26189" stroke="0" extrusionOk="0">
                  <a:moveTo>
                    <a:pt x="20293" y="-1"/>
                  </a:moveTo>
                  <a:cubicBezTo>
                    <a:pt x="21157" y="2370"/>
                    <a:pt x="21600" y="4873"/>
                    <a:pt x="21600" y="7397"/>
                  </a:cubicBezTo>
                  <a:cubicBezTo>
                    <a:pt x="21600" y="15176"/>
                    <a:pt x="17416" y="22354"/>
                    <a:pt x="10648" y="26189"/>
                  </a:cubicBezTo>
                  <a:lnTo>
                    <a:pt x="0" y="7397"/>
                  </a:lnTo>
                  <a:lnTo>
                    <a:pt x="20293" y="-1"/>
                  </a:lnTo>
                  <a:close/>
                </a:path>
              </a:pathLst>
            </a:custGeom>
            <a:solidFill>
              <a:schemeClr val="accent2"/>
            </a:solidFill>
            <a:ln w="9525">
              <a:solidFill>
                <a:srgbClr val="9E9EBC"/>
              </a:solidFill>
              <a:round/>
              <a:headEnd/>
              <a:tailEnd/>
            </a:ln>
          </p:spPr>
          <p:txBody>
            <a:bodyPr wrap="none" anchor="ctr"/>
            <a:lstStyle/>
            <a:p>
              <a:endParaRPr lang="ja-JP" altLang="en-US"/>
            </a:p>
          </p:txBody>
        </p:sp>
        <p:grpSp>
          <p:nvGrpSpPr>
            <p:cNvPr id="146" name="Group 468"/>
            <p:cNvGrpSpPr>
              <a:grpSpLocks noChangeAspect="1"/>
            </p:cNvGrpSpPr>
            <p:nvPr/>
          </p:nvGrpSpPr>
          <p:grpSpPr bwMode="auto">
            <a:xfrm flipH="1">
              <a:off x="1494" y="360"/>
              <a:ext cx="513" cy="596"/>
              <a:chOff x="0" y="0"/>
              <a:chExt cx="637" cy="754"/>
            </a:xfrm>
          </p:grpSpPr>
          <p:sp>
            <p:nvSpPr>
              <p:cNvPr id="4328" name="Arc 475"/>
              <p:cNvSpPr>
                <a:spLocks noChangeAspect="1"/>
              </p:cNvSpPr>
              <p:nvPr/>
            </p:nvSpPr>
            <p:spPr bwMode="auto">
              <a:xfrm flipH="1">
                <a:off x="0" y="1"/>
                <a:ext cx="496" cy="349"/>
              </a:xfrm>
              <a:custGeom>
                <a:avLst/>
                <a:gdLst>
                  <a:gd name="T0" fmla="*/ 0 w 21064"/>
                  <a:gd name="T1" fmla="*/ 0 h 21522"/>
                  <a:gd name="T2" fmla="*/ 0 w 21064"/>
                  <a:gd name="T3" fmla="*/ 0 h 21522"/>
                  <a:gd name="T4" fmla="*/ 0 w 21064"/>
                  <a:gd name="T5" fmla="*/ 0 h 21522"/>
                  <a:gd name="T6" fmla="*/ 0 w 21064"/>
                  <a:gd name="T7" fmla="*/ 0 h 21522"/>
                  <a:gd name="T8" fmla="*/ 0 w 21064"/>
                  <a:gd name="T9" fmla="*/ 0 h 21522"/>
                  <a:gd name="T10" fmla="*/ 0 60000 65536"/>
                  <a:gd name="T11" fmla="*/ 0 60000 65536"/>
                  <a:gd name="T12" fmla="*/ 0 60000 65536"/>
                  <a:gd name="T13" fmla="*/ 0 60000 65536"/>
                  <a:gd name="T14" fmla="*/ 0 60000 65536"/>
                  <a:gd name="T15" fmla="*/ 0 w 21064"/>
                  <a:gd name="T16" fmla="*/ 0 h 21522"/>
                  <a:gd name="T17" fmla="*/ 21064 w 21064"/>
                  <a:gd name="T18" fmla="*/ 21522 h 21522"/>
                </a:gdLst>
                <a:ahLst/>
                <a:cxnLst>
                  <a:cxn ang="T10">
                    <a:pos x="T0" y="T1"/>
                  </a:cxn>
                  <a:cxn ang="T11">
                    <a:pos x="T2" y="T3"/>
                  </a:cxn>
                  <a:cxn ang="T12">
                    <a:pos x="T4" y="T5"/>
                  </a:cxn>
                  <a:cxn ang="T13">
                    <a:pos x="T6" y="T7"/>
                  </a:cxn>
                  <a:cxn ang="T14">
                    <a:pos x="T8" y="T9"/>
                  </a:cxn>
                </a:cxnLst>
                <a:rect l="T15" t="T16" r="T17" b="T18"/>
                <a:pathLst>
                  <a:path w="21064" h="21522" fill="none" extrusionOk="0">
                    <a:moveTo>
                      <a:pt x="1823" y="-1"/>
                    </a:moveTo>
                    <a:cubicBezTo>
                      <a:pt x="11199" y="793"/>
                      <a:pt x="18982" y="7566"/>
                      <a:pt x="21064" y="16742"/>
                    </a:cubicBezTo>
                  </a:path>
                  <a:path w="21064" h="21522" stroke="0" extrusionOk="0">
                    <a:moveTo>
                      <a:pt x="1823" y="-1"/>
                    </a:moveTo>
                    <a:cubicBezTo>
                      <a:pt x="11199" y="793"/>
                      <a:pt x="18982" y="7566"/>
                      <a:pt x="21064" y="16742"/>
                    </a:cubicBezTo>
                    <a:lnTo>
                      <a:pt x="0" y="21522"/>
                    </a:lnTo>
                    <a:lnTo>
                      <a:pt x="1823" y="-1"/>
                    </a:lnTo>
                    <a:close/>
                  </a:path>
                </a:pathLst>
              </a:custGeom>
              <a:solidFill>
                <a:schemeClr val="accent2"/>
              </a:solidFill>
              <a:ln w="9525">
                <a:solidFill>
                  <a:srgbClr val="9E9EBC"/>
                </a:solidFill>
                <a:round/>
                <a:headEnd/>
                <a:tailEnd/>
              </a:ln>
            </p:spPr>
            <p:txBody>
              <a:bodyPr wrap="none" anchor="ctr"/>
              <a:lstStyle/>
              <a:p>
                <a:endParaRPr lang="ja-JP" altLang="en-US"/>
              </a:p>
            </p:txBody>
          </p:sp>
          <p:sp>
            <p:nvSpPr>
              <p:cNvPr id="4329" name="Arc 476"/>
              <p:cNvSpPr>
                <a:spLocks noChangeAspect="1"/>
              </p:cNvSpPr>
              <p:nvPr/>
            </p:nvSpPr>
            <p:spPr bwMode="auto">
              <a:xfrm>
                <a:off x="433" y="1"/>
                <a:ext cx="200" cy="299"/>
              </a:xfrm>
              <a:custGeom>
                <a:avLst/>
                <a:gdLst>
                  <a:gd name="T0" fmla="*/ 0 w 23455"/>
                  <a:gd name="T1" fmla="*/ 0 h 24616"/>
                  <a:gd name="T2" fmla="*/ 0 w 23455"/>
                  <a:gd name="T3" fmla="*/ 0 h 24616"/>
                  <a:gd name="T4" fmla="*/ 0 w 23455"/>
                  <a:gd name="T5" fmla="*/ 0 h 24616"/>
                  <a:gd name="T6" fmla="*/ 0 w 23455"/>
                  <a:gd name="T7" fmla="*/ 0 h 24616"/>
                  <a:gd name="T8" fmla="*/ 0 w 23455"/>
                  <a:gd name="T9" fmla="*/ 0 h 24616"/>
                  <a:gd name="T10" fmla="*/ 0 w 23455"/>
                  <a:gd name="T11" fmla="*/ 0 h 24616"/>
                  <a:gd name="T12" fmla="*/ 0 w 23455"/>
                  <a:gd name="T13" fmla="*/ 0 h 24616"/>
                  <a:gd name="T14" fmla="*/ 0 w 23455"/>
                  <a:gd name="T15" fmla="*/ 0 h 24616"/>
                  <a:gd name="T16" fmla="*/ 0 w 23455"/>
                  <a:gd name="T17" fmla="*/ 0 h 24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55"/>
                  <a:gd name="T28" fmla="*/ 0 h 24616"/>
                  <a:gd name="T29" fmla="*/ 23455 w 23455"/>
                  <a:gd name="T30" fmla="*/ 24616 h 24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55" h="24616" fill="none" extrusionOk="0">
                    <a:moveTo>
                      <a:pt x="-1" y="79"/>
                    </a:moveTo>
                    <a:cubicBezTo>
                      <a:pt x="616" y="26"/>
                      <a:pt x="1235" y="-1"/>
                      <a:pt x="1855" y="0"/>
                    </a:cubicBezTo>
                    <a:cubicBezTo>
                      <a:pt x="13784" y="0"/>
                      <a:pt x="23455" y="9670"/>
                      <a:pt x="23455" y="21600"/>
                    </a:cubicBezTo>
                    <a:cubicBezTo>
                      <a:pt x="23455" y="22609"/>
                      <a:pt x="23384" y="23616"/>
                      <a:pt x="23243" y="24616"/>
                    </a:cubicBezTo>
                  </a:path>
                  <a:path w="23455" h="24616" stroke="0" extrusionOk="0">
                    <a:moveTo>
                      <a:pt x="-1" y="79"/>
                    </a:moveTo>
                    <a:cubicBezTo>
                      <a:pt x="616" y="26"/>
                      <a:pt x="1235" y="-1"/>
                      <a:pt x="1855" y="0"/>
                    </a:cubicBezTo>
                    <a:cubicBezTo>
                      <a:pt x="13784" y="0"/>
                      <a:pt x="23455" y="9670"/>
                      <a:pt x="23455" y="21600"/>
                    </a:cubicBezTo>
                    <a:cubicBezTo>
                      <a:pt x="23455" y="22609"/>
                      <a:pt x="23384" y="23616"/>
                      <a:pt x="23243" y="24616"/>
                    </a:cubicBezTo>
                    <a:lnTo>
                      <a:pt x="1855" y="21600"/>
                    </a:lnTo>
                    <a:lnTo>
                      <a:pt x="-1" y="79"/>
                    </a:lnTo>
                    <a:close/>
                  </a:path>
                </a:pathLst>
              </a:custGeom>
              <a:solidFill>
                <a:schemeClr val="accent2"/>
              </a:solidFill>
              <a:ln w="9525">
                <a:solidFill>
                  <a:srgbClr val="9E9EBC"/>
                </a:solidFill>
                <a:round/>
                <a:headEnd/>
                <a:tailEnd/>
              </a:ln>
            </p:spPr>
            <p:txBody>
              <a:bodyPr wrap="none" anchor="ctr"/>
              <a:lstStyle/>
              <a:p>
                <a:endParaRPr lang="ja-JP" altLang="en-US"/>
              </a:p>
            </p:txBody>
          </p:sp>
          <p:sp>
            <p:nvSpPr>
              <p:cNvPr id="4330" name="Rectangle 477"/>
              <p:cNvSpPr>
                <a:spLocks noChangeAspect="1" noChangeArrowheads="1"/>
              </p:cNvSpPr>
              <p:nvPr/>
            </p:nvSpPr>
            <p:spPr bwMode="auto">
              <a:xfrm>
                <a:off x="545" y="300"/>
                <a:ext cx="88" cy="453"/>
              </a:xfrm>
              <a:prstGeom prst="rect">
                <a:avLst/>
              </a:prstGeom>
              <a:solidFill>
                <a:schemeClr val="accent2"/>
              </a:solidFill>
              <a:ln w="3175">
                <a:solidFill>
                  <a:srgbClr val="9E9EBC"/>
                </a:solidFill>
                <a:miter lim="800000"/>
                <a:headEnd/>
                <a:tailEnd/>
              </a:ln>
            </p:spPr>
            <p:txBody>
              <a:bodyPr wrap="none" anchor="ctr"/>
              <a:lstStyle/>
              <a:p>
                <a:pPr algn="ctr"/>
                <a:endParaRPr lang="ja-JP" altLang="en-US">
                  <a:cs typeface="Arial" charset="0"/>
                </a:endParaRPr>
              </a:p>
            </p:txBody>
          </p:sp>
        </p:grpSp>
        <p:grpSp>
          <p:nvGrpSpPr>
            <p:cNvPr id="147" name="Group 472"/>
            <p:cNvGrpSpPr>
              <a:grpSpLocks noChangeAspect="1"/>
            </p:cNvGrpSpPr>
            <p:nvPr/>
          </p:nvGrpSpPr>
          <p:grpSpPr bwMode="auto">
            <a:xfrm flipH="1">
              <a:off x="1502" y="440"/>
              <a:ext cx="463" cy="633"/>
              <a:chOff x="0" y="0"/>
              <a:chExt cx="573" cy="802"/>
            </a:xfrm>
          </p:grpSpPr>
          <p:sp>
            <p:nvSpPr>
              <p:cNvPr id="4324" name="その他" descr="球"/>
              <p:cNvSpPr>
                <a:spLocks noChangeAspect="1"/>
              </p:cNvSpPr>
              <p:nvPr/>
            </p:nvSpPr>
            <p:spPr bwMode="auto">
              <a:xfrm>
                <a:off x="386" y="80"/>
                <a:ext cx="188" cy="629"/>
              </a:xfrm>
              <a:custGeom>
                <a:avLst/>
                <a:gdLst>
                  <a:gd name="T0" fmla="*/ 87 w 190"/>
                  <a:gd name="T1" fmla="*/ 50 h 624"/>
                  <a:gd name="T2" fmla="*/ 137 w 190"/>
                  <a:gd name="T3" fmla="*/ 115 h 624"/>
                  <a:gd name="T4" fmla="*/ 137 w 190"/>
                  <a:gd name="T5" fmla="*/ 699 h 624"/>
                  <a:gd name="T6" fmla="*/ 47 w 190"/>
                  <a:gd name="T7" fmla="*/ 785 h 624"/>
                  <a:gd name="T8" fmla="*/ 0 w 190"/>
                  <a:gd name="T9" fmla="*/ 720 h 624"/>
                  <a:gd name="T10" fmla="*/ 14 w 190"/>
                  <a:gd name="T11" fmla="*/ 6 h 624"/>
                  <a:gd name="T12" fmla="*/ 65 w 190"/>
                  <a:gd name="T13" fmla="*/ 0 h 624"/>
                  <a:gd name="T14" fmla="*/ 87 w 190"/>
                  <a:gd name="T15" fmla="*/ 50 h 624"/>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624"/>
                  <a:gd name="T26" fmla="*/ 190 w 190"/>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624">
                    <a:moveTo>
                      <a:pt x="116" y="50"/>
                    </a:moveTo>
                    <a:lnTo>
                      <a:pt x="190" y="86"/>
                    </a:lnTo>
                    <a:lnTo>
                      <a:pt x="190" y="554"/>
                    </a:lnTo>
                    <a:lnTo>
                      <a:pt x="70" y="624"/>
                    </a:lnTo>
                    <a:lnTo>
                      <a:pt x="0" y="570"/>
                    </a:lnTo>
                    <a:lnTo>
                      <a:pt x="14" y="6"/>
                    </a:lnTo>
                    <a:lnTo>
                      <a:pt x="94" y="0"/>
                    </a:lnTo>
                    <a:lnTo>
                      <a:pt x="116" y="50"/>
                    </a:lnTo>
                    <a:close/>
                  </a:path>
                </a:pathLst>
              </a:custGeom>
              <a:blipFill dpi="0" rotWithShape="0">
                <a:blip r:embed="rId23" cstate="print"/>
                <a:srcRect/>
                <a:tile tx="0" ty="0" sx="100000" sy="100000" flip="none" algn="tl"/>
              </a:blipFill>
              <a:ln w="28575">
                <a:solidFill>
                  <a:srgbClr val="9E9EBC"/>
                </a:solidFill>
                <a:round/>
                <a:headEnd/>
                <a:tailEnd/>
              </a:ln>
            </p:spPr>
            <p:txBody>
              <a:bodyPr wrap="none" anchor="ctr"/>
              <a:lstStyle/>
              <a:p>
                <a:endParaRPr lang="ja-JP" altLang="en-US"/>
              </a:p>
            </p:txBody>
          </p:sp>
          <p:sp>
            <p:nvSpPr>
              <p:cNvPr id="4325" name="Arc 480" descr="球"/>
              <p:cNvSpPr>
                <a:spLocks noChangeAspect="1"/>
              </p:cNvSpPr>
              <p:nvPr/>
            </p:nvSpPr>
            <p:spPr bwMode="auto">
              <a:xfrm flipH="1">
                <a:off x="-1" y="-1"/>
                <a:ext cx="449" cy="803"/>
              </a:xfrm>
              <a:custGeom>
                <a:avLst/>
                <a:gdLst>
                  <a:gd name="T0" fmla="*/ 0 w 21744"/>
                  <a:gd name="T1" fmla="*/ 0 h 43200"/>
                  <a:gd name="T2" fmla="*/ 0 w 21744"/>
                  <a:gd name="T3" fmla="*/ 0 h 43200"/>
                  <a:gd name="T4" fmla="*/ 0 w 21744"/>
                  <a:gd name="T5" fmla="*/ 0 h 43200"/>
                  <a:gd name="T6" fmla="*/ 0 w 21744"/>
                  <a:gd name="T7" fmla="*/ 0 h 43200"/>
                  <a:gd name="T8" fmla="*/ 0 w 21744"/>
                  <a:gd name="T9" fmla="*/ 0 h 43200"/>
                  <a:gd name="T10" fmla="*/ 0 w 21744"/>
                  <a:gd name="T11" fmla="*/ 0 h 43200"/>
                  <a:gd name="T12" fmla="*/ 0 w 21744"/>
                  <a:gd name="T13" fmla="*/ 0 h 43200"/>
                  <a:gd name="T14" fmla="*/ 0 w 21744"/>
                  <a:gd name="T15" fmla="*/ 0 h 43200"/>
                  <a:gd name="T16" fmla="*/ 0 w 21744"/>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44"/>
                  <a:gd name="T28" fmla="*/ 0 h 43200"/>
                  <a:gd name="T29" fmla="*/ 21744 w 21744"/>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44" h="43200" fill="none" extrusionOk="0">
                    <a:moveTo>
                      <a:pt x="143" y="0"/>
                    </a:moveTo>
                    <a:cubicBezTo>
                      <a:pt x="12073" y="0"/>
                      <a:pt x="21744" y="9670"/>
                      <a:pt x="21744" y="21600"/>
                    </a:cubicBezTo>
                    <a:cubicBezTo>
                      <a:pt x="21744" y="33529"/>
                      <a:pt x="12073" y="43200"/>
                      <a:pt x="144" y="43200"/>
                    </a:cubicBezTo>
                    <a:cubicBezTo>
                      <a:pt x="95" y="43200"/>
                      <a:pt x="47" y="43199"/>
                      <a:pt x="-1" y="43199"/>
                    </a:cubicBezTo>
                  </a:path>
                  <a:path w="21744" h="43200" stroke="0" extrusionOk="0">
                    <a:moveTo>
                      <a:pt x="143" y="0"/>
                    </a:moveTo>
                    <a:cubicBezTo>
                      <a:pt x="12073" y="0"/>
                      <a:pt x="21744" y="9670"/>
                      <a:pt x="21744" y="21600"/>
                    </a:cubicBezTo>
                    <a:cubicBezTo>
                      <a:pt x="21744" y="33529"/>
                      <a:pt x="12073" y="43200"/>
                      <a:pt x="144" y="43200"/>
                    </a:cubicBezTo>
                    <a:cubicBezTo>
                      <a:pt x="95" y="43200"/>
                      <a:pt x="47" y="43199"/>
                      <a:pt x="-1" y="43199"/>
                    </a:cubicBezTo>
                    <a:lnTo>
                      <a:pt x="144" y="21600"/>
                    </a:lnTo>
                    <a:lnTo>
                      <a:pt x="143" y="0"/>
                    </a:lnTo>
                    <a:close/>
                  </a:path>
                </a:pathLst>
              </a:custGeom>
              <a:blipFill dpi="0" rotWithShape="0">
                <a:blip r:embed="rId23" cstate="print"/>
                <a:srcRect/>
                <a:tile tx="0" ty="0" sx="100000" sy="100000" flip="none" algn="tl"/>
              </a:blipFill>
              <a:ln w="28575">
                <a:solidFill>
                  <a:srgbClr val="9E9EBC"/>
                </a:solidFill>
                <a:round/>
                <a:headEnd/>
                <a:tailEnd/>
              </a:ln>
            </p:spPr>
            <p:txBody>
              <a:bodyPr wrap="none" anchor="ctr"/>
              <a:lstStyle/>
              <a:p>
                <a:endParaRPr lang="ja-JP" altLang="en-US"/>
              </a:p>
            </p:txBody>
          </p:sp>
          <p:sp>
            <p:nvSpPr>
              <p:cNvPr id="4326" name="Arc 481" descr="球"/>
              <p:cNvSpPr>
                <a:spLocks noChangeAspect="1"/>
              </p:cNvSpPr>
              <p:nvPr/>
            </p:nvSpPr>
            <p:spPr bwMode="auto">
              <a:xfrm>
                <a:off x="437" y="-1"/>
                <a:ext cx="136" cy="1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blipFill dpi="0" rotWithShape="0">
                <a:blip r:embed="rId23" cstate="print"/>
                <a:srcRect/>
                <a:tile tx="0" ty="0" sx="100000" sy="100000" flip="none" algn="tl"/>
              </a:blipFill>
              <a:ln w="28575">
                <a:solidFill>
                  <a:srgbClr val="9E9EBC"/>
                </a:solidFill>
                <a:round/>
                <a:headEnd/>
                <a:tailEnd/>
              </a:ln>
            </p:spPr>
            <p:txBody>
              <a:bodyPr wrap="none" anchor="ctr"/>
              <a:lstStyle/>
              <a:p>
                <a:endParaRPr lang="ja-JP" altLang="en-US"/>
              </a:p>
            </p:txBody>
          </p:sp>
          <p:sp>
            <p:nvSpPr>
              <p:cNvPr id="4327" name="Arc 482" descr="球"/>
              <p:cNvSpPr>
                <a:spLocks noChangeAspect="1"/>
              </p:cNvSpPr>
              <p:nvPr/>
            </p:nvSpPr>
            <p:spPr bwMode="auto">
              <a:xfrm flipV="1">
                <a:off x="448" y="636"/>
                <a:ext cx="125" cy="1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blipFill dpi="0" rotWithShape="0">
                <a:blip r:embed="rId23" cstate="print"/>
                <a:srcRect/>
                <a:tile tx="0" ty="0" sx="100000" sy="100000" flip="none" algn="tl"/>
              </a:blipFill>
              <a:ln w="28575">
                <a:solidFill>
                  <a:srgbClr val="9E9EBC"/>
                </a:solidFill>
                <a:round/>
                <a:headEnd/>
                <a:tailEnd/>
              </a:ln>
            </p:spPr>
            <p:txBody>
              <a:bodyPr wrap="none" anchor="ctr"/>
              <a:lstStyle/>
              <a:p>
                <a:endParaRPr lang="ja-JP" altLang="en-US"/>
              </a:p>
            </p:txBody>
          </p:sp>
        </p:grpSp>
        <p:grpSp>
          <p:nvGrpSpPr>
            <p:cNvPr id="148" name="Group 477"/>
            <p:cNvGrpSpPr>
              <a:grpSpLocks noChangeAspect="1"/>
            </p:cNvGrpSpPr>
            <p:nvPr/>
          </p:nvGrpSpPr>
          <p:grpSpPr bwMode="auto">
            <a:xfrm flipH="1">
              <a:off x="1563" y="525"/>
              <a:ext cx="322" cy="467"/>
              <a:chOff x="0" y="0"/>
              <a:chExt cx="583" cy="796"/>
            </a:xfrm>
          </p:grpSpPr>
          <p:sp>
            <p:nvSpPr>
              <p:cNvPr id="4320" name="その他"/>
              <p:cNvSpPr>
                <a:spLocks noChangeAspect="1"/>
              </p:cNvSpPr>
              <p:nvPr/>
            </p:nvSpPr>
            <p:spPr bwMode="auto">
              <a:xfrm>
                <a:off x="390" y="69"/>
                <a:ext cx="191" cy="634"/>
              </a:xfrm>
              <a:custGeom>
                <a:avLst/>
                <a:gdLst>
                  <a:gd name="T0" fmla="*/ 145 w 190"/>
                  <a:gd name="T1" fmla="*/ 79 h 624"/>
                  <a:gd name="T2" fmla="*/ 219 w 190"/>
                  <a:gd name="T3" fmla="*/ 136 h 624"/>
                  <a:gd name="T4" fmla="*/ 219 w 190"/>
                  <a:gd name="T5" fmla="*/ 878 h 624"/>
                  <a:gd name="T6" fmla="*/ 70 w 190"/>
                  <a:gd name="T7" fmla="*/ 989 h 624"/>
                  <a:gd name="T8" fmla="*/ 0 w 190"/>
                  <a:gd name="T9" fmla="*/ 904 h 624"/>
                  <a:gd name="T10" fmla="*/ 14 w 190"/>
                  <a:gd name="T11" fmla="*/ 6 h 624"/>
                  <a:gd name="T12" fmla="*/ 94 w 190"/>
                  <a:gd name="T13" fmla="*/ 0 h 624"/>
                  <a:gd name="T14" fmla="*/ 145 w 190"/>
                  <a:gd name="T15" fmla="*/ 79 h 624"/>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624"/>
                  <a:gd name="T26" fmla="*/ 190 w 190"/>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624">
                    <a:moveTo>
                      <a:pt x="116" y="50"/>
                    </a:moveTo>
                    <a:lnTo>
                      <a:pt x="190" y="86"/>
                    </a:lnTo>
                    <a:lnTo>
                      <a:pt x="190" y="554"/>
                    </a:lnTo>
                    <a:lnTo>
                      <a:pt x="70" y="624"/>
                    </a:lnTo>
                    <a:lnTo>
                      <a:pt x="0" y="570"/>
                    </a:lnTo>
                    <a:lnTo>
                      <a:pt x="14" y="6"/>
                    </a:lnTo>
                    <a:lnTo>
                      <a:pt x="94" y="0"/>
                    </a:lnTo>
                    <a:lnTo>
                      <a:pt x="116" y="50"/>
                    </a:lnTo>
                    <a:close/>
                  </a:path>
                </a:pathLst>
              </a:custGeom>
              <a:solidFill>
                <a:srgbClr val="0000FF"/>
              </a:solidFill>
              <a:ln w="9525">
                <a:solidFill>
                  <a:srgbClr val="9E9EBC"/>
                </a:solidFill>
                <a:round/>
                <a:headEnd/>
                <a:tailEnd/>
              </a:ln>
            </p:spPr>
            <p:txBody>
              <a:bodyPr wrap="none" anchor="ctr"/>
              <a:lstStyle/>
              <a:p>
                <a:endParaRPr lang="ja-JP" altLang="en-US"/>
              </a:p>
            </p:txBody>
          </p:sp>
          <p:sp>
            <p:nvSpPr>
              <p:cNvPr id="4321" name="Arc 485"/>
              <p:cNvSpPr>
                <a:spLocks noChangeAspect="1"/>
              </p:cNvSpPr>
              <p:nvPr/>
            </p:nvSpPr>
            <p:spPr bwMode="auto">
              <a:xfrm flipH="1">
                <a:off x="0" y="-21"/>
                <a:ext cx="457" cy="822"/>
              </a:xfrm>
              <a:custGeom>
                <a:avLst/>
                <a:gdLst>
                  <a:gd name="T0" fmla="*/ 0 w 21744"/>
                  <a:gd name="T1" fmla="*/ 0 h 43200"/>
                  <a:gd name="T2" fmla="*/ 0 w 21744"/>
                  <a:gd name="T3" fmla="*/ 0 h 43200"/>
                  <a:gd name="T4" fmla="*/ 0 w 21744"/>
                  <a:gd name="T5" fmla="*/ 0 h 43200"/>
                  <a:gd name="T6" fmla="*/ 0 w 21744"/>
                  <a:gd name="T7" fmla="*/ 0 h 43200"/>
                  <a:gd name="T8" fmla="*/ 0 w 21744"/>
                  <a:gd name="T9" fmla="*/ 0 h 43200"/>
                  <a:gd name="T10" fmla="*/ 0 w 21744"/>
                  <a:gd name="T11" fmla="*/ 0 h 43200"/>
                  <a:gd name="T12" fmla="*/ 0 w 21744"/>
                  <a:gd name="T13" fmla="*/ 0 h 43200"/>
                  <a:gd name="T14" fmla="*/ 0 w 21744"/>
                  <a:gd name="T15" fmla="*/ 0 h 43200"/>
                  <a:gd name="T16" fmla="*/ 0 w 21744"/>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44"/>
                  <a:gd name="T28" fmla="*/ 0 h 43200"/>
                  <a:gd name="T29" fmla="*/ 21744 w 21744"/>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44" h="43200" fill="none" extrusionOk="0">
                    <a:moveTo>
                      <a:pt x="143" y="0"/>
                    </a:moveTo>
                    <a:cubicBezTo>
                      <a:pt x="12073" y="0"/>
                      <a:pt x="21744" y="9670"/>
                      <a:pt x="21744" y="21600"/>
                    </a:cubicBezTo>
                    <a:cubicBezTo>
                      <a:pt x="21744" y="33529"/>
                      <a:pt x="12073" y="43200"/>
                      <a:pt x="144" y="43200"/>
                    </a:cubicBezTo>
                    <a:cubicBezTo>
                      <a:pt x="95" y="43200"/>
                      <a:pt x="47" y="43199"/>
                      <a:pt x="-1" y="43199"/>
                    </a:cubicBezTo>
                  </a:path>
                  <a:path w="21744" h="43200" stroke="0" extrusionOk="0">
                    <a:moveTo>
                      <a:pt x="143" y="0"/>
                    </a:moveTo>
                    <a:cubicBezTo>
                      <a:pt x="12073" y="0"/>
                      <a:pt x="21744" y="9670"/>
                      <a:pt x="21744" y="21600"/>
                    </a:cubicBezTo>
                    <a:cubicBezTo>
                      <a:pt x="21744" y="33529"/>
                      <a:pt x="12073" y="43200"/>
                      <a:pt x="144" y="43200"/>
                    </a:cubicBezTo>
                    <a:cubicBezTo>
                      <a:pt x="95" y="43200"/>
                      <a:pt x="47" y="43199"/>
                      <a:pt x="-1" y="43199"/>
                    </a:cubicBezTo>
                    <a:lnTo>
                      <a:pt x="144" y="21600"/>
                    </a:lnTo>
                    <a:lnTo>
                      <a:pt x="143" y="0"/>
                    </a:lnTo>
                    <a:close/>
                  </a:path>
                </a:pathLst>
              </a:custGeom>
              <a:solidFill>
                <a:srgbClr val="0000FF"/>
              </a:solidFill>
              <a:ln w="9525">
                <a:solidFill>
                  <a:srgbClr val="9E9EBC"/>
                </a:solidFill>
                <a:round/>
                <a:headEnd/>
                <a:tailEnd/>
              </a:ln>
            </p:spPr>
            <p:txBody>
              <a:bodyPr wrap="none" anchor="ctr"/>
              <a:lstStyle/>
              <a:p>
                <a:endParaRPr lang="ja-JP" altLang="en-US"/>
              </a:p>
            </p:txBody>
          </p:sp>
          <p:sp>
            <p:nvSpPr>
              <p:cNvPr id="4322" name="Arc 486"/>
              <p:cNvSpPr>
                <a:spLocks noChangeAspect="1"/>
              </p:cNvSpPr>
              <p:nvPr/>
            </p:nvSpPr>
            <p:spPr bwMode="auto">
              <a:xfrm>
                <a:off x="444" y="-21"/>
                <a:ext cx="137"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00FF"/>
              </a:solidFill>
              <a:ln w="9525">
                <a:solidFill>
                  <a:srgbClr val="9E9EBC"/>
                </a:solidFill>
                <a:round/>
                <a:headEnd/>
                <a:tailEnd/>
              </a:ln>
            </p:spPr>
            <p:txBody>
              <a:bodyPr wrap="none" anchor="ctr"/>
              <a:lstStyle/>
              <a:p>
                <a:endParaRPr lang="ja-JP" altLang="en-US"/>
              </a:p>
            </p:txBody>
          </p:sp>
          <p:sp>
            <p:nvSpPr>
              <p:cNvPr id="4323" name="Arc 487"/>
              <p:cNvSpPr>
                <a:spLocks noChangeAspect="1"/>
              </p:cNvSpPr>
              <p:nvPr/>
            </p:nvSpPr>
            <p:spPr bwMode="auto">
              <a:xfrm flipV="1">
                <a:off x="453" y="633"/>
                <a:ext cx="129" cy="1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00FF"/>
              </a:solidFill>
              <a:ln w="9525">
                <a:solidFill>
                  <a:srgbClr val="9E9EBC"/>
                </a:solidFill>
                <a:round/>
                <a:headEnd/>
                <a:tailEnd/>
              </a:ln>
            </p:spPr>
            <p:txBody>
              <a:bodyPr wrap="none" anchor="ctr"/>
              <a:lstStyle/>
              <a:p>
                <a:endParaRPr lang="ja-JP" altLang="en-US"/>
              </a:p>
            </p:txBody>
          </p:sp>
        </p:grpSp>
        <p:sp>
          <p:nvSpPr>
            <p:cNvPr id="4175" name="その他"/>
            <p:cNvSpPr>
              <a:spLocks noChangeAspect="1"/>
            </p:cNvSpPr>
            <p:nvPr/>
          </p:nvSpPr>
          <p:spPr bwMode="auto">
            <a:xfrm flipH="1">
              <a:off x="1587" y="524"/>
              <a:ext cx="294" cy="409"/>
            </a:xfrm>
            <a:custGeom>
              <a:avLst/>
              <a:gdLst>
                <a:gd name="T0" fmla="*/ 2 w 363"/>
                <a:gd name="T1" fmla="*/ 2 h 519"/>
                <a:gd name="T2" fmla="*/ 2 w 363"/>
                <a:gd name="T3" fmla="*/ 2 h 519"/>
                <a:gd name="T4" fmla="*/ 2 w 363"/>
                <a:gd name="T5" fmla="*/ 2 h 519"/>
                <a:gd name="T6" fmla="*/ 2 w 363"/>
                <a:gd name="T7" fmla="*/ 2 h 519"/>
                <a:gd name="T8" fmla="*/ 2 w 363"/>
                <a:gd name="T9" fmla="*/ 2 h 519"/>
                <a:gd name="T10" fmla="*/ 2 w 363"/>
                <a:gd name="T11" fmla="*/ 2 h 519"/>
                <a:gd name="T12" fmla="*/ 2 w 363"/>
                <a:gd name="T13" fmla="*/ 2 h 519"/>
                <a:gd name="T14" fmla="*/ 2 w 363"/>
                <a:gd name="T15" fmla="*/ 2 h 519"/>
                <a:gd name="T16" fmla="*/ 2 w 363"/>
                <a:gd name="T17" fmla="*/ 2 h 519"/>
                <a:gd name="T18" fmla="*/ 2 w 363"/>
                <a:gd name="T19" fmla="*/ 2 h 519"/>
                <a:gd name="T20" fmla="*/ 2 w 363"/>
                <a:gd name="T21" fmla="*/ 2 h 519"/>
                <a:gd name="T22" fmla="*/ 2 w 363"/>
                <a:gd name="T23" fmla="*/ 2 h 519"/>
                <a:gd name="T24" fmla="*/ 2 w 363"/>
                <a:gd name="T25" fmla="*/ 2 h 519"/>
                <a:gd name="T26" fmla="*/ 2 w 363"/>
                <a:gd name="T27" fmla="*/ 2 h 519"/>
                <a:gd name="T28" fmla="*/ 2 w 363"/>
                <a:gd name="T29" fmla="*/ 2 h 519"/>
                <a:gd name="T30" fmla="*/ 2 w 363"/>
                <a:gd name="T31" fmla="*/ 2 h 519"/>
                <a:gd name="T32" fmla="*/ 2 w 363"/>
                <a:gd name="T33" fmla="*/ 0 h 519"/>
                <a:gd name="T34" fmla="*/ 2 w 363"/>
                <a:gd name="T35" fmla="*/ 2 h 519"/>
                <a:gd name="T36" fmla="*/ 2 w 363"/>
                <a:gd name="T37" fmla="*/ 2 h 519"/>
                <a:gd name="T38" fmla="*/ 2 w 363"/>
                <a:gd name="T39" fmla="*/ 2 h 519"/>
                <a:gd name="T40" fmla="*/ 2 w 363"/>
                <a:gd name="T41" fmla="*/ 2 h 519"/>
                <a:gd name="T42" fmla="*/ 2 w 363"/>
                <a:gd name="T43" fmla="*/ 2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519"/>
                <a:gd name="T68" fmla="*/ 363 w 36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519">
                  <a:moveTo>
                    <a:pt x="155" y="519"/>
                  </a:moveTo>
                  <a:lnTo>
                    <a:pt x="91" y="468"/>
                  </a:lnTo>
                  <a:lnTo>
                    <a:pt x="59" y="428"/>
                  </a:lnTo>
                  <a:cubicBezTo>
                    <a:pt x="51" y="417"/>
                    <a:pt x="47" y="412"/>
                    <a:pt x="42" y="403"/>
                  </a:cubicBezTo>
                  <a:cubicBezTo>
                    <a:pt x="37" y="394"/>
                    <a:pt x="33" y="386"/>
                    <a:pt x="28" y="375"/>
                  </a:cubicBezTo>
                  <a:lnTo>
                    <a:pt x="14" y="338"/>
                  </a:lnTo>
                  <a:cubicBezTo>
                    <a:pt x="2" y="277"/>
                    <a:pt x="3" y="299"/>
                    <a:pt x="3" y="274"/>
                  </a:cubicBezTo>
                  <a:cubicBezTo>
                    <a:pt x="0" y="228"/>
                    <a:pt x="4" y="241"/>
                    <a:pt x="6" y="226"/>
                  </a:cubicBezTo>
                  <a:lnTo>
                    <a:pt x="18" y="186"/>
                  </a:lnTo>
                  <a:lnTo>
                    <a:pt x="36" y="148"/>
                  </a:lnTo>
                  <a:lnTo>
                    <a:pt x="58" y="118"/>
                  </a:lnTo>
                  <a:lnTo>
                    <a:pt x="84" y="92"/>
                  </a:lnTo>
                  <a:cubicBezTo>
                    <a:pt x="99" y="77"/>
                    <a:pt x="105" y="75"/>
                    <a:pt x="118" y="66"/>
                  </a:cubicBezTo>
                  <a:cubicBezTo>
                    <a:pt x="131" y="57"/>
                    <a:pt x="145" y="45"/>
                    <a:pt x="160" y="37"/>
                  </a:cubicBezTo>
                  <a:lnTo>
                    <a:pt x="210" y="16"/>
                  </a:lnTo>
                  <a:cubicBezTo>
                    <a:pt x="244" y="6"/>
                    <a:pt x="257" y="6"/>
                    <a:pt x="276" y="2"/>
                  </a:cubicBezTo>
                  <a:lnTo>
                    <a:pt x="310" y="0"/>
                  </a:lnTo>
                  <a:lnTo>
                    <a:pt x="328" y="8"/>
                  </a:lnTo>
                  <a:lnTo>
                    <a:pt x="342" y="20"/>
                  </a:lnTo>
                  <a:lnTo>
                    <a:pt x="345" y="44"/>
                  </a:lnTo>
                  <a:lnTo>
                    <a:pt x="350" y="82"/>
                  </a:lnTo>
                  <a:lnTo>
                    <a:pt x="363" y="132"/>
                  </a:lnTo>
                </a:path>
              </a:pathLst>
            </a:custGeom>
            <a:solidFill>
              <a:srgbClr val="FF0157"/>
            </a:solidFill>
            <a:ln w="3175">
              <a:solidFill>
                <a:srgbClr val="9E9EBC"/>
              </a:solidFill>
              <a:round/>
              <a:headEnd/>
              <a:tailEnd/>
            </a:ln>
          </p:spPr>
          <p:txBody>
            <a:bodyPr wrap="none" anchor="ctr"/>
            <a:lstStyle/>
            <a:p>
              <a:endParaRPr lang="ja-JP" altLang="en-US"/>
            </a:p>
          </p:txBody>
        </p:sp>
        <p:sp>
          <p:nvSpPr>
            <p:cNvPr id="4176" name="Arc 489"/>
            <p:cNvSpPr>
              <a:spLocks noChangeAspect="1"/>
            </p:cNvSpPr>
            <p:nvPr/>
          </p:nvSpPr>
          <p:spPr bwMode="auto">
            <a:xfrm flipH="1">
              <a:off x="1566" y="549"/>
              <a:ext cx="94" cy="420"/>
            </a:xfrm>
            <a:custGeom>
              <a:avLst/>
              <a:gdLst>
                <a:gd name="T0" fmla="*/ 0 w 24537"/>
                <a:gd name="T1" fmla="*/ 0 h 43200"/>
                <a:gd name="T2" fmla="*/ 0 w 24537"/>
                <a:gd name="T3" fmla="*/ 0 h 43200"/>
                <a:gd name="T4" fmla="*/ 0 w 24537"/>
                <a:gd name="T5" fmla="*/ 0 h 43200"/>
                <a:gd name="T6" fmla="*/ 0 w 24537"/>
                <a:gd name="T7" fmla="*/ 0 h 43200"/>
                <a:gd name="T8" fmla="*/ 0 w 24537"/>
                <a:gd name="T9" fmla="*/ 0 h 43200"/>
                <a:gd name="T10" fmla="*/ 0 w 24537"/>
                <a:gd name="T11" fmla="*/ 0 h 43200"/>
                <a:gd name="T12" fmla="*/ 0 w 24537"/>
                <a:gd name="T13" fmla="*/ 0 h 43200"/>
                <a:gd name="T14" fmla="*/ 0 w 24537"/>
                <a:gd name="T15" fmla="*/ 0 h 43200"/>
                <a:gd name="T16" fmla="*/ 0 w 24537"/>
                <a:gd name="T17" fmla="*/ 0 h 43200"/>
                <a:gd name="T18" fmla="*/ 0 w 24537"/>
                <a:gd name="T19" fmla="*/ 0 h 43200"/>
                <a:gd name="T20" fmla="*/ 0 w 24537"/>
                <a:gd name="T21" fmla="*/ 0 h 43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537"/>
                <a:gd name="T34" fmla="*/ 0 h 43200"/>
                <a:gd name="T35" fmla="*/ 24537 w 24537"/>
                <a:gd name="T36" fmla="*/ 43200 h 43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537" h="43200" fill="none" extrusionOk="0">
                  <a:moveTo>
                    <a:pt x="-1" y="200"/>
                  </a:moveTo>
                  <a:cubicBezTo>
                    <a:pt x="973" y="67"/>
                    <a:pt x="1954" y="-1"/>
                    <a:pt x="2937" y="0"/>
                  </a:cubicBezTo>
                  <a:cubicBezTo>
                    <a:pt x="14866" y="0"/>
                    <a:pt x="24537" y="9670"/>
                    <a:pt x="24537" y="21600"/>
                  </a:cubicBezTo>
                  <a:cubicBezTo>
                    <a:pt x="24537" y="33529"/>
                    <a:pt x="14866" y="43200"/>
                    <a:pt x="2937" y="43200"/>
                  </a:cubicBezTo>
                  <a:cubicBezTo>
                    <a:pt x="2379" y="43200"/>
                    <a:pt x="1821" y="43178"/>
                    <a:pt x="1265" y="43135"/>
                  </a:cubicBezTo>
                </a:path>
                <a:path w="24537" h="43200" stroke="0" extrusionOk="0">
                  <a:moveTo>
                    <a:pt x="-1" y="200"/>
                  </a:moveTo>
                  <a:cubicBezTo>
                    <a:pt x="973" y="67"/>
                    <a:pt x="1954" y="-1"/>
                    <a:pt x="2937" y="0"/>
                  </a:cubicBezTo>
                  <a:cubicBezTo>
                    <a:pt x="14866" y="0"/>
                    <a:pt x="24537" y="9670"/>
                    <a:pt x="24537" y="21600"/>
                  </a:cubicBezTo>
                  <a:cubicBezTo>
                    <a:pt x="24537" y="33529"/>
                    <a:pt x="14866" y="43200"/>
                    <a:pt x="2937" y="43200"/>
                  </a:cubicBezTo>
                  <a:cubicBezTo>
                    <a:pt x="2379" y="43200"/>
                    <a:pt x="1821" y="43178"/>
                    <a:pt x="1265" y="43135"/>
                  </a:cubicBezTo>
                  <a:lnTo>
                    <a:pt x="2937" y="21600"/>
                  </a:lnTo>
                  <a:lnTo>
                    <a:pt x="-1" y="200"/>
                  </a:lnTo>
                  <a:close/>
                </a:path>
              </a:pathLst>
            </a:custGeom>
            <a:solidFill>
              <a:srgbClr val="FF0157"/>
            </a:solidFill>
            <a:ln w="9525">
              <a:solidFill>
                <a:srgbClr val="9E9EBC"/>
              </a:solidFill>
              <a:round/>
              <a:headEnd/>
              <a:tailEnd/>
            </a:ln>
          </p:spPr>
          <p:txBody>
            <a:bodyPr wrap="none" anchor="ctr"/>
            <a:lstStyle/>
            <a:p>
              <a:endParaRPr lang="ja-JP" altLang="en-US"/>
            </a:p>
          </p:txBody>
        </p:sp>
        <p:sp>
          <p:nvSpPr>
            <p:cNvPr id="4177" name="Arc 490"/>
            <p:cNvSpPr>
              <a:spLocks noChangeAspect="1"/>
            </p:cNvSpPr>
            <p:nvPr/>
          </p:nvSpPr>
          <p:spPr bwMode="auto">
            <a:xfrm>
              <a:off x="1644" y="549"/>
              <a:ext cx="186" cy="420"/>
            </a:xfrm>
            <a:custGeom>
              <a:avLst/>
              <a:gdLst>
                <a:gd name="T0" fmla="*/ 0 w 22285"/>
                <a:gd name="T1" fmla="*/ 0 h 43200"/>
                <a:gd name="T2" fmla="*/ 0 w 22285"/>
                <a:gd name="T3" fmla="*/ 0 h 43200"/>
                <a:gd name="T4" fmla="*/ 0 w 22285"/>
                <a:gd name="T5" fmla="*/ 0 h 43200"/>
                <a:gd name="T6" fmla="*/ 0 w 22285"/>
                <a:gd name="T7" fmla="*/ 0 h 43200"/>
                <a:gd name="T8" fmla="*/ 0 w 22285"/>
                <a:gd name="T9" fmla="*/ 0 h 43200"/>
                <a:gd name="T10" fmla="*/ 0 w 22285"/>
                <a:gd name="T11" fmla="*/ 0 h 43200"/>
                <a:gd name="T12" fmla="*/ 0 w 22285"/>
                <a:gd name="T13" fmla="*/ 0 h 43200"/>
                <a:gd name="T14" fmla="*/ 0 w 22285"/>
                <a:gd name="T15" fmla="*/ 0 h 43200"/>
                <a:gd name="T16" fmla="*/ 0 w 22285"/>
                <a:gd name="T17" fmla="*/ 0 h 43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85"/>
                <a:gd name="T28" fmla="*/ 0 h 43200"/>
                <a:gd name="T29" fmla="*/ 22285 w 22285"/>
                <a:gd name="T30" fmla="*/ 43200 h 43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85" h="43200" fill="none" extrusionOk="0">
                  <a:moveTo>
                    <a:pt x="684" y="0"/>
                  </a:moveTo>
                  <a:cubicBezTo>
                    <a:pt x="12614" y="0"/>
                    <a:pt x="22285" y="9670"/>
                    <a:pt x="22285" y="21600"/>
                  </a:cubicBezTo>
                  <a:cubicBezTo>
                    <a:pt x="22285" y="33529"/>
                    <a:pt x="12614" y="43200"/>
                    <a:pt x="685" y="43200"/>
                  </a:cubicBezTo>
                  <a:cubicBezTo>
                    <a:pt x="456" y="43200"/>
                    <a:pt x="228" y="43196"/>
                    <a:pt x="-1" y="43189"/>
                  </a:cubicBezTo>
                </a:path>
                <a:path w="22285" h="43200" stroke="0" extrusionOk="0">
                  <a:moveTo>
                    <a:pt x="684" y="0"/>
                  </a:moveTo>
                  <a:cubicBezTo>
                    <a:pt x="12614" y="0"/>
                    <a:pt x="22285" y="9670"/>
                    <a:pt x="22285" y="21600"/>
                  </a:cubicBezTo>
                  <a:cubicBezTo>
                    <a:pt x="22285" y="33529"/>
                    <a:pt x="12614" y="43200"/>
                    <a:pt x="685" y="43200"/>
                  </a:cubicBezTo>
                  <a:cubicBezTo>
                    <a:pt x="456" y="43200"/>
                    <a:pt x="228" y="43196"/>
                    <a:pt x="-1" y="43189"/>
                  </a:cubicBezTo>
                  <a:lnTo>
                    <a:pt x="685" y="21600"/>
                  </a:lnTo>
                  <a:lnTo>
                    <a:pt x="684" y="0"/>
                  </a:lnTo>
                  <a:close/>
                </a:path>
              </a:pathLst>
            </a:custGeom>
            <a:solidFill>
              <a:srgbClr val="FF0157"/>
            </a:solidFill>
            <a:ln w="9525">
              <a:solidFill>
                <a:srgbClr val="9E9EBC"/>
              </a:solidFill>
              <a:round/>
              <a:headEnd/>
              <a:tailEnd/>
            </a:ln>
          </p:spPr>
          <p:txBody>
            <a:bodyPr wrap="none" anchor="ctr"/>
            <a:lstStyle/>
            <a:p>
              <a:endParaRPr lang="ja-JP" altLang="en-US"/>
            </a:p>
          </p:txBody>
        </p:sp>
        <p:sp>
          <p:nvSpPr>
            <p:cNvPr id="4178" name="Oval 491"/>
            <p:cNvSpPr>
              <a:spLocks noChangeAspect="1" noChangeArrowheads="1"/>
            </p:cNvSpPr>
            <p:nvPr/>
          </p:nvSpPr>
          <p:spPr bwMode="auto">
            <a:xfrm flipH="1">
              <a:off x="1580" y="620"/>
              <a:ext cx="218" cy="283"/>
            </a:xfrm>
            <a:prstGeom prst="ellipse">
              <a:avLst/>
            </a:prstGeom>
            <a:gradFill rotWithShape="0">
              <a:gsLst>
                <a:gs pos="0">
                  <a:srgbClr val="FFFFFF"/>
                </a:gs>
                <a:gs pos="100000">
                  <a:srgbClr val="FF0157"/>
                </a:gs>
              </a:gsLst>
              <a:path path="shape">
                <a:fillToRect l="50000" t="50000" r="50000" b="50000"/>
              </a:path>
            </a:gradFill>
            <a:ln w="9525">
              <a:solidFill>
                <a:srgbClr val="9E9EBC"/>
              </a:solidFill>
              <a:round/>
              <a:headEnd/>
              <a:tailEnd/>
            </a:ln>
          </p:spPr>
          <p:txBody>
            <a:bodyPr wrap="none" anchor="ctr"/>
            <a:lstStyle/>
            <a:p>
              <a:pPr algn="ctr"/>
              <a:endParaRPr lang="ja-JP" altLang="en-US">
                <a:cs typeface="Arial" charset="0"/>
              </a:endParaRPr>
            </a:p>
          </p:txBody>
        </p:sp>
        <p:grpSp>
          <p:nvGrpSpPr>
            <p:cNvPr id="149" name="Group 486"/>
            <p:cNvGrpSpPr>
              <a:grpSpLocks noChangeAspect="1"/>
            </p:cNvGrpSpPr>
            <p:nvPr/>
          </p:nvGrpSpPr>
          <p:grpSpPr bwMode="auto">
            <a:xfrm>
              <a:off x="3147" y="217"/>
              <a:ext cx="849" cy="962"/>
              <a:chOff x="0" y="0"/>
              <a:chExt cx="1051" cy="1218"/>
            </a:xfrm>
          </p:grpSpPr>
          <p:sp>
            <p:nvSpPr>
              <p:cNvPr id="4226" name="その他"/>
              <p:cNvSpPr>
                <a:spLocks noChangeAspect="1"/>
              </p:cNvSpPr>
              <p:nvPr/>
            </p:nvSpPr>
            <p:spPr bwMode="auto">
              <a:xfrm>
                <a:off x="260" y="252"/>
                <a:ext cx="557" cy="713"/>
              </a:xfrm>
              <a:custGeom>
                <a:avLst/>
                <a:gdLst>
                  <a:gd name="T0" fmla="*/ 0 w 557"/>
                  <a:gd name="T1" fmla="*/ 741 h 712"/>
                  <a:gd name="T2" fmla="*/ 82 w 557"/>
                  <a:gd name="T3" fmla="*/ 661 h 712"/>
                  <a:gd name="T4" fmla="*/ 226 w 557"/>
                  <a:gd name="T5" fmla="*/ 490 h 712"/>
                  <a:gd name="T6" fmla="*/ 352 w 557"/>
                  <a:gd name="T7" fmla="*/ 306 h 712"/>
                  <a:gd name="T8" fmla="*/ 453 w 557"/>
                  <a:gd name="T9" fmla="*/ 154 h 712"/>
                  <a:gd name="T10" fmla="*/ 557 w 557"/>
                  <a:gd name="T11" fmla="*/ 0 h 712"/>
                  <a:gd name="T12" fmla="*/ 0 60000 65536"/>
                  <a:gd name="T13" fmla="*/ 0 60000 65536"/>
                  <a:gd name="T14" fmla="*/ 0 60000 65536"/>
                  <a:gd name="T15" fmla="*/ 0 60000 65536"/>
                  <a:gd name="T16" fmla="*/ 0 60000 65536"/>
                  <a:gd name="T17" fmla="*/ 0 60000 65536"/>
                  <a:gd name="T18" fmla="*/ 0 w 557"/>
                  <a:gd name="T19" fmla="*/ 0 h 712"/>
                  <a:gd name="T20" fmla="*/ 557 w 557"/>
                  <a:gd name="T21" fmla="*/ 712 h 712"/>
                </a:gdLst>
                <a:ahLst/>
                <a:cxnLst>
                  <a:cxn ang="T12">
                    <a:pos x="T0" y="T1"/>
                  </a:cxn>
                  <a:cxn ang="T13">
                    <a:pos x="T2" y="T3"/>
                  </a:cxn>
                  <a:cxn ang="T14">
                    <a:pos x="T4" y="T5"/>
                  </a:cxn>
                  <a:cxn ang="T15">
                    <a:pos x="T6" y="T7"/>
                  </a:cxn>
                  <a:cxn ang="T16">
                    <a:pos x="T8" y="T9"/>
                  </a:cxn>
                  <a:cxn ang="T17">
                    <a:pos x="T10" y="T11"/>
                  </a:cxn>
                </a:cxnLst>
                <a:rect l="T18" t="T19" r="T20" b="T21"/>
                <a:pathLst>
                  <a:path w="557" h="712">
                    <a:moveTo>
                      <a:pt x="0" y="712"/>
                    </a:moveTo>
                    <a:lnTo>
                      <a:pt x="82" y="632"/>
                    </a:lnTo>
                    <a:lnTo>
                      <a:pt x="226" y="461"/>
                    </a:lnTo>
                    <a:lnTo>
                      <a:pt x="352" y="306"/>
                    </a:lnTo>
                    <a:cubicBezTo>
                      <a:pt x="502" y="104"/>
                      <a:pt x="419" y="205"/>
                      <a:pt x="453" y="154"/>
                    </a:cubicBezTo>
                    <a:lnTo>
                      <a:pt x="557" y="0"/>
                    </a:lnTo>
                  </a:path>
                </a:pathLst>
              </a:custGeom>
              <a:noFill/>
              <a:ln w="9525">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227" name="その他"/>
              <p:cNvSpPr>
                <a:spLocks noChangeAspect="1"/>
              </p:cNvSpPr>
              <p:nvPr/>
            </p:nvSpPr>
            <p:spPr bwMode="auto">
              <a:xfrm>
                <a:off x="155" y="246"/>
                <a:ext cx="665" cy="695"/>
              </a:xfrm>
              <a:custGeom>
                <a:avLst/>
                <a:gdLst>
                  <a:gd name="T0" fmla="*/ 0 w 667"/>
                  <a:gd name="T1" fmla="*/ 667 h 696"/>
                  <a:gd name="T2" fmla="*/ 160 w 667"/>
                  <a:gd name="T3" fmla="*/ 571 h 696"/>
                  <a:gd name="T4" fmla="*/ 264 w 667"/>
                  <a:gd name="T5" fmla="*/ 459 h 696"/>
                  <a:gd name="T6" fmla="*/ 270 w 667"/>
                  <a:gd name="T7" fmla="*/ 453 h 696"/>
                  <a:gd name="T8" fmla="*/ 430 w 667"/>
                  <a:gd name="T9" fmla="*/ 304 h 696"/>
                  <a:gd name="T10" fmla="*/ 446 w 667"/>
                  <a:gd name="T11" fmla="*/ 296 h 696"/>
                  <a:gd name="T12" fmla="*/ 609 w 667"/>
                  <a:gd name="T13" fmla="*/ 0 h 696"/>
                  <a:gd name="T14" fmla="*/ 0 60000 65536"/>
                  <a:gd name="T15" fmla="*/ 0 60000 65536"/>
                  <a:gd name="T16" fmla="*/ 0 60000 65536"/>
                  <a:gd name="T17" fmla="*/ 0 60000 65536"/>
                  <a:gd name="T18" fmla="*/ 0 60000 65536"/>
                  <a:gd name="T19" fmla="*/ 0 60000 65536"/>
                  <a:gd name="T20" fmla="*/ 0 60000 65536"/>
                  <a:gd name="T21" fmla="*/ 0 w 667"/>
                  <a:gd name="T22" fmla="*/ 0 h 696"/>
                  <a:gd name="T23" fmla="*/ 667 w 667"/>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7" h="696">
                    <a:moveTo>
                      <a:pt x="0" y="696"/>
                    </a:moveTo>
                    <a:lnTo>
                      <a:pt x="160" y="600"/>
                    </a:lnTo>
                    <a:cubicBezTo>
                      <a:pt x="204" y="562"/>
                      <a:pt x="248" y="525"/>
                      <a:pt x="293" y="488"/>
                    </a:cubicBezTo>
                    <a:cubicBezTo>
                      <a:pt x="295" y="486"/>
                      <a:pt x="299" y="482"/>
                      <a:pt x="299" y="482"/>
                    </a:cubicBezTo>
                    <a:cubicBezTo>
                      <a:pt x="352" y="422"/>
                      <a:pt x="404" y="361"/>
                      <a:pt x="459" y="304"/>
                    </a:cubicBezTo>
                    <a:cubicBezTo>
                      <a:pt x="463" y="299"/>
                      <a:pt x="475" y="296"/>
                      <a:pt x="475" y="296"/>
                    </a:cubicBezTo>
                    <a:lnTo>
                      <a:pt x="667" y="0"/>
                    </a:lnTo>
                  </a:path>
                </a:pathLst>
              </a:custGeom>
              <a:noFill/>
              <a:ln w="9525">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228" name="その他"/>
              <p:cNvSpPr>
                <a:spLocks noChangeAspect="1"/>
              </p:cNvSpPr>
              <p:nvPr/>
            </p:nvSpPr>
            <p:spPr bwMode="auto">
              <a:xfrm>
                <a:off x="107" y="205"/>
                <a:ext cx="478" cy="721"/>
              </a:xfrm>
              <a:custGeom>
                <a:avLst/>
                <a:gdLst>
                  <a:gd name="T0" fmla="*/ 0 w 469"/>
                  <a:gd name="T1" fmla="*/ 693 h 722"/>
                  <a:gd name="T2" fmla="*/ 262 w 469"/>
                  <a:gd name="T3" fmla="*/ 536 h 722"/>
                  <a:gd name="T4" fmla="*/ 413 w 469"/>
                  <a:gd name="T5" fmla="*/ 413 h 722"/>
                  <a:gd name="T6" fmla="*/ 616 w 469"/>
                  <a:gd name="T7" fmla="*/ 253 h 722"/>
                  <a:gd name="T8" fmla="*/ 704 w 469"/>
                  <a:gd name="T9" fmla="*/ 152 h 722"/>
                  <a:gd name="T10" fmla="*/ 763 w 469"/>
                  <a:gd name="T11" fmla="*/ 64 h 722"/>
                  <a:gd name="T12" fmla="*/ 813 w 469"/>
                  <a:gd name="T13" fmla="*/ 0 h 722"/>
                  <a:gd name="T14" fmla="*/ 0 60000 65536"/>
                  <a:gd name="T15" fmla="*/ 0 60000 65536"/>
                  <a:gd name="T16" fmla="*/ 0 60000 65536"/>
                  <a:gd name="T17" fmla="*/ 0 60000 65536"/>
                  <a:gd name="T18" fmla="*/ 0 60000 65536"/>
                  <a:gd name="T19" fmla="*/ 0 60000 65536"/>
                  <a:gd name="T20" fmla="*/ 0 60000 65536"/>
                  <a:gd name="T21" fmla="*/ 0 w 469"/>
                  <a:gd name="T22" fmla="*/ 0 h 722"/>
                  <a:gd name="T23" fmla="*/ 469 w 469"/>
                  <a:gd name="T24" fmla="*/ 722 h 7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9" h="722">
                    <a:moveTo>
                      <a:pt x="0" y="722"/>
                    </a:moveTo>
                    <a:cubicBezTo>
                      <a:pt x="133" y="585"/>
                      <a:pt x="112" y="612"/>
                      <a:pt x="152" y="565"/>
                    </a:cubicBezTo>
                    <a:lnTo>
                      <a:pt x="237" y="442"/>
                    </a:lnTo>
                    <a:lnTo>
                      <a:pt x="355" y="253"/>
                    </a:lnTo>
                    <a:lnTo>
                      <a:pt x="405" y="152"/>
                    </a:lnTo>
                    <a:lnTo>
                      <a:pt x="440" y="64"/>
                    </a:lnTo>
                    <a:lnTo>
                      <a:pt x="469" y="0"/>
                    </a:lnTo>
                  </a:path>
                </a:pathLst>
              </a:custGeom>
              <a:noFill/>
              <a:ln w="9525">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229" name="その他"/>
              <p:cNvSpPr>
                <a:spLocks noChangeAspect="1"/>
              </p:cNvSpPr>
              <p:nvPr/>
            </p:nvSpPr>
            <p:spPr bwMode="auto">
              <a:xfrm>
                <a:off x="70" y="121"/>
                <a:ext cx="512" cy="806"/>
              </a:xfrm>
              <a:custGeom>
                <a:avLst/>
                <a:gdLst>
                  <a:gd name="T0" fmla="*/ 0 w 512"/>
                  <a:gd name="T1" fmla="*/ 890 h 803"/>
                  <a:gd name="T2" fmla="*/ 64 w 512"/>
                  <a:gd name="T3" fmla="*/ 823 h 803"/>
                  <a:gd name="T4" fmla="*/ 133 w 512"/>
                  <a:gd name="T5" fmla="*/ 748 h 803"/>
                  <a:gd name="T6" fmla="*/ 272 w 512"/>
                  <a:gd name="T7" fmla="*/ 535 h 803"/>
                  <a:gd name="T8" fmla="*/ 360 w 512"/>
                  <a:gd name="T9" fmla="*/ 368 h 803"/>
                  <a:gd name="T10" fmla="*/ 474 w 512"/>
                  <a:gd name="T11" fmla="*/ 88 h 803"/>
                  <a:gd name="T12" fmla="*/ 512 w 512"/>
                  <a:gd name="T13" fmla="*/ 0 h 803"/>
                  <a:gd name="T14" fmla="*/ 0 60000 65536"/>
                  <a:gd name="T15" fmla="*/ 0 60000 65536"/>
                  <a:gd name="T16" fmla="*/ 0 60000 65536"/>
                  <a:gd name="T17" fmla="*/ 0 60000 65536"/>
                  <a:gd name="T18" fmla="*/ 0 60000 65536"/>
                  <a:gd name="T19" fmla="*/ 0 60000 65536"/>
                  <a:gd name="T20" fmla="*/ 0 60000 65536"/>
                  <a:gd name="T21" fmla="*/ 0 w 512"/>
                  <a:gd name="T22" fmla="*/ 0 h 803"/>
                  <a:gd name="T23" fmla="*/ 512 w 512"/>
                  <a:gd name="T24" fmla="*/ 803 h 8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803">
                    <a:moveTo>
                      <a:pt x="0" y="803"/>
                    </a:moveTo>
                    <a:cubicBezTo>
                      <a:pt x="16" y="781"/>
                      <a:pt x="42" y="759"/>
                      <a:pt x="64" y="736"/>
                    </a:cubicBezTo>
                    <a:cubicBezTo>
                      <a:pt x="86" y="713"/>
                      <a:pt x="98" y="707"/>
                      <a:pt x="133" y="664"/>
                    </a:cubicBezTo>
                    <a:cubicBezTo>
                      <a:pt x="242" y="524"/>
                      <a:pt x="234" y="531"/>
                      <a:pt x="272" y="477"/>
                    </a:cubicBezTo>
                    <a:lnTo>
                      <a:pt x="360" y="339"/>
                    </a:lnTo>
                    <a:lnTo>
                      <a:pt x="474" y="88"/>
                    </a:lnTo>
                    <a:lnTo>
                      <a:pt x="512" y="0"/>
                    </a:lnTo>
                  </a:path>
                </a:pathLst>
              </a:custGeom>
              <a:noFill/>
              <a:ln w="9525">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230" name="その他"/>
              <p:cNvSpPr>
                <a:spLocks noChangeAspect="1"/>
              </p:cNvSpPr>
              <p:nvPr/>
            </p:nvSpPr>
            <p:spPr bwMode="auto">
              <a:xfrm>
                <a:off x="215" y="726"/>
                <a:ext cx="253" cy="230"/>
              </a:xfrm>
              <a:custGeom>
                <a:avLst/>
                <a:gdLst>
                  <a:gd name="T0" fmla="*/ 0 w 254"/>
                  <a:gd name="T1" fmla="*/ 258 h 229"/>
                  <a:gd name="T2" fmla="*/ 70 w 254"/>
                  <a:gd name="T3" fmla="*/ 207 h 229"/>
                  <a:gd name="T4" fmla="*/ 115 w 254"/>
                  <a:gd name="T5" fmla="*/ 162 h 229"/>
                  <a:gd name="T6" fmla="*/ 129 w 254"/>
                  <a:gd name="T7" fmla="*/ 106 h 229"/>
                  <a:gd name="T8" fmla="*/ 225 w 254"/>
                  <a:gd name="T9" fmla="*/ 0 h 229"/>
                  <a:gd name="T10" fmla="*/ 0 60000 65536"/>
                  <a:gd name="T11" fmla="*/ 0 60000 65536"/>
                  <a:gd name="T12" fmla="*/ 0 60000 65536"/>
                  <a:gd name="T13" fmla="*/ 0 60000 65536"/>
                  <a:gd name="T14" fmla="*/ 0 60000 65536"/>
                  <a:gd name="T15" fmla="*/ 0 w 254"/>
                  <a:gd name="T16" fmla="*/ 0 h 229"/>
                  <a:gd name="T17" fmla="*/ 254 w 254"/>
                  <a:gd name="T18" fmla="*/ 229 h 229"/>
                </a:gdLst>
                <a:ahLst/>
                <a:cxnLst>
                  <a:cxn ang="T10">
                    <a:pos x="T0" y="T1"/>
                  </a:cxn>
                  <a:cxn ang="T11">
                    <a:pos x="T2" y="T3"/>
                  </a:cxn>
                  <a:cxn ang="T12">
                    <a:pos x="T4" y="T5"/>
                  </a:cxn>
                  <a:cxn ang="T13">
                    <a:pos x="T6" y="T7"/>
                  </a:cxn>
                  <a:cxn ang="T14">
                    <a:pos x="T8" y="T9"/>
                  </a:cxn>
                </a:cxnLst>
                <a:rect l="T15" t="T16" r="T17" b="T18"/>
                <a:pathLst>
                  <a:path w="254" h="229">
                    <a:moveTo>
                      <a:pt x="0" y="229"/>
                    </a:moveTo>
                    <a:cubicBezTo>
                      <a:pt x="68" y="180"/>
                      <a:pt x="47" y="200"/>
                      <a:pt x="70" y="178"/>
                    </a:cubicBezTo>
                    <a:cubicBezTo>
                      <a:pt x="95" y="155"/>
                      <a:pt x="86" y="162"/>
                      <a:pt x="115" y="133"/>
                    </a:cubicBezTo>
                    <a:cubicBezTo>
                      <a:pt x="115" y="136"/>
                      <a:pt x="158" y="106"/>
                      <a:pt x="158" y="106"/>
                    </a:cubicBezTo>
                    <a:lnTo>
                      <a:pt x="254" y="0"/>
                    </a:lnTo>
                  </a:path>
                </a:pathLst>
              </a:custGeom>
              <a:noFill/>
              <a:ln w="9525">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231" name="その他"/>
              <p:cNvSpPr>
                <a:spLocks noChangeAspect="1"/>
              </p:cNvSpPr>
              <p:nvPr/>
            </p:nvSpPr>
            <p:spPr bwMode="auto">
              <a:xfrm>
                <a:off x="33" y="54"/>
                <a:ext cx="540" cy="838"/>
              </a:xfrm>
              <a:custGeom>
                <a:avLst/>
                <a:gdLst>
                  <a:gd name="T0" fmla="*/ 0 w 539"/>
                  <a:gd name="T1" fmla="*/ 922 h 835"/>
                  <a:gd name="T2" fmla="*/ 115 w 539"/>
                  <a:gd name="T3" fmla="*/ 799 h 835"/>
                  <a:gd name="T4" fmla="*/ 304 w 539"/>
                  <a:gd name="T5" fmla="*/ 557 h 835"/>
                  <a:gd name="T6" fmla="*/ 437 w 539"/>
                  <a:gd name="T7" fmla="*/ 317 h 835"/>
                  <a:gd name="T8" fmla="*/ 568 w 539"/>
                  <a:gd name="T9" fmla="*/ 0 h 835"/>
                  <a:gd name="T10" fmla="*/ 0 60000 65536"/>
                  <a:gd name="T11" fmla="*/ 0 60000 65536"/>
                  <a:gd name="T12" fmla="*/ 0 60000 65536"/>
                  <a:gd name="T13" fmla="*/ 0 60000 65536"/>
                  <a:gd name="T14" fmla="*/ 0 60000 65536"/>
                  <a:gd name="T15" fmla="*/ 0 w 539"/>
                  <a:gd name="T16" fmla="*/ 0 h 835"/>
                  <a:gd name="T17" fmla="*/ 539 w 539"/>
                  <a:gd name="T18" fmla="*/ 835 h 835"/>
                </a:gdLst>
                <a:ahLst/>
                <a:cxnLst>
                  <a:cxn ang="T10">
                    <a:pos x="T0" y="T1"/>
                  </a:cxn>
                  <a:cxn ang="T11">
                    <a:pos x="T2" y="T3"/>
                  </a:cxn>
                  <a:cxn ang="T12">
                    <a:pos x="T4" y="T5"/>
                  </a:cxn>
                  <a:cxn ang="T13">
                    <a:pos x="T6" y="T7"/>
                  </a:cxn>
                  <a:cxn ang="T14">
                    <a:pos x="T8" y="T9"/>
                  </a:cxn>
                </a:cxnLst>
                <a:rect l="T15" t="T16" r="T17" b="T18"/>
                <a:pathLst>
                  <a:path w="539" h="835">
                    <a:moveTo>
                      <a:pt x="0" y="835"/>
                    </a:moveTo>
                    <a:lnTo>
                      <a:pt x="115" y="712"/>
                    </a:lnTo>
                    <a:lnTo>
                      <a:pt x="275" y="499"/>
                    </a:lnTo>
                    <a:lnTo>
                      <a:pt x="408" y="288"/>
                    </a:lnTo>
                    <a:lnTo>
                      <a:pt x="539" y="0"/>
                    </a:lnTo>
                  </a:path>
                </a:pathLst>
              </a:custGeom>
              <a:noFill/>
              <a:ln w="9525">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232" name="Line 499"/>
              <p:cNvSpPr>
                <a:spLocks noChangeAspect="1" noChangeShapeType="1"/>
              </p:cNvSpPr>
              <p:nvPr/>
            </p:nvSpPr>
            <p:spPr bwMode="auto">
              <a:xfrm flipH="1">
                <a:off x="104" y="950"/>
                <a:ext cx="3" cy="180"/>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33" name="Line 500"/>
              <p:cNvSpPr>
                <a:spLocks noChangeAspect="1" noChangeShapeType="1"/>
              </p:cNvSpPr>
              <p:nvPr/>
            </p:nvSpPr>
            <p:spPr bwMode="auto">
              <a:xfrm flipH="1">
                <a:off x="144" y="973"/>
                <a:ext cx="11" cy="17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34" name="Line 501"/>
              <p:cNvSpPr>
                <a:spLocks noChangeAspect="1" noChangeShapeType="1"/>
              </p:cNvSpPr>
              <p:nvPr/>
            </p:nvSpPr>
            <p:spPr bwMode="auto">
              <a:xfrm>
                <a:off x="189" y="988"/>
                <a:ext cx="0" cy="163"/>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35" name="Line 502"/>
              <p:cNvSpPr>
                <a:spLocks noChangeAspect="1" noChangeShapeType="1"/>
              </p:cNvSpPr>
              <p:nvPr/>
            </p:nvSpPr>
            <p:spPr bwMode="auto">
              <a:xfrm>
                <a:off x="64" y="935"/>
                <a:ext cx="0" cy="180"/>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50" name="Group 497"/>
              <p:cNvGrpSpPr>
                <a:grpSpLocks noChangeAspect="1"/>
              </p:cNvGrpSpPr>
              <p:nvPr/>
            </p:nvGrpSpPr>
            <p:grpSpPr bwMode="auto">
              <a:xfrm>
                <a:off x="440" y="0"/>
                <a:ext cx="611" cy="1008"/>
                <a:chOff x="0" y="0"/>
                <a:chExt cx="611" cy="1008"/>
              </a:xfrm>
            </p:grpSpPr>
            <p:grpSp>
              <p:nvGrpSpPr>
                <p:cNvPr id="151" name="Group 498"/>
                <p:cNvGrpSpPr>
                  <a:grpSpLocks noChangeAspect="1"/>
                </p:cNvGrpSpPr>
                <p:nvPr/>
              </p:nvGrpSpPr>
              <p:grpSpPr bwMode="auto">
                <a:xfrm>
                  <a:off x="0" y="769"/>
                  <a:ext cx="483" cy="239"/>
                  <a:chOff x="0" y="0"/>
                  <a:chExt cx="483" cy="239"/>
                </a:xfrm>
              </p:grpSpPr>
              <p:sp>
                <p:nvSpPr>
                  <p:cNvPr id="4317" name="その他"/>
                  <p:cNvSpPr>
                    <a:spLocks noChangeAspect="1"/>
                  </p:cNvSpPr>
                  <p:nvPr/>
                </p:nvSpPr>
                <p:spPr bwMode="auto">
                  <a:xfrm>
                    <a:off x="-1" y="21"/>
                    <a:ext cx="480" cy="218"/>
                  </a:xfrm>
                  <a:custGeom>
                    <a:avLst/>
                    <a:gdLst>
                      <a:gd name="T0" fmla="*/ 170 w 480"/>
                      <a:gd name="T1" fmla="*/ 0 h 219"/>
                      <a:gd name="T2" fmla="*/ 0 w 480"/>
                      <a:gd name="T3" fmla="*/ 109 h 219"/>
                      <a:gd name="T4" fmla="*/ 314 w 480"/>
                      <a:gd name="T5" fmla="*/ 189 h 219"/>
                      <a:gd name="T6" fmla="*/ 330 w 480"/>
                      <a:gd name="T7" fmla="*/ 179 h 219"/>
                      <a:gd name="T8" fmla="*/ 480 w 480"/>
                      <a:gd name="T9" fmla="*/ 74 h 219"/>
                      <a:gd name="T10" fmla="*/ 170 w 480"/>
                      <a:gd name="T11" fmla="*/ 0 h 219"/>
                      <a:gd name="T12" fmla="*/ 0 60000 65536"/>
                      <a:gd name="T13" fmla="*/ 0 60000 65536"/>
                      <a:gd name="T14" fmla="*/ 0 60000 65536"/>
                      <a:gd name="T15" fmla="*/ 0 60000 65536"/>
                      <a:gd name="T16" fmla="*/ 0 60000 65536"/>
                      <a:gd name="T17" fmla="*/ 0 60000 65536"/>
                      <a:gd name="T18" fmla="*/ 0 w 480"/>
                      <a:gd name="T19" fmla="*/ 0 h 219"/>
                      <a:gd name="T20" fmla="*/ 480 w 480"/>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480" h="219">
                        <a:moveTo>
                          <a:pt x="170" y="0"/>
                        </a:moveTo>
                        <a:lnTo>
                          <a:pt x="0" y="117"/>
                        </a:lnTo>
                        <a:cubicBezTo>
                          <a:pt x="104" y="150"/>
                          <a:pt x="208" y="188"/>
                          <a:pt x="314" y="218"/>
                        </a:cubicBezTo>
                        <a:cubicBezTo>
                          <a:pt x="320" y="219"/>
                          <a:pt x="330" y="208"/>
                          <a:pt x="330" y="208"/>
                        </a:cubicBezTo>
                        <a:lnTo>
                          <a:pt x="480" y="74"/>
                        </a:lnTo>
                        <a:lnTo>
                          <a:pt x="170" y="0"/>
                        </a:lnTo>
                        <a:close/>
                      </a:path>
                    </a:pathLst>
                  </a:custGeom>
                  <a:solidFill>
                    <a:schemeClr val="bg2"/>
                  </a:solidFill>
                  <a:ln w="9525">
                    <a:solidFill>
                      <a:srgbClr val="9E9EBC"/>
                    </a:solidFill>
                    <a:round/>
                    <a:headEnd/>
                    <a:tailEnd/>
                  </a:ln>
                </p:spPr>
                <p:txBody>
                  <a:bodyPr wrap="none" anchor="ctr"/>
                  <a:lstStyle/>
                  <a:p>
                    <a:endParaRPr lang="ja-JP" altLang="en-US"/>
                  </a:p>
                </p:txBody>
              </p:sp>
              <p:sp>
                <p:nvSpPr>
                  <p:cNvPr id="4318" name="その他"/>
                  <p:cNvSpPr>
                    <a:spLocks noChangeAspect="1"/>
                  </p:cNvSpPr>
                  <p:nvPr/>
                </p:nvSpPr>
                <p:spPr bwMode="auto">
                  <a:xfrm>
                    <a:off x="5" y="73"/>
                    <a:ext cx="478" cy="61"/>
                  </a:xfrm>
                  <a:custGeom>
                    <a:avLst/>
                    <a:gdLst>
                      <a:gd name="T0" fmla="*/ 0 w 478"/>
                      <a:gd name="T1" fmla="*/ 73 h 60"/>
                      <a:gd name="T2" fmla="*/ 0 w 478"/>
                      <a:gd name="T3" fmla="*/ 89 h 60"/>
                      <a:gd name="T4" fmla="*/ 476 w 478"/>
                      <a:gd name="T5" fmla="*/ 20 h 60"/>
                      <a:gd name="T6" fmla="*/ 478 w 478"/>
                      <a:gd name="T7" fmla="*/ 0 h 60"/>
                      <a:gd name="T8" fmla="*/ 0 w 478"/>
                      <a:gd name="T9" fmla="*/ 73 h 60"/>
                      <a:gd name="T10" fmla="*/ 0 60000 65536"/>
                      <a:gd name="T11" fmla="*/ 0 60000 65536"/>
                      <a:gd name="T12" fmla="*/ 0 60000 65536"/>
                      <a:gd name="T13" fmla="*/ 0 60000 65536"/>
                      <a:gd name="T14" fmla="*/ 0 60000 65536"/>
                      <a:gd name="T15" fmla="*/ 0 w 478"/>
                      <a:gd name="T16" fmla="*/ 0 h 60"/>
                      <a:gd name="T17" fmla="*/ 478 w 478"/>
                      <a:gd name="T18" fmla="*/ 60 h 60"/>
                    </a:gdLst>
                    <a:ahLst/>
                    <a:cxnLst>
                      <a:cxn ang="T10">
                        <a:pos x="T0" y="T1"/>
                      </a:cxn>
                      <a:cxn ang="T11">
                        <a:pos x="T2" y="T3"/>
                      </a:cxn>
                      <a:cxn ang="T12">
                        <a:pos x="T4" y="T5"/>
                      </a:cxn>
                      <a:cxn ang="T13">
                        <a:pos x="T6" y="T7"/>
                      </a:cxn>
                      <a:cxn ang="T14">
                        <a:pos x="T8" y="T9"/>
                      </a:cxn>
                    </a:cxnLst>
                    <a:rect l="T15" t="T16" r="T17" b="T18"/>
                    <a:pathLst>
                      <a:path w="478" h="60">
                        <a:moveTo>
                          <a:pt x="0" y="44"/>
                        </a:moveTo>
                        <a:lnTo>
                          <a:pt x="0" y="60"/>
                        </a:lnTo>
                        <a:lnTo>
                          <a:pt x="476" y="20"/>
                        </a:lnTo>
                        <a:lnTo>
                          <a:pt x="478" y="0"/>
                        </a:lnTo>
                        <a:lnTo>
                          <a:pt x="0" y="44"/>
                        </a:lnTo>
                        <a:close/>
                      </a:path>
                    </a:pathLst>
                  </a:custGeom>
                  <a:solidFill>
                    <a:schemeClr val="bg2"/>
                  </a:solidFill>
                  <a:ln w="9525">
                    <a:solidFill>
                      <a:srgbClr val="9E9EBC"/>
                    </a:solidFill>
                    <a:round/>
                    <a:headEnd/>
                    <a:tailEnd/>
                  </a:ln>
                </p:spPr>
                <p:txBody>
                  <a:bodyPr wrap="none" anchor="ctr"/>
                  <a:lstStyle/>
                  <a:p>
                    <a:endParaRPr lang="ja-JP" altLang="en-US"/>
                  </a:p>
                </p:txBody>
              </p:sp>
              <p:sp>
                <p:nvSpPr>
                  <p:cNvPr id="4319" name="その他"/>
                  <p:cNvSpPr>
                    <a:spLocks noChangeAspect="1"/>
                  </p:cNvSpPr>
                  <p:nvPr/>
                </p:nvSpPr>
                <p:spPr bwMode="auto">
                  <a:xfrm>
                    <a:off x="2" y="1"/>
                    <a:ext cx="480" cy="218"/>
                  </a:xfrm>
                  <a:custGeom>
                    <a:avLst/>
                    <a:gdLst>
                      <a:gd name="T0" fmla="*/ 170 w 480"/>
                      <a:gd name="T1" fmla="*/ 0 h 219"/>
                      <a:gd name="T2" fmla="*/ 0 w 480"/>
                      <a:gd name="T3" fmla="*/ 109 h 219"/>
                      <a:gd name="T4" fmla="*/ 314 w 480"/>
                      <a:gd name="T5" fmla="*/ 189 h 219"/>
                      <a:gd name="T6" fmla="*/ 330 w 480"/>
                      <a:gd name="T7" fmla="*/ 179 h 219"/>
                      <a:gd name="T8" fmla="*/ 480 w 480"/>
                      <a:gd name="T9" fmla="*/ 74 h 219"/>
                      <a:gd name="T10" fmla="*/ 170 w 480"/>
                      <a:gd name="T11" fmla="*/ 0 h 219"/>
                      <a:gd name="T12" fmla="*/ 0 60000 65536"/>
                      <a:gd name="T13" fmla="*/ 0 60000 65536"/>
                      <a:gd name="T14" fmla="*/ 0 60000 65536"/>
                      <a:gd name="T15" fmla="*/ 0 60000 65536"/>
                      <a:gd name="T16" fmla="*/ 0 60000 65536"/>
                      <a:gd name="T17" fmla="*/ 0 60000 65536"/>
                      <a:gd name="T18" fmla="*/ 0 w 480"/>
                      <a:gd name="T19" fmla="*/ 0 h 219"/>
                      <a:gd name="T20" fmla="*/ 480 w 480"/>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480" h="219">
                        <a:moveTo>
                          <a:pt x="170" y="0"/>
                        </a:moveTo>
                        <a:lnTo>
                          <a:pt x="0" y="117"/>
                        </a:lnTo>
                        <a:cubicBezTo>
                          <a:pt x="104" y="150"/>
                          <a:pt x="208" y="188"/>
                          <a:pt x="314" y="218"/>
                        </a:cubicBezTo>
                        <a:cubicBezTo>
                          <a:pt x="320" y="219"/>
                          <a:pt x="330" y="208"/>
                          <a:pt x="330" y="208"/>
                        </a:cubicBezTo>
                        <a:lnTo>
                          <a:pt x="480" y="74"/>
                        </a:lnTo>
                        <a:lnTo>
                          <a:pt x="170" y="0"/>
                        </a:lnTo>
                        <a:close/>
                      </a:path>
                    </a:pathLst>
                  </a:custGeom>
                  <a:solidFill>
                    <a:schemeClr val="bg1"/>
                  </a:solidFill>
                  <a:ln w="9525">
                    <a:solidFill>
                      <a:srgbClr val="9E9EBC"/>
                    </a:solidFill>
                    <a:round/>
                    <a:headEnd/>
                    <a:tailEnd/>
                  </a:ln>
                </p:spPr>
                <p:txBody>
                  <a:bodyPr wrap="none" anchor="ctr"/>
                  <a:lstStyle/>
                  <a:p>
                    <a:endParaRPr lang="ja-JP" altLang="en-US"/>
                  </a:p>
                </p:txBody>
              </p:sp>
            </p:grpSp>
            <p:sp>
              <p:nvSpPr>
                <p:cNvPr id="4242" name="Line 508"/>
                <p:cNvSpPr>
                  <a:spLocks noChangeAspect="1" noChangeShapeType="1"/>
                </p:cNvSpPr>
                <p:nvPr/>
              </p:nvSpPr>
              <p:spPr bwMode="auto">
                <a:xfrm>
                  <a:off x="266" y="98"/>
                  <a:ext cx="9" cy="83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43" name="Line 509"/>
                <p:cNvSpPr>
                  <a:spLocks noChangeAspect="1" noChangeShapeType="1"/>
                </p:cNvSpPr>
                <p:nvPr/>
              </p:nvSpPr>
              <p:spPr bwMode="auto">
                <a:xfrm>
                  <a:off x="303" y="92"/>
                  <a:ext cx="71" cy="768"/>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44" name="Line 510"/>
                <p:cNvSpPr>
                  <a:spLocks noChangeAspect="1" noChangeShapeType="1"/>
                </p:cNvSpPr>
                <p:nvPr/>
              </p:nvSpPr>
              <p:spPr bwMode="auto">
                <a:xfrm flipH="1">
                  <a:off x="119" y="92"/>
                  <a:ext cx="94" cy="803"/>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45" name="Line 511"/>
                <p:cNvSpPr>
                  <a:spLocks noChangeAspect="1" noChangeShapeType="1"/>
                </p:cNvSpPr>
                <p:nvPr/>
              </p:nvSpPr>
              <p:spPr bwMode="auto">
                <a:xfrm flipV="1">
                  <a:off x="198" y="83"/>
                  <a:ext cx="40" cy="73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46" name="Line 512"/>
                <p:cNvSpPr>
                  <a:spLocks noChangeAspect="1" noChangeShapeType="1"/>
                </p:cNvSpPr>
                <p:nvPr/>
              </p:nvSpPr>
              <p:spPr bwMode="auto">
                <a:xfrm flipV="1">
                  <a:off x="281" y="697"/>
                  <a:ext cx="74" cy="5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47" name="Line 513"/>
                <p:cNvSpPr>
                  <a:spLocks noChangeAspect="1" noChangeShapeType="1"/>
                </p:cNvSpPr>
                <p:nvPr/>
              </p:nvSpPr>
              <p:spPr bwMode="auto">
                <a:xfrm flipV="1">
                  <a:off x="272" y="348"/>
                  <a:ext cx="51" cy="3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48" name="Line 514"/>
                <p:cNvSpPr>
                  <a:spLocks noChangeAspect="1" noChangeShapeType="1"/>
                </p:cNvSpPr>
                <p:nvPr/>
              </p:nvSpPr>
              <p:spPr bwMode="auto">
                <a:xfrm flipV="1">
                  <a:off x="275" y="432"/>
                  <a:ext cx="51" cy="41"/>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49" name="Line 515"/>
                <p:cNvSpPr>
                  <a:spLocks noChangeAspect="1" noChangeShapeType="1"/>
                </p:cNvSpPr>
                <p:nvPr/>
              </p:nvSpPr>
              <p:spPr bwMode="auto">
                <a:xfrm flipV="1">
                  <a:off x="275" y="505"/>
                  <a:ext cx="63" cy="47"/>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0" name="Line 516"/>
                <p:cNvSpPr>
                  <a:spLocks noChangeAspect="1" noChangeShapeType="1"/>
                </p:cNvSpPr>
                <p:nvPr/>
              </p:nvSpPr>
              <p:spPr bwMode="auto">
                <a:xfrm flipV="1">
                  <a:off x="275" y="589"/>
                  <a:ext cx="74" cy="5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1" name="Line 517"/>
                <p:cNvSpPr>
                  <a:spLocks noChangeAspect="1" noChangeShapeType="1"/>
                </p:cNvSpPr>
                <p:nvPr/>
              </p:nvSpPr>
              <p:spPr bwMode="auto">
                <a:xfrm flipV="1">
                  <a:off x="269" y="188"/>
                  <a:ext cx="37" cy="20"/>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2" name="Line 518"/>
                <p:cNvSpPr>
                  <a:spLocks noChangeAspect="1" noChangeShapeType="1"/>
                </p:cNvSpPr>
                <p:nvPr/>
              </p:nvSpPr>
              <p:spPr bwMode="auto">
                <a:xfrm flipV="1">
                  <a:off x="269" y="266"/>
                  <a:ext cx="51" cy="3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3" name="Line 519"/>
                <p:cNvSpPr>
                  <a:spLocks noChangeAspect="1" noChangeShapeType="1"/>
                </p:cNvSpPr>
                <p:nvPr/>
              </p:nvSpPr>
              <p:spPr bwMode="auto">
                <a:xfrm flipV="1">
                  <a:off x="264" y="86"/>
                  <a:ext cx="37" cy="1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4" name="Line 520"/>
                <p:cNvSpPr>
                  <a:spLocks noChangeAspect="1" noChangeShapeType="1"/>
                </p:cNvSpPr>
                <p:nvPr/>
              </p:nvSpPr>
              <p:spPr bwMode="auto">
                <a:xfrm>
                  <a:off x="136" y="729"/>
                  <a:ext cx="128" cy="17"/>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5" name="Line 521"/>
                <p:cNvSpPr>
                  <a:spLocks noChangeAspect="1" noChangeShapeType="1"/>
                </p:cNvSpPr>
                <p:nvPr/>
              </p:nvSpPr>
              <p:spPr bwMode="auto">
                <a:xfrm>
                  <a:off x="156" y="615"/>
                  <a:ext cx="114" cy="17"/>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6" name="Line 522"/>
                <p:cNvSpPr>
                  <a:spLocks noChangeAspect="1" noChangeShapeType="1"/>
                </p:cNvSpPr>
                <p:nvPr/>
              </p:nvSpPr>
              <p:spPr bwMode="auto">
                <a:xfrm>
                  <a:off x="161" y="537"/>
                  <a:ext cx="105" cy="1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7" name="Line 523"/>
                <p:cNvSpPr>
                  <a:spLocks noChangeAspect="1" noChangeShapeType="1"/>
                </p:cNvSpPr>
                <p:nvPr/>
              </p:nvSpPr>
              <p:spPr bwMode="auto">
                <a:xfrm>
                  <a:off x="170" y="455"/>
                  <a:ext cx="105" cy="1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8" name="Line 524"/>
                <p:cNvSpPr>
                  <a:spLocks noChangeAspect="1" noChangeShapeType="1"/>
                </p:cNvSpPr>
                <p:nvPr/>
              </p:nvSpPr>
              <p:spPr bwMode="auto">
                <a:xfrm>
                  <a:off x="178" y="365"/>
                  <a:ext cx="80" cy="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59" name="Line 525"/>
                <p:cNvSpPr>
                  <a:spLocks noChangeAspect="1" noChangeShapeType="1"/>
                </p:cNvSpPr>
                <p:nvPr/>
              </p:nvSpPr>
              <p:spPr bwMode="auto">
                <a:xfrm>
                  <a:off x="198" y="194"/>
                  <a:ext cx="71" cy="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0" name="Line 526"/>
                <p:cNvSpPr>
                  <a:spLocks noChangeAspect="1" noChangeShapeType="1"/>
                </p:cNvSpPr>
                <p:nvPr/>
              </p:nvSpPr>
              <p:spPr bwMode="auto">
                <a:xfrm>
                  <a:off x="198" y="284"/>
                  <a:ext cx="68" cy="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1" name="Line 527"/>
                <p:cNvSpPr>
                  <a:spLocks noChangeAspect="1" noChangeShapeType="1"/>
                </p:cNvSpPr>
                <p:nvPr/>
              </p:nvSpPr>
              <p:spPr bwMode="auto">
                <a:xfrm>
                  <a:off x="207" y="92"/>
                  <a:ext cx="57" cy="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2" name="Line 528"/>
                <p:cNvSpPr>
                  <a:spLocks noChangeAspect="1" noChangeShapeType="1"/>
                </p:cNvSpPr>
                <p:nvPr/>
              </p:nvSpPr>
              <p:spPr bwMode="auto">
                <a:xfrm>
                  <a:off x="141" y="211"/>
                  <a:ext cx="51" cy="7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3" name="Line 529"/>
                <p:cNvSpPr>
                  <a:spLocks noChangeAspect="1" noChangeShapeType="1"/>
                </p:cNvSpPr>
                <p:nvPr/>
              </p:nvSpPr>
              <p:spPr bwMode="auto">
                <a:xfrm flipV="1">
                  <a:off x="139" y="202"/>
                  <a:ext cx="63" cy="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4" name="Line 530"/>
                <p:cNvSpPr>
                  <a:spLocks noChangeAspect="1" noChangeShapeType="1"/>
                </p:cNvSpPr>
                <p:nvPr/>
              </p:nvSpPr>
              <p:spPr bwMode="auto">
                <a:xfrm>
                  <a:off x="312" y="179"/>
                  <a:ext cx="68" cy="7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5" name="Line 531"/>
                <p:cNvSpPr>
                  <a:spLocks noChangeAspect="1" noChangeShapeType="1"/>
                </p:cNvSpPr>
                <p:nvPr/>
              </p:nvSpPr>
              <p:spPr bwMode="auto">
                <a:xfrm flipH="1">
                  <a:off x="292" y="258"/>
                  <a:ext cx="71" cy="2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6" name="Line 532"/>
                <p:cNvSpPr>
                  <a:spLocks noChangeAspect="1" noChangeShapeType="1"/>
                </p:cNvSpPr>
                <p:nvPr/>
              </p:nvSpPr>
              <p:spPr bwMode="auto">
                <a:xfrm>
                  <a:off x="269" y="202"/>
                  <a:ext cx="105" cy="47"/>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7" name="Line 533"/>
                <p:cNvSpPr>
                  <a:spLocks noChangeAspect="1" noChangeShapeType="1"/>
                </p:cNvSpPr>
                <p:nvPr/>
              </p:nvSpPr>
              <p:spPr bwMode="auto">
                <a:xfrm flipH="1">
                  <a:off x="150" y="194"/>
                  <a:ext cx="80" cy="1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8" name="Line 534"/>
                <p:cNvSpPr>
                  <a:spLocks noChangeAspect="1" noChangeShapeType="1"/>
                </p:cNvSpPr>
                <p:nvPr/>
              </p:nvSpPr>
              <p:spPr bwMode="auto">
                <a:xfrm>
                  <a:off x="141" y="115"/>
                  <a:ext cx="57" cy="67"/>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69" name="Line 535"/>
                <p:cNvSpPr>
                  <a:spLocks noChangeAspect="1" noChangeShapeType="1"/>
                </p:cNvSpPr>
                <p:nvPr/>
              </p:nvSpPr>
              <p:spPr bwMode="auto">
                <a:xfrm flipH="1">
                  <a:off x="281" y="156"/>
                  <a:ext cx="91" cy="2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0" name="Line 536"/>
                <p:cNvSpPr>
                  <a:spLocks noChangeAspect="1" noChangeShapeType="1"/>
                </p:cNvSpPr>
                <p:nvPr/>
              </p:nvSpPr>
              <p:spPr bwMode="auto">
                <a:xfrm flipH="1">
                  <a:off x="150" y="95"/>
                  <a:ext cx="63" cy="17"/>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1" name="Line 537"/>
                <p:cNvSpPr>
                  <a:spLocks noChangeAspect="1" noChangeShapeType="1"/>
                </p:cNvSpPr>
                <p:nvPr/>
              </p:nvSpPr>
              <p:spPr bwMode="auto">
                <a:xfrm>
                  <a:off x="269" y="101"/>
                  <a:ext cx="91" cy="5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2" name="Line 538"/>
                <p:cNvSpPr>
                  <a:spLocks noChangeAspect="1" noChangeShapeType="1"/>
                </p:cNvSpPr>
                <p:nvPr/>
              </p:nvSpPr>
              <p:spPr bwMode="auto">
                <a:xfrm>
                  <a:off x="309" y="80"/>
                  <a:ext cx="57" cy="7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3" name="Line 539"/>
                <p:cNvSpPr>
                  <a:spLocks noChangeAspect="1" noChangeShapeType="1"/>
                </p:cNvSpPr>
                <p:nvPr/>
              </p:nvSpPr>
              <p:spPr bwMode="auto">
                <a:xfrm flipH="1">
                  <a:off x="141" y="69"/>
                  <a:ext cx="105" cy="41"/>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4" name="Line 540"/>
                <p:cNvSpPr>
                  <a:spLocks noChangeAspect="1" noChangeShapeType="1"/>
                </p:cNvSpPr>
                <p:nvPr/>
              </p:nvSpPr>
              <p:spPr bwMode="auto">
                <a:xfrm>
                  <a:off x="247" y="69"/>
                  <a:ext cx="51" cy="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5" name="Line 541"/>
                <p:cNvSpPr>
                  <a:spLocks noChangeAspect="1" noChangeShapeType="1"/>
                </p:cNvSpPr>
                <p:nvPr/>
              </p:nvSpPr>
              <p:spPr bwMode="auto">
                <a:xfrm flipH="1">
                  <a:off x="284" y="732"/>
                  <a:ext cx="34" cy="19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6" name="Line 542"/>
                <p:cNvSpPr>
                  <a:spLocks noChangeAspect="1" noChangeShapeType="1"/>
                </p:cNvSpPr>
                <p:nvPr/>
              </p:nvSpPr>
              <p:spPr bwMode="auto">
                <a:xfrm>
                  <a:off x="320" y="732"/>
                  <a:ext cx="54" cy="12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7" name="Line 543"/>
                <p:cNvSpPr>
                  <a:spLocks noChangeAspect="1" noChangeShapeType="1"/>
                </p:cNvSpPr>
                <p:nvPr/>
              </p:nvSpPr>
              <p:spPr bwMode="auto">
                <a:xfrm>
                  <a:off x="298" y="615"/>
                  <a:ext cx="54" cy="73"/>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8" name="Line 544"/>
                <p:cNvSpPr>
                  <a:spLocks noChangeAspect="1" noChangeShapeType="1"/>
                </p:cNvSpPr>
                <p:nvPr/>
              </p:nvSpPr>
              <p:spPr bwMode="auto">
                <a:xfrm flipH="1">
                  <a:off x="281" y="615"/>
                  <a:ext cx="23" cy="12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79" name="Line 545"/>
                <p:cNvSpPr>
                  <a:spLocks noChangeAspect="1" noChangeShapeType="1"/>
                </p:cNvSpPr>
                <p:nvPr/>
              </p:nvSpPr>
              <p:spPr bwMode="auto">
                <a:xfrm>
                  <a:off x="306" y="528"/>
                  <a:ext cx="37" cy="61"/>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0" name="Line 546"/>
                <p:cNvSpPr>
                  <a:spLocks noChangeAspect="1" noChangeShapeType="1"/>
                </p:cNvSpPr>
                <p:nvPr/>
              </p:nvSpPr>
              <p:spPr bwMode="auto">
                <a:xfrm flipH="1">
                  <a:off x="275" y="525"/>
                  <a:ext cx="40" cy="108"/>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1" name="Line 547"/>
                <p:cNvSpPr>
                  <a:spLocks noChangeAspect="1" noChangeShapeType="1"/>
                </p:cNvSpPr>
                <p:nvPr/>
              </p:nvSpPr>
              <p:spPr bwMode="auto">
                <a:xfrm>
                  <a:off x="306" y="450"/>
                  <a:ext cx="28" cy="5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2" name="Line 548"/>
                <p:cNvSpPr>
                  <a:spLocks noChangeAspect="1" noChangeShapeType="1"/>
                </p:cNvSpPr>
                <p:nvPr/>
              </p:nvSpPr>
              <p:spPr bwMode="auto">
                <a:xfrm flipH="1">
                  <a:off x="272" y="453"/>
                  <a:ext cx="37" cy="93"/>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3" name="Line 549"/>
                <p:cNvSpPr>
                  <a:spLocks noChangeAspect="1" noChangeShapeType="1"/>
                </p:cNvSpPr>
                <p:nvPr/>
              </p:nvSpPr>
              <p:spPr bwMode="auto">
                <a:xfrm>
                  <a:off x="292" y="365"/>
                  <a:ext cx="34" cy="70"/>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4" name="Line 550"/>
                <p:cNvSpPr>
                  <a:spLocks noChangeAspect="1" noChangeShapeType="1"/>
                </p:cNvSpPr>
                <p:nvPr/>
              </p:nvSpPr>
              <p:spPr bwMode="auto">
                <a:xfrm flipH="1">
                  <a:off x="272" y="365"/>
                  <a:ext cx="17" cy="10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5" name="Line 551"/>
                <p:cNvSpPr>
                  <a:spLocks noChangeAspect="1" noChangeShapeType="1"/>
                </p:cNvSpPr>
                <p:nvPr/>
              </p:nvSpPr>
              <p:spPr bwMode="auto">
                <a:xfrm flipH="1">
                  <a:off x="119" y="741"/>
                  <a:ext cx="94" cy="154"/>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6" name="Line 552"/>
                <p:cNvSpPr>
                  <a:spLocks noChangeAspect="1" noChangeShapeType="1"/>
                </p:cNvSpPr>
                <p:nvPr/>
              </p:nvSpPr>
              <p:spPr bwMode="auto">
                <a:xfrm>
                  <a:off x="210" y="743"/>
                  <a:ext cx="63" cy="18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7" name="Line 553"/>
                <p:cNvSpPr>
                  <a:spLocks noChangeAspect="1" noChangeShapeType="1"/>
                </p:cNvSpPr>
                <p:nvPr/>
              </p:nvSpPr>
              <p:spPr bwMode="auto">
                <a:xfrm>
                  <a:off x="204" y="624"/>
                  <a:ext cx="57" cy="11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8" name="Line 554"/>
                <p:cNvSpPr>
                  <a:spLocks noChangeAspect="1" noChangeShapeType="1"/>
                </p:cNvSpPr>
                <p:nvPr/>
              </p:nvSpPr>
              <p:spPr bwMode="auto">
                <a:xfrm>
                  <a:off x="210" y="543"/>
                  <a:ext cx="48" cy="90"/>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89" name="Line 555"/>
                <p:cNvSpPr>
                  <a:spLocks noChangeAspect="1" noChangeShapeType="1"/>
                </p:cNvSpPr>
                <p:nvPr/>
              </p:nvSpPr>
              <p:spPr bwMode="auto">
                <a:xfrm>
                  <a:off x="215" y="450"/>
                  <a:ext cx="48" cy="9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0" name="Line 556"/>
                <p:cNvSpPr>
                  <a:spLocks noChangeAspect="1" noChangeShapeType="1"/>
                </p:cNvSpPr>
                <p:nvPr/>
              </p:nvSpPr>
              <p:spPr bwMode="auto">
                <a:xfrm>
                  <a:off x="218" y="362"/>
                  <a:ext cx="45" cy="9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1" name="Line 557"/>
                <p:cNvSpPr>
                  <a:spLocks noChangeAspect="1" noChangeShapeType="1"/>
                </p:cNvSpPr>
                <p:nvPr/>
              </p:nvSpPr>
              <p:spPr bwMode="auto">
                <a:xfrm>
                  <a:off x="221" y="284"/>
                  <a:ext cx="37" cy="90"/>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2" name="Line 558"/>
                <p:cNvSpPr>
                  <a:spLocks noChangeAspect="1" noChangeShapeType="1"/>
                </p:cNvSpPr>
                <p:nvPr/>
              </p:nvSpPr>
              <p:spPr bwMode="auto">
                <a:xfrm>
                  <a:off x="232" y="188"/>
                  <a:ext cx="26" cy="9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3" name="Line 559"/>
                <p:cNvSpPr>
                  <a:spLocks noChangeAspect="1" noChangeShapeType="1"/>
                </p:cNvSpPr>
                <p:nvPr/>
              </p:nvSpPr>
              <p:spPr bwMode="auto">
                <a:xfrm>
                  <a:off x="232" y="95"/>
                  <a:ext cx="34" cy="96"/>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4" name="Line 560"/>
                <p:cNvSpPr>
                  <a:spLocks noChangeAspect="1" noChangeShapeType="1"/>
                </p:cNvSpPr>
                <p:nvPr/>
              </p:nvSpPr>
              <p:spPr bwMode="auto">
                <a:xfrm flipH="1">
                  <a:off x="201" y="95"/>
                  <a:ext cx="34" cy="9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5" name="Line 561"/>
                <p:cNvSpPr>
                  <a:spLocks noChangeAspect="1" noChangeShapeType="1"/>
                </p:cNvSpPr>
                <p:nvPr/>
              </p:nvSpPr>
              <p:spPr bwMode="auto">
                <a:xfrm flipH="1">
                  <a:off x="198" y="199"/>
                  <a:ext cx="34" cy="7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6" name="Line 562"/>
                <p:cNvSpPr>
                  <a:spLocks noChangeAspect="1" noChangeShapeType="1"/>
                </p:cNvSpPr>
                <p:nvPr/>
              </p:nvSpPr>
              <p:spPr bwMode="auto">
                <a:xfrm flipH="1">
                  <a:off x="184" y="284"/>
                  <a:ext cx="37" cy="84"/>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7" name="Line 563"/>
                <p:cNvSpPr>
                  <a:spLocks noChangeAspect="1" noChangeShapeType="1"/>
                </p:cNvSpPr>
                <p:nvPr/>
              </p:nvSpPr>
              <p:spPr bwMode="auto">
                <a:xfrm flipH="1">
                  <a:off x="173" y="374"/>
                  <a:ext cx="43" cy="7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8" name="Line 564"/>
                <p:cNvSpPr>
                  <a:spLocks noChangeAspect="1" noChangeShapeType="1"/>
                </p:cNvSpPr>
                <p:nvPr/>
              </p:nvSpPr>
              <p:spPr bwMode="auto">
                <a:xfrm flipH="1">
                  <a:off x="158" y="458"/>
                  <a:ext cx="60" cy="81"/>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99" name="Line 565"/>
                <p:cNvSpPr>
                  <a:spLocks noChangeAspect="1" noChangeShapeType="1"/>
                </p:cNvSpPr>
                <p:nvPr/>
              </p:nvSpPr>
              <p:spPr bwMode="auto">
                <a:xfrm flipH="1">
                  <a:off x="158" y="546"/>
                  <a:ext cx="54" cy="73"/>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0" name="Line 566"/>
                <p:cNvSpPr>
                  <a:spLocks noChangeAspect="1" noChangeShapeType="1"/>
                </p:cNvSpPr>
                <p:nvPr/>
              </p:nvSpPr>
              <p:spPr bwMode="auto">
                <a:xfrm flipH="1">
                  <a:off x="136" y="615"/>
                  <a:ext cx="71" cy="11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1" name="Line 567"/>
                <p:cNvSpPr>
                  <a:spLocks noChangeAspect="1" noChangeShapeType="1"/>
                </p:cNvSpPr>
                <p:nvPr/>
              </p:nvSpPr>
              <p:spPr bwMode="auto">
                <a:xfrm flipH="1">
                  <a:off x="278" y="284"/>
                  <a:ext cx="26" cy="87"/>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2" name="Line 568"/>
                <p:cNvSpPr>
                  <a:spLocks noChangeAspect="1" noChangeShapeType="1"/>
                </p:cNvSpPr>
                <p:nvPr/>
              </p:nvSpPr>
              <p:spPr bwMode="auto">
                <a:xfrm>
                  <a:off x="303" y="287"/>
                  <a:ext cx="20" cy="5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3" name="Line 569"/>
                <p:cNvSpPr>
                  <a:spLocks noChangeAspect="1" noChangeShapeType="1"/>
                </p:cNvSpPr>
                <p:nvPr/>
              </p:nvSpPr>
              <p:spPr bwMode="auto">
                <a:xfrm flipH="1">
                  <a:off x="272" y="191"/>
                  <a:ext cx="20" cy="10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4" name="Line 570"/>
                <p:cNvSpPr>
                  <a:spLocks noChangeAspect="1" noChangeShapeType="1"/>
                </p:cNvSpPr>
                <p:nvPr/>
              </p:nvSpPr>
              <p:spPr bwMode="auto">
                <a:xfrm>
                  <a:off x="295" y="191"/>
                  <a:ext cx="17" cy="7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5" name="Line 571"/>
                <p:cNvSpPr>
                  <a:spLocks noChangeAspect="1" noChangeShapeType="1"/>
                </p:cNvSpPr>
                <p:nvPr/>
              </p:nvSpPr>
              <p:spPr bwMode="auto">
                <a:xfrm flipH="1">
                  <a:off x="266" y="98"/>
                  <a:ext cx="20" cy="84"/>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6" name="Line 572"/>
                <p:cNvSpPr>
                  <a:spLocks noChangeAspect="1" noChangeShapeType="1"/>
                </p:cNvSpPr>
                <p:nvPr/>
              </p:nvSpPr>
              <p:spPr bwMode="auto">
                <a:xfrm>
                  <a:off x="289" y="101"/>
                  <a:ext cx="20" cy="73"/>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7" name="Line 573"/>
                <p:cNvSpPr>
                  <a:spLocks noChangeAspect="1" noChangeShapeType="1"/>
                </p:cNvSpPr>
                <p:nvPr/>
              </p:nvSpPr>
              <p:spPr bwMode="auto">
                <a:xfrm flipV="1">
                  <a:off x="386" y="170"/>
                  <a:ext cx="225" cy="79"/>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8" name="Line 574"/>
                <p:cNvSpPr>
                  <a:spLocks noChangeAspect="1" noChangeShapeType="1"/>
                </p:cNvSpPr>
                <p:nvPr/>
              </p:nvSpPr>
              <p:spPr bwMode="auto">
                <a:xfrm flipV="1">
                  <a:off x="377" y="92"/>
                  <a:ext cx="225" cy="61"/>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9" name="Line 575"/>
                <p:cNvSpPr>
                  <a:spLocks noChangeAspect="1" noChangeShapeType="1"/>
                </p:cNvSpPr>
                <p:nvPr/>
              </p:nvSpPr>
              <p:spPr bwMode="auto">
                <a:xfrm flipV="1">
                  <a:off x="323" y="34"/>
                  <a:ext cx="210" cy="5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10" name="Line 576"/>
                <p:cNvSpPr>
                  <a:spLocks noChangeAspect="1" noChangeShapeType="1"/>
                </p:cNvSpPr>
                <p:nvPr/>
              </p:nvSpPr>
              <p:spPr bwMode="auto">
                <a:xfrm flipV="1">
                  <a:off x="346" y="150"/>
                  <a:ext cx="117" cy="38"/>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11" name="Line 577"/>
                <p:cNvSpPr>
                  <a:spLocks noChangeAspect="1" noChangeShapeType="1"/>
                </p:cNvSpPr>
                <p:nvPr/>
              </p:nvSpPr>
              <p:spPr bwMode="auto">
                <a:xfrm>
                  <a:off x="136" y="63"/>
                  <a:ext cx="102" cy="3"/>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12" name="Line 578"/>
                <p:cNvSpPr>
                  <a:spLocks noChangeAspect="1" noChangeShapeType="1"/>
                </p:cNvSpPr>
                <p:nvPr/>
              </p:nvSpPr>
              <p:spPr bwMode="auto">
                <a:xfrm>
                  <a:off x="147" y="60"/>
                  <a:ext cx="68" cy="55"/>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13" name="Line 579"/>
                <p:cNvSpPr>
                  <a:spLocks noChangeAspect="1" noChangeShapeType="1"/>
                </p:cNvSpPr>
                <p:nvPr/>
              </p:nvSpPr>
              <p:spPr bwMode="auto">
                <a:xfrm flipV="1">
                  <a:off x="315" y="69"/>
                  <a:ext cx="91" cy="1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14" name="Line 580"/>
                <p:cNvSpPr>
                  <a:spLocks noChangeAspect="1" noChangeShapeType="1"/>
                </p:cNvSpPr>
                <p:nvPr/>
              </p:nvSpPr>
              <p:spPr bwMode="auto">
                <a:xfrm flipV="1">
                  <a:off x="315" y="77"/>
                  <a:ext cx="94" cy="41"/>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15" name="その他"/>
                <p:cNvSpPr>
                  <a:spLocks noChangeAspect="1"/>
                </p:cNvSpPr>
                <p:nvPr/>
              </p:nvSpPr>
              <p:spPr bwMode="auto">
                <a:xfrm>
                  <a:off x="141" y="95"/>
                  <a:ext cx="259" cy="480"/>
                </a:xfrm>
                <a:custGeom>
                  <a:avLst/>
                  <a:gdLst>
                    <a:gd name="T0" fmla="*/ 287 w 258"/>
                    <a:gd name="T1" fmla="*/ 0 h 478"/>
                    <a:gd name="T2" fmla="*/ 221 w 258"/>
                    <a:gd name="T3" fmla="*/ 184 h 478"/>
                    <a:gd name="T4" fmla="*/ 112 w 258"/>
                    <a:gd name="T5" fmla="*/ 328 h 478"/>
                    <a:gd name="T6" fmla="*/ 0 w 258"/>
                    <a:gd name="T7" fmla="*/ 536 h 478"/>
                    <a:gd name="T8" fmla="*/ 0 60000 65536"/>
                    <a:gd name="T9" fmla="*/ 0 60000 65536"/>
                    <a:gd name="T10" fmla="*/ 0 60000 65536"/>
                    <a:gd name="T11" fmla="*/ 0 60000 65536"/>
                    <a:gd name="T12" fmla="*/ 0 w 258"/>
                    <a:gd name="T13" fmla="*/ 0 h 478"/>
                    <a:gd name="T14" fmla="*/ 258 w 258"/>
                    <a:gd name="T15" fmla="*/ 478 h 478"/>
                  </a:gdLst>
                  <a:ahLst/>
                  <a:cxnLst>
                    <a:cxn ang="T8">
                      <a:pos x="T0" y="T1"/>
                    </a:cxn>
                    <a:cxn ang="T9">
                      <a:pos x="T2" y="T3"/>
                    </a:cxn>
                    <a:cxn ang="T10">
                      <a:pos x="T4" y="T5"/>
                    </a:cxn>
                    <a:cxn ang="T11">
                      <a:pos x="T6" y="T7"/>
                    </a:cxn>
                  </a:cxnLst>
                  <a:rect l="T12" t="T13" r="T14" b="T15"/>
                  <a:pathLst>
                    <a:path w="258" h="478">
                      <a:moveTo>
                        <a:pt x="258" y="0"/>
                      </a:moveTo>
                      <a:cubicBezTo>
                        <a:pt x="209" y="129"/>
                        <a:pt x="192" y="103"/>
                        <a:pt x="192" y="155"/>
                      </a:cubicBezTo>
                      <a:cubicBezTo>
                        <a:pt x="95" y="320"/>
                        <a:pt x="177" y="299"/>
                        <a:pt x="112" y="299"/>
                      </a:cubicBezTo>
                      <a:lnTo>
                        <a:pt x="0" y="478"/>
                      </a:lnTo>
                    </a:path>
                  </a:pathLst>
                </a:custGeom>
                <a:noFill/>
                <a:ln w="9525">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316" name="Line 582"/>
                <p:cNvSpPr>
                  <a:spLocks noChangeAspect="1" noChangeShapeType="1"/>
                </p:cNvSpPr>
                <p:nvPr/>
              </p:nvSpPr>
              <p:spPr bwMode="auto">
                <a:xfrm flipV="1">
                  <a:off x="187" y="-1"/>
                  <a:ext cx="176" cy="3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4237" name="AutoShape 583"/>
              <p:cNvSpPr>
                <a:spLocks noChangeAspect="1" noChangeArrowheads="1"/>
              </p:cNvSpPr>
              <p:nvPr/>
            </p:nvSpPr>
            <p:spPr bwMode="auto">
              <a:xfrm rot="16200000" flipV="1">
                <a:off x="118" y="1070"/>
                <a:ext cx="262" cy="34"/>
              </a:xfrm>
              <a:prstGeom prst="parallelogram">
                <a:avLst>
                  <a:gd name="adj" fmla="val 99285"/>
                </a:avLst>
              </a:prstGeom>
              <a:solidFill>
                <a:srgbClr val="B9B9B9"/>
              </a:solidFill>
              <a:ln w="9525">
                <a:solidFill>
                  <a:srgbClr val="9E9EBC"/>
                </a:solidFill>
                <a:miter lim="800000"/>
                <a:headEnd/>
                <a:tailEnd/>
              </a:ln>
            </p:spPr>
            <p:txBody>
              <a:bodyPr wrap="none" anchor="ctr"/>
              <a:lstStyle/>
              <a:p>
                <a:pPr algn="ctr"/>
                <a:endParaRPr lang="ja-JP" altLang="en-US">
                  <a:cs typeface="Arial" charset="0"/>
                </a:endParaRPr>
              </a:p>
            </p:txBody>
          </p:sp>
          <p:sp>
            <p:nvSpPr>
              <p:cNvPr id="4238" name="AutoShape 584"/>
              <p:cNvSpPr>
                <a:spLocks noChangeAspect="1" noChangeArrowheads="1"/>
              </p:cNvSpPr>
              <p:nvPr/>
            </p:nvSpPr>
            <p:spPr bwMode="auto">
              <a:xfrm rot="16200000" flipV="1">
                <a:off x="-125" y="1000"/>
                <a:ext cx="285" cy="37"/>
              </a:xfrm>
              <a:prstGeom prst="parallelogram">
                <a:avLst>
                  <a:gd name="adj" fmla="val 101633"/>
                </a:avLst>
              </a:prstGeom>
              <a:solidFill>
                <a:srgbClr val="B9B9B9"/>
              </a:solidFill>
              <a:ln w="9525">
                <a:solidFill>
                  <a:srgbClr val="9E9EBC"/>
                </a:solidFill>
                <a:miter lim="800000"/>
                <a:headEnd/>
                <a:tailEnd/>
              </a:ln>
            </p:spPr>
            <p:txBody>
              <a:bodyPr wrap="none" anchor="ctr"/>
              <a:lstStyle/>
              <a:p>
                <a:pPr algn="ctr"/>
                <a:endParaRPr lang="ja-JP" altLang="en-US">
                  <a:cs typeface="Arial" charset="0"/>
                </a:endParaRPr>
              </a:p>
            </p:txBody>
          </p:sp>
          <p:sp>
            <p:nvSpPr>
              <p:cNvPr id="4239" name="Line 585"/>
              <p:cNvSpPr>
                <a:spLocks noChangeAspect="1" noChangeShapeType="1"/>
              </p:cNvSpPr>
              <p:nvPr/>
            </p:nvSpPr>
            <p:spPr bwMode="auto">
              <a:xfrm>
                <a:off x="19" y="912"/>
                <a:ext cx="227" cy="58"/>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40" name="Line 586"/>
              <p:cNvSpPr>
                <a:spLocks noChangeAspect="1" noChangeShapeType="1"/>
              </p:cNvSpPr>
              <p:nvPr/>
            </p:nvSpPr>
            <p:spPr bwMode="auto">
              <a:xfrm>
                <a:off x="19" y="924"/>
                <a:ext cx="193" cy="52"/>
              </a:xfrm>
              <a:prstGeom prst="line">
                <a:avLst/>
              </a:prstGeom>
              <a:noFill/>
              <a:ln w="9525">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pic>
          <p:nvPicPr>
            <p:cNvPr id="4180" name="Picture 58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821" y="550"/>
              <a:ext cx="542" cy="566"/>
            </a:xfrm>
            <a:prstGeom prst="rect">
              <a:avLst/>
            </a:prstGeom>
            <a:noFill/>
            <a:ln w="9525">
              <a:solidFill>
                <a:srgbClr val="9E9EBC"/>
              </a:solidFill>
              <a:miter lim="800000"/>
              <a:headEnd/>
              <a:tailEnd/>
            </a:ln>
            <a:extLst>
              <a:ext uri="{909E8E84-426E-40dd-AFC4-6F175D3DCCD1}">
                <a14:hiddenFill xmlns:a14="http://schemas.microsoft.com/office/drawing/2010/main">
                  <a:solidFill>
                    <a:srgbClr val="FFFFFF"/>
                  </a:solidFill>
                </a14:hiddenFill>
              </a:ext>
            </a:extLst>
          </p:spPr>
        </p:pic>
        <p:sp>
          <p:nvSpPr>
            <p:cNvPr id="5702" name="Oval 588"/>
            <p:cNvSpPr>
              <a:spLocks noChangeAspect="1" noChangeArrowheads="1"/>
            </p:cNvSpPr>
            <p:nvPr/>
          </p:nvSpPr>
          <p:spPr bwMode="auto">
            <a:xfrm>
              <a:off x="2349" y="1119"/>
              <a:ext cx="237" cy="99"/>
            </a:xfrm>
            <a:prstGeom prst="ellipse">
              <a:avLst/>
            </a:prstGeom>
            <a:gradFill rotWithShape="0">
              <a:gsLst>
                <a:gs pos="0">
                  <a:srgbClr val="FFFFFF"/>
                </a:gs>
                <a:gs pos="50000">
                  <a:schemeClr val="bg2"/>
                </a:gs>
                <a:gs pos="100000">
                  <a:srgbClr val="FFFFFF"/>
                </a:gs>
              </a:gsLst>
              <a:lin ang="0" scaled="1"/>
            </a:gradFill>
            <a:ln w="9525" cmpd="sng">
              <a:solidFill>
                <a:srgbClr val="9E9EBC"/>
              </a:solidFill>
              <a:round/>
              <a:headEnd/>
              <a:tailEnd/>
            </a:ln>
          </p:spPr>
          <p:txBody>
            <a:bodyPr wrap="none" anchor="ctr"/>
            <a:lstStyle/>
            <a:p>
              <a:pPr algn="ctr">
                <a:defRPr/>
              </a:pPr>
              <a:endParaRPr lang="ja-JP" altLang="en-US">
                <a:ea typeface="ＭＳ Ｐゴシック" pitchFamily="-106" charset="-128"/>
                <a:cs typeface="Arial" charset="0"/>
              </a:endParaRPr>
            </a:p>
          </p:txBody>
        </p:sp>
        <p:sp>
          <p:nvSpPr>
            <p:cNvPr id="5703" name="Rectangle 589"/>
            <p:cNvSpPr>
              <a:spLocks noChangeAspect="1" noChangeArrowheads="1"/>
            </p:cNvSpPr>
            <p:nvPr/>
          </p:nvSpPr>
          <p:spPr bwMode="auto">
            <a:xfrm>
              <a:off x="2349" y="832"/>
              <a:ext cx="237" cy="349"/>
            </a:xfrm>
            <a:prstGeom prst="rect">
              <a:avLst/>
            </a:prstGeom>
            <a:gradFill rotWithShape="0">
              <a:gsLst>
                <a:gs pos="0">
                  <a:srgbClr val="FFFFFF"/>
                </a:gs>
                <a:gs pos="50000">
                  <a:schemeClr val="bg2"/>
                </a:gs>
                <a:gs pos="100000">
                  <a:srgbClr val="FFFFFF"/>
                </a:gs>
              </a:gsLst>
              <a:lin ang="0" scaled="1"/>
            </a:gradFill>
            <a:ln w="9525" cmpd="sng">
              <a:solidFill>
                <a:srgbClr val="9E9EBC"/>
              </a:solidFill>
              <a:miter lim="800000"/>
              <a:headEnd/>
              <a:tailEnd/>
            </a:ln>
          </p:spPr>
          <p:txBody>
            <a:bodyPr wrap="none" anchor="ctr"/>
            <a:lstStyle/>
            <a:p>
              <a:pPr algn="ctr">
                <a:defRPr/>
              </a:pPr>
              <a:endParaRPr lang="ja-JP" altLang="en-US">
                <a:ea typeface="ＭＳ Ｐゴシック" pitchFamily="-106" charset="-128"/>
                <a:cs typeface="Arial" charset="0"/>
              </a:endParaRPr>
            </a:p>
          </p:txBody>
        </p:sp>
        <p:sp>
          <p:nvSpPr>
            <p:cNvPr id="4183" name="Oval 590"/>
            <p:cNvSpPr>
              <a:spLocks noChangeAspect="1" noChangeArrowheads="1"/>
            </p:cNvSpPr>
            <p:nvPr/>
          </p:nvSpPr>
          <p:spPr bwMode="auto">
            <a:xfrm>
              <a:off x="2344" y="781"/>
              <a:ext cx="241" cy="99"/>
            </a:xfrm>
            <a:prstGeom prst="ellipse">
              <a:avLst/>
            </a:prstGeom>
            <a:solidFill>
              <a:schemeClr val="bg1"/>
            </a:solidFill>
            <a:ln w="9525">
              <a:solidFill>
                <a:srgbClr val="9E9EBC"/>
              </a:solidFill>
              <a:round/>
              <a:headEnd/>
              <a:tailEnd/>
            </a:ln>
          </p:spPr>
          <p:txBody>
            <a:bodyPr wrap="none" anchor="ctr"/>
            <a:lstStyle/>
            <a:p>
              <a:pPr algn="ctr"/>
              <a:endParaRPr lang="ja-JP" altLang="en-US">
                <a:cs typeface="Arial" charset="0"/>
              </a:endParaRPr>
            </a:p>
          </p:txBody>
        </p:sp>
        <p:sp>
          <p:nvSpPr>
            <p:cNvPr id="4184" name="Oval 591"/>
            <p:cNvSpPr>
              <a:spLocks noChangeAspect="1" noChangeArrowheads="1"/>
            </p:cNvSpPr>
            <p:nvPr/>
          </p:nvSpPr>
          <p:spPr bwMode="auto">
            <a:xfrm>
              <a:off x="992" y="981"/>
              <a:ext cx="32" cy="21"/>
            </a:xfrm>
            <a:prstGeom prst="ellipse">
              <a:avLst/>
            </a:prstGeom>
            <a:solidFill>
              <a:schemeClr val="bg2"/>
            </a:solidFill>
            <a:ln w="9525">
              <a:solidFill>
                <a:srgbClr val="9E9EBC"/>
              </a:solidFill>
              <a:round/>
              <a:headEnd/>
              <a:tailEnd/>
            </a:ln>
          </p:spPr>
          <p:txBody>
            <a:bodyPr wrap="none" anchor="ctr"/>
            <a:lstStyle/>
            <a:p>
              <a:pPr algn="ctr"/>
              <a:endParaRPr lang="ja-JP" altLang="en-US">
                <a:cs typeface="Arial" charset="0"/>
              </a:endParaRPr>
            </a:p>
          </p:txBody>
        </p:sp>
        <p:sp>
          <p:nvSpPr>
            <p:cNvPr id="5706" name="Oval 592"/>
            <p:cNvSpPr>
              <a:spLocks noChangeAspect="1" noChangeArrowheads="1"/>
            </p:cNvSpPr>
            <p:nvPr/>
          </p:nvSpPr>
          <p:spPr bwMode="auto">
            <a:xfrm>
              <a:off x="149" y="632"/>
              <a:ext cx="255" cy="78"/>
            </a:xfrm>
            <a:prstGeom prst="ellipse">
              <a:avLst/>
            </a:prstGeom>
            <a:gradFill rotWithShape="0">
              <a:gsLst>
                <a:gs pos="0">
                  <a:srgbClr val="FFFFFF"/>
                </a:gs>
                <a:gs pos="50000">
                  <a:schemeClr val="bg2"/>
                </a:gs>
                <a:gs pos="100000">
                  <a:srgbClr val="FFFFFF"/>
                </a:gs>
              </a:gsLst>
              <a:lin ang="0" scaled="1"/>
            </a:gradFill>
            <a:ln w="9525" cmpd="sng">
              <a:solidFill>
                <a:srgbClr val="9E9EBC"/>
              </a:solidFill>
              <a:round/>
              <a:headEnd/>
              <a:tailEnd/>
            </a:ln>
          </p:spPr>
          <p:txBody>
            <a:bodyPr wrap="none" anchor="ctr"/>
            <a:lstStyle/>
            <a:p>
              <a:pPr algn="ctr">
                <a:defRPr/>
              </a:pPr>
              <a:endParaRPr lang="ja-JP" altLang="en-US">
                <a:ea typeface="ＭＳ Ｐゴシック" pitchFamily="-106" charset="-128"/>
                <a:cs typeface="Arial" charset="0"/>
              </a:endParaRPr>
            </a:p>
          </p:txBody>
        </p:sp>
        <p:sp>
          <p:nvSpPr>
            <p:cNvPr id="5707" name="Rectangle 593"/>
            <p:cNvSpPr>
              <a:spLocks noChangeAspect="1" noChangeArrowheads="1"/>
            </p:cNvSpPr>
            <p:nvPr/>
          </p:nvSpPr>
          <p:spPr bwMode="auto">
            <a:xfrm>
              <a:off x="149" y="572"/>
              <a:ext cx="255" cy="97"/>
            </a:xfrm>
            <a:prstGeom prst="rect">
              <a:avLst/>
            </a:prstGeom>
            <a:gradFill rotWithShape="0">
              <a:gsLst>
                <a:gs pos="0">
                  <a:srgbClr val="FFFFFF"/>
                </a:gs>
                <a:gs pos="50000">
                  <a:schemeClr val="bg2"/>
                </a:gs>
                <a:gs pos="100000">
                  <a:srgbClr val="FFFFFF"/>
                </a:gs>
              </a:gsLst>
              <a:lin ang="0" scaled="1"/>
            </a:gradFill>
            <a:ln w="9525" cmpd="sng">
              <a:solidFill>
                <a:srgbClr val="9E9EBC"/>
              </a:solidFill>
              <a:miter lim="800000"/>
              <a:headEnd/>
              <a:tailEnd/>
            </a:ln>
          </p:spPr>
          <p:txBody>
            <a:bodyPr wrap="none" anchor="ctr"/>
            <a:lstStyle/>
            <a:p>
              <a:pPr algn="ctr">
                <a:defRPr/>
              </a:pPr>
              <a:endParaRPr lang="ja-JP" altLang="en-US">
                <a:ea typeface="ＭＳ Ｐゴシック" pitchFamily="-106" charset="-128"/>
                <a:cs typeface="Arial" charset="0"/>
              </a:endParaRPr>
            </a:p>
          </p:txBody>
        </p:sp>
        <p:sp>
          <p:nvSpPr>
            <p:cNvPr id="4187" name="Oval 594"/>
            <p:cNvSpPr>
              <a:spLocks noChangeAspect="1" noChangeArrowheads="1"/>
            </p:cNvSpPr>
            <p:nvPr/>
          </p:nvSpPr>
          <p:spPr bwMode="auto">
            <a:xfrm>
              <a:off x="145" y="531"/>
              <a:ext cx="259" cy="80"/>
            </a:xfrm>
            <a:prstGeom prst="ellipse">
              <a:avLst/>
            </a:prstGeom>
            <a:solidFill>
              <a:schemeClr val="bg1"/>
            </a:solidFill>
            <a:ln w="9525">
              <a:solidFill>
                <a:srgbClr val="9E9EBC"/>
              </a:solidFill>
              <a:round/>
              <a:headEnd/>
              <a:tailEnd/>
            </a:ln>
          </p:spPr>
          <p:txBody>
            <a:bodyPr wrap="none" anchor="ctr"/>
            <a:lstStyle/>
            <a:p>
              <a:pPr algn="ctr"/>
              <a:endParaRPr lang="ja-JP" altLang="en-US">
                <a:cs typeface="Arial" charset="0"/>
              </a:endParaRPr>
            </a:p>
          </p:txBody>
        </p:sp>
        <p:sp>
          <p:nvSpPr>
            <p:cNvPr id="5709" name="Oval 595"/>
            <p:cNvSpPr>
              <a:spLocks noChangeAspect="1" noChangeArrowheads="1"/>
            </p:cNvSpPr>
            <p:nvPr/>
          </p:nvSpPr>
          <p:spPr bwMode="auto">
            <a:xfrm>
              <a:off x="168" y="515"/>
              <a:ext cx="211" cy="80"/>
            </a:xfrm>
            <a:prstGeom prst="ellipse">
              <a:avLst/>
            </a:prstGeom>
            <a:gradFill rotWithShape="0">
              <a:gsLst>
                <a:gs pos="0">
                  <a:srgbClr val="FFFFFF"/>
                </a:gs>
                <a:gs pos="50000">
                  <a:schemeClr val="bg2"/>
                </a:gs>
                <a:gs pos="100000">
                  <a:srgbClr val="FFFFFF"/>
                </a:gs>
              </a:gsLst>
              <a:lin ang="0" scaled="1"/>
            </a:gradFill>
            <a:ln w="9525" cmpd="sng">
              <a:solidFill>
                <a:srgbClr val="9E9EBC"/>
              </a:solidFill>
              <a:round/>
              <a:headEnd/>
              <a:tailEnd/>
            </a:ln>
          </p:spPr>
          <p:txBody>
            <a:bodyPr wrap="none" anchor="ctr"/>
            <a:lstStyle/>
            <a:p>
              <a:pPr algn="ctr">
                <a:defRPr/>
              </a:pPr>
              <a:endParaRPr lang="ja-JP" altLang="en-US">
                <a:ea typeface="ＭＳ Ｐゴシック" pitchFamily="-106" charset="-128"/>
                <a:cs typeface="Arial" charset="0"/>
              </a:endParaRPr>
            </a:p>
          </p:txBody>
        </p:sp>
        <p:sp>
          <p:nvSpPr>
            <p:cNvPr id="5710" name="Rectangle 596"/>
            <p:cNvSpPr>
              <a:spLocks noChangeAspect="1" noChangeArrowheads="1"/>
            </p:cNvSpPr>
            <p:nvPr/>
          </p:nvSpPr>
          <p:spPr bwMode="auto">
            <a:xfrm>
              <a:off x="163" y="285"/>
              <a:ext cx="216" cy="280"/>
            </a:xfrm>
            <a:prstGeom prst="rect">
              <a:avLst/>
            </a:prstGeom>
            <a:gradFill rotWithShape="0">
              <a:gsLst>
                <a:gs pos="0">
                  <a:srgbClr val="FFFFFF"/>
                </a:gs>
                <a:gs pos="50000">
                  <a:schemeClr val="bg2"/>
                </a:gs>
                <a:gs pos="100000">
                  <a:srgbClr val="FFFFFF"/>
                </a:gs>
              </a:gsLst>
              <a:lin ang="0" scaled="1"/>
            </a:gradFill>
            <a:ln w="9525" cmpd="sng">
              <a:solidFill>
                <a:srgbClr val="9E9EBC"/>
              </a:solidFill>
              <a:miter lim="800000"/>
              <a:headEnd/>
              <a:tailEnd/>
            </a:ln>
          </p:spPr>
          <p:txBody>
            <a:bodyPr wrap="none" anchor="ctr"/>
            <a:lstStyle/>
            <a:p>
              <a:pPr algn="ctr">
                <a:defRPr/>
              </a:pPr>
              <a:endParaRPr lang="ja-JP" altLang="en-US">
                <a:ea typeface="ＭＳ Ｐゴシック" pitchFamily="-106" charset="-128"/>
                <a:cs typeface="Arial" charset="0"/>
              </a:endParaRPr>
            </a:p>
          </p:txBody>
        </p:sp>
        <p:sp>
          <p:nvSpPr>
            <p:cNvPr id="4190" name="Oval 597"/>
            <p:cNvSpPr>
              <a:spLocks noChangeAspect="1" noChangeArrowheads="1"/>
            </p:cNvSpPr>
            <p:nvPr/>
          </p:nvSpPr>
          <p:spPr bwMode="auto">
            <a:xfrm>
              <a:off x="163" y="244"/>
              <a:ext cx="216" cy="80"/>
            </a:xfrm>
            <a:prstGeom prst="ellipse">
              <a:avLst/>
            </a:prstGeom>
            <a:solidFill>
              <a:schemeClr val="bg1"/>
            </a:solidFill>
            <a:ln w="9525">
              <a:solidFill>
                <a:srgbClr val="9E9EBC"/>
              </a:solidFill>
              <a:round/>
              <a:headEnd/>
              <a:tailEnd/>
            </a:ln>
          </p:spPr>
          <p:txBody>
            <a:bodyPr wrap="none" anchor="ctr"/>
            <a:lstStyle/>
            <a:p>
              <a:pPr algn="ctr"/>
              <a:endParaRPr lang="ja-JP" altLang="en-US">
                <a:cs typeface="Arial" charset="0"/>
              </a:endParaRPr>
            </a:p>
          </p:txBody>
        </p:sp>
        <p:grpSp>
          <p:nvGrpSpPr>
            <p:cNvPr id="152" name="Group 592"/>
            <p:cNvGrpSpPr>
              <a:grpSpLocks noChangeAspect="1"/>
            </p:cNvGrpSpPr>
            <p:nvPr/>
          </p:nvGrpSpPr>
          <p:grpSpPr bwMode="auto">
            <a:xfrm>
              <a:off x="132" y="743"/>
              <a:ext cx="572" cy="436"/>
              <a:chOff x="0" y="0"/>
              <a:chExt cx="708" cy="552"/>
            </a:xfrm>
          </p:grpSpPr>
          <p:sp>
            <p:nvSpPr>
              <p:cNvPr id="4221" name="AutoShape 599"/>
              <p:cNvSpPr>
                <a:spLocks noChangeAspect="1" noChangeArrowheads="1"/>
              </p:cNvSpPr>
              <p:nvPr/>
            </p:nvSpPr>
            <p:spPr bwMode="auto">
              <a:xfrm rot="-6291518">
                <a:off x="512" y="34"/>
                <a:ext cx="145" cy="253"/>
              </a:xfrm>
              <a:prstGeom prst="can">
                <a:avLst>
                  <a:gd name="adj" fmla="val 43055"/>
                </a:avLst>
              </a:prstGeom>
              <a:gradFill rotWithShape="0">
                <a:gsLst>
                  <a:gs pos="0">
                    <a:srgbClr val="FFFFFF"/>
                  </a:gs>
                  <a:gs pos="100000">
                    <a:schemeClr val="bg2"/>
                  </a:gs>
                </a:gsLst>
                <a:lin ang="5400000" scaled="1"/>
              </a:gradFill>
              <a:ln w="3175">
                <a:solidFill>
                  <a:srgbClr val="9E9EBC"/>
                </a:solidFill>
                <a:round/>
                <a:headEnd/>
                <a:tailEnd/>
              </a:ln>
            </p:spPr>
            <p:txBody>
              <a:bodyPr wrap="none" anchor="ctr"/>
              <a:lstStyle/>
              <a:p>
                <a:pPr algn="ctr"/>
                <a:endParaRPr lang="ja-JP" altLang="en-US">
                  <a:cs typeface="Arial" charset="0"/>
                </a:endParaRPr>
              </a:p>
            </p:txBody>
          </p:sp>
          <p:grpSp>
            <p:nvGrpSpPr>
              <p:cNvPr id="153" name="Group 594"/>
              <p:cNvGrpSpPr>
                <a:grpSpLocks noChangeAspect="1"/>
              </p:cNvGrpSpPr>
              <p:nvPr/>
            </p:nvGrpSpPr>
            <p:grpSpPr bwMode="auto">
              <a:xfrm>
                <a:off x="0" y="0"/>
                <a:ext cx="528" cy="552"/>
                <a:chOff x="0" y="0"/>
                <a:chExt cx="528" cy="552"/>
              </a:xfrm>
            </p:grpSpPr>
            <p:sp>
              <p:nvSpPr>
                <p:cNvPr id="4223" name="その他"/>
                <p:cNvSpPr>
                  <a:spLocks noChangeAspect="1"/>
                </p:cNvSpPr>
                <p:nvPr/>
              </p:nvSpPr>
              <p:spPr bwMode="auto">
                <a:xfrm>
                  <a:off x="84" y="124"/>
                  <a:ext cx="441" cy="419"/>
                </a:xfrm>
                <a:custGeom>
                  <a:avLst/>
                  <a:gdLst>
                    <a:gd name="T0" fmla="*/ 8 w 440"/>
                    <a:gd name="T1" fmla="*/ 120 h 420"/>
                    <a:gd name="T2" fmla="*/ 469 w 440"/>
                    <a:gd name="T3" fmla="*/ 0 h 420"/>
                    <a:gd name="T4" fmla="*/ 469 w 440"/>
                    <a:gd name="T5" fmla="*/ 263 h 420"/>
                    <a:gd name="T6" fmla="*/ 0 w 440"/>
                    <a:gd name="T7" fmla="*/ 391 h 420"/>
                    <a:gd name="T8" fmla="*/ 8 w 440"/>
                    <a:gd name="T9" fmla="*/ 120 h 420"/>
                    <a:gd name="T10" fmla="*/ 0 60000 65536"/>
                    <a:gd name="T11" fmla="*/ 0 60000 65536"/>
                    <a:gd name="T12" fmla="*/ 0 60000 65536"/>
                    <a:gd name="T13" fmla="*/ 0 60000 65536"/>
                    <a:gd name="T14" fmla="*/ 0 60000 65536"/>
                    <a:gd name="T15" fmla="*/ 0 w 440"/>
                    <a:gd name="T16" fmla="*/ 0 h 420"/>
                    <a:gd name="T17" fmla="*/ 440 w 440"/>
                    <a:gd name="T18" fmla="*/ 420 h 420"/>
                  </a:gdLst>
                  <a:ahLst/>
                  <a:cxnLst>
                    <a:cxn ang="T10">
                      <a:pos x="T0" y="T1"/>
                    </a:cxn>
                    <a:cxn ang="T11">
                      <a:pos x="T2" y="T3"/>
                    </a:cxn>
                    <a:cxn ang="T12">
                      <a:pos x="T4" y="T5"/>
                    </a:cxn>
                    <a:cxn ang="T13">
                      <a:pos x="T6" y="T7"/>
                    </a:cxn>
                    <a:cxn ang="T14">
                      <a:pos x="T8" y="T9"/>
                    </a:cxn>
                  </a:cxnLst>
                  <a:rect l="T15" t="T16" r="T17" b="T18"/>
                  <a:pathLst>
                    <a:path w="440" h="420">
                      <a:moveTo>
                        <a:pt x="8" y="120"/>
                      </a:moveTo>
                      <a:lnTo>
                        <a:pt x="440" y="0"/>
                      </a:lnTo>
                      <a:lnTo>
                        <a:pt x="440" y="292"/>
                      </a:lnTo>
                      <a:lnTo>
                        <a:pt x="0" y="420"/>
                      </a:lnTo>
                      <a:lnTo>
                        <a:pt x="8" y="120"/>
                      </a:lnTo>
                      <a:close/>
                    </a:path>
                  </a:pathLst>
                </a:custGeom>
                <a:solidFill>
                  <a:schemeClr val="bg2"/>
                </a:solidFill>
                <a:ln w="3175">
                  <a:solidFill>
                    <a:srgbClr val="9E9EBC"/>
                  </a:solidFill>
                  <a:round/>
                  <a:headEnd/>
                  <a:tailEnd/>
                </a:ln>
              </p:spPr>
              <p:txBody>
                <a:bodyPr wrap="none" anchor="ctr"/>
                <a:lstStyle/>
                <a:p>
                  <a:endParaRPr lang="ja-JP" altLang="en-US"/>
                </a:p>
              </p:txBody>
            </p:sp>
            <p:sp>
              <p:nvSpPr>
                <p:cNvPr id="4224" name="その他"/>
                <p:cNvSpPr>
                  <a:spLocks noChangeAspect="1"/>
                </p:cNvSpPr>
                <p:nvPr/>
              </p:nvSpPr>
              <p:spPr bwMode="auto">
                <a:xfrm>
                  <a:off x="-1" y="-1"/>
                  <a:ext cx="529" cy="244"/>
                </a:xfrm>
                <a:custGeom>
                  <a:avLst/>
                  <a:gdLst>
                    <a:gd name="T0" fmla="*/ 0 w 520"/>
                    <a:gd name="T1" fmla="*/ 112 h 244"/>
                    <a:gd name="T2" fmla="*/ 131 w 520"/>
                    <a:gd name="T3" fmla="*/ 244 h 244"/>
                    <a:gd name="T4" fmla="*/ 854 w 520"/>
                    <a:gd name="T5" fmla="*/ 116 h 244"/>
                    <a:gd name="T6" fmla="*/ 697 w 520"/>
                    <a:gd name="T7" fmla="*/ 0 h 244"/>
                    <a:gd name="T8" fmla="*/ 0 w 520"/>
                    <a:gd name="T9" fmla="*/ 112 h 244"/>
                    <a:gd name="T10" fmla="*/ 0 60000 65536"/>
                    <a:gd name="T11" fmla="*/ 0 60000 65536"/>
                    <a:gd name="T12" fmla="*/ 0 60000 65536"/>
                    <a:gd name="T13" fmla="*/ 0 60000 65536"/>
                    <a:gd name="T14" fmla="*/ 0 60000 65536"/>
                    <a:gd name="T15" fmla="*/ 0 w 520"/>
                    <a:gd name="T16" fmla="*/ 0 h 244"/>
                    <a:gd name="T17" fmla="*/ 520 w 520"/>
                    <a:gd name="T18" fmla="*/ 244 h 244"/>
                  </a:gdLst>
                  <a:ahLst/>
                  <a:cxnLst>
                    <a:cxn ang="T10">
                      <a:pos x="T0" y="T1"/>
                    </a:cxn>
                    <a:cxn ang="T11">
                      <a:pos x="T2" y="T3"/>
                    </a:cxn>
                    <a:cxn ang="T12">
                      <a:pos x="T4" y="T5"/>
                    </a:cxn>
                    <a:cxn ang="T13">
                      <a:pos x="T6" y="T7"/>
                    </a:cxn>
                    <a:cxn ang="T14">
                      <a:pos x="T8" y="T9"/>
                    </a:cxn>
                  </a:cxnLst>
                  <a:rect l="T15" t="T16" r="T17" b="T18"/>
                  <a:pathLst>
                    <a:path w="520" h="244">
                      <a:moveTo>
                        <a:pt x="0" y="112"/>
                      </a:moveTo>
                      <a:lnTo>
                        <a:pt x="80" y="244"/>
                      </a:lnTo>
                      <a:lnTo>
                        <a:pt x="520" y="116"/>
                      </a:lnTo>
                      <a:lnTo>
                        <a:pt x="424" y="0"/>
                      </a:lnTo>
                      <a:lnTo>
                        <a:pt x="0" y="112"/>
                      </a:lnTo>
                      <a:close/>
                    </a:path>
                  </a:pathLst>
                </a:custGeom>
                <a:solidFill>
                  <a:schemeClr val="bg1"/>
                </a:solidFill>
                <a:ln w="3175">
                  <a:solidFill>
                    <a:srgbClr val="9E9EBC"/>
                  </a:solidFill>
                  <a:round/>
                  <a:headEnd/>
                  <a:tailEnd/>
                </a:ln>
              </p:spPr>
              <p:txBody>
                <a:bodyPr wrap="none" anchor="ctr"/>
                <a:lstStyle/>
                <a:p>
                  <a:endParaRPr lang="ja-JP" altLang="en-US"/>
                </a:p>
              </p:txBody>
            </p:sp>
            <p:sp>
              <p:nvSpPr>
                <p:cNvPr id="4225" name="その他"/>
                <p:cNvSpPr>
                  <a:spLocks noChangeAspect="1"/>
                </p:cNvSpPr>
                <p:nvPr/>
              </p:nvSpPr>
              <p:spPr bwMode="auto">
                <a:xfrm>
                  <a:off x="-1" y="112"/>
                  <a:ext cx="88" cy="439"/>
                </a:xfrm>
                <a:custGeom>
                  <a:avLst/>
                  <a:gdLst>
                    <a:gd name="T0" fmla="*/ 0 w 88"/>
                    <a:gd name="T1" fmla="*/ 0 h 440"/>
                    <a:gd name="T2" fmla="*/ 88 w 88"/>
                    <a:gd name="T3" fmla="*/ 132 h 440"/>
                    <a:gd name="T4" fmla="*/ 80 w 88"/>
                    <a:gd name="T5" fmla="*/ 411 h 440"/>
                    <a:gd name="T6" fmla="*/ 4 w 88"/>
                    <a:gd name="T7" fmla="*/ 279 h 440"/>
                    <a:gd name="T8" fmla="*/ 0 w 88"/>
                    <a:gd name="T9" fmla="*/ 0 h 440"/>
                    <a:gd name="T10" fmla="*/ 0 60000 65536"/>
                    <a:gd name="T11" fmla="*/ 0 60000 65536"/>
                    <a:gd name="T12" fmla="*/ 0 60000 65536"/>
                    <a:gd name="T13" fmla="*/ 0 60000 65536"/>
                    <a:gd name="T14" fmla="*/ 0 60000 65536"/>
                    <a:gd name="T15" fmla="*/ 0 w 88"/>
                    <a:gd name="T16" fmla="*/ 0 h 440"/>
                    <a:gd name="T17" fmla="*/ 88 w 88"/>
                    <a:gd name="T18" fmla="*/ 440 h 440"/>
                  </a:gdLst>
                  <a:ahLst/>
                  <a:cxnLst>
                    <a:cxn ang="T10">
                      <a:pos x="T0" y="T1"/>
                    </a:cxn>
                    <a:cxn ang="T11">
                      <a:pos x="T2" y="T3"/>
                    </a:cxn>
                    <a:cxn ang="T12">
                      <a:pos x="T4" y="T5"/>
                    </a:cxn>
                    <a:cxn ang="T13">
                      <a:pos x="T6" y="T7"/>
                    </a:cxn>
                    <a:cxn ang="T14">
                      <a:pos x="T8" y="T9"/>
                    </a:cxn>
                  </a:cxnLst>
                  <a:rect l="T15" t="T16" r="T17" b="T18"/>
                  <a:pathLst>
                    <a:path w="88" h="440">
                      <a:moveTo>
                        <a:pt x="0" y="0"/>
                      </a:moveTo>
                      <a:lnTo>
                        <a:pt x="88" y="132"/>
                      </a:lnTo>
                      <a:lnTo>
                        <a:pt x="80" y="440"/>
                      </a:lnTo>
                      <a:lnTo>
                        <a:pt x="4" y="308"/>
                      </a:lnTo>
                      <a:lnTo>
                        <a:pt x="0" y="0"/>
                      </a:lnTo>
                      <a:close/>
                    </a:path>
                  </a:pathLst>
                </a:custGeom>
                <a:solidFill>
                  <a:schemeClr val="accent1"/>
                </a:solidFill>
                <a:ln w="3175">
                  <a:solidFill>
                    <a:srgbClr val="9E9EBC"/>
                  </a:solidFill>
                  <a:round/>
                  <a:headEnd/>
                  <a:tailEnd/>
                </a:ln>
              </p:spPr>
              <p:txBody>
                <a:bodyPr wrap="none" anchor="ctr"/>
                <a:lstStyle/>
                <a:p>
                  <a:endParaRPr lang="ja-JP" altLang="en-US"/>
                </a:p>
              </p:txBody>
            </p:sp>
          </p:grpSp>
        </p:grpSp>
        <p:sp>
          <p:nvSpPr>
            <p:cNvPr id="4192" name="AutoShape 604"/>
            <p:cNvSpPr>
              <a:spLocks noChangeAspect="1" noChangeArrowheads="1"/>
            </p:cNvSpPr>
            <p:nvPr/>
          </p:nvSpPr>
          <p:spPr bwMode="auto">
            <a:xfrm rot="-1007303">
              <a:off x="721" y="733"/>
              <a:ext cx="266" cy="115"/>
            </a:xfrm>
            <a:prstGeom prst="notchedRightArrow">
              <a:avLst>
                <a:gd name="adj1" fmla="val 50000"/>
                <a:gd name="adj2" fmla="val 57612"/>
              </a:avLst>
            </a:prstGeom>
            <a:gradFill rotWithShape="0">
              <a:gsLst>
                <a:gs pos="0">
                  <a:srgbClr val="FFFFFF"/>
                </a:gs>
                <a:gs pos="100000">
                  <a:srgbClr val="FF0000"/>
                </a:gs>
              </a:gsLst>
              <a:lin ang="0" scaled="1"/>
            </a:gradFill>
            <a:ln w="19050">
              <a:solidFill>
                <a:srgbClr val="9E9EBC"/>
              </a:solidFill>
              <a:miter lim="800000"/>
              <a:headEnd/>
              <a:tailEnd/>
            </a:ln>
            <a:effectLst>
              <a:outerShdw dist="35921" dir="2700000" algn="ctr" rotWithShape="0">
                <a:schemeClr val="bg2">
                  <a:alpha val="74997"/>
                </a:schemeClr>
              </a:outerShdw>
            </a:effectLst>
          </p:spPr>
          <p:txBody>
            <a:bodyPr wrap="none" anchor="ctr"/>
            <a:lstStyle/>
            <a:p>
              <a:pPr algn="ctr"/>
              <a:endParaRPr lang="ja-JP" altLang="en-US">
                <a:cs typeface="Arial" charset="0"/>
              </a:endParaRPr>
            </a:p>
          </p:txBody>
        </p:sp>
        <p:sp>
          <p:nvSpPr>
            <p:cNvPr id="4193" name="AutoShape 605"/>
            <p:cNvSpPr>
              <a:spLocks noChangeAspect="1" noChangeArrowheads="1"/>
            </p:cNvSpPr>
            <p:nvPr/>
          </p:nvSpPr>
          <p:spPr bwMode="auto">
            <a:xfrm rot="-10115961">
              <a:off x="1945" y="510"/>
              <a:ext cx="250" cy="69"/>
            </a:xfrm>
            <a:prstGeom prst="rightArrow">
              <a:avLst>
                <a:gd name="adj1" fmla="val 50000"/>
                <a:gd name="adj2" fmla="val 89288"/>
              </a:avLst>
            </a:prstGeom>
            <a:solidFill>
              <a:srgbClr val="344FFF"/>
            </a:solidFill>
            <a:ln w="9525">
              <a:solidFill>
                <a:srgbClr val="9E9EBC"/>
              </a:solidFill>
              <a:miter lim="800000"/>
              <a:headEnd/>
              <a:tailEnd/>
            </a:ln>
            <a:effectLst>
              <a:outerShdw dist="35921" dir="2700000" algn="ctr" rotWithShape="0">
                <a:schemeClr val="bg2">
                  <a:alpha val="74997"/>
                </a:schemeClr>
              </a:outerShdw>
            </a:effectLst>
          </p:spPr>
          <p:txBody>
            <a:bodyPr wrap="none" anchor="ctr"/>
            <a:lstStyle/>
            <a:p>
              <a:pPr algn="ctr"/>
              <a:endParaRPr lang="ja-JP" altLang="en-US">
                <a:cs typeface="Arial" charset="0"/>
              </a:endParaRPr>
            </a:p>
          </p:txBody>
        </p:sp>
        <p:sp>
          <p:nvSpPr>
            <p:cNvPr id="4194" name="その他"/>
            <p:cNvSpPr>
              <a:spLocks noChangeAspect="1"/>
            </p:cNvSpPr>
            <p:nvPr/>
          </p:nvSpPr>
          <p:spPr bwMode="auto">
            <a:xfrm>
              <a:off x="2549" y="1075"/>
              <a:ext cx="354" cy="110"/>
            </a:xfrm>
            <a:custGeom>
              <a:avLst/>
              <a:gdLst>
                <a:gd name="T0" fmla="*/ 2 w 438"/>
                <a:gd name="T1" fmla="*/ 2 h 140"/>
                <a:gd name="T2" fmla="*/ 2 w 438"/>
                <a:gd name="T3" fmla="*/ 2 h 140"/>
                <a:gd name="T4" fmla="*/ 2 w 438"/>
                <a:gd name="T5" fmla="*/ 2 h 140"/>
                <a:gd name="T6" fmla="*/ 2 w 438"/>
                <a:gd name="T7" fmla="*/ 2 h 140"/>
                <a:gd name="T8" fmla="*/ 2 w 438"/>
                <a:gd name="T9" fmla="*/ 2 h 140"/>
                <a:gd name="T10" fmla="*/ 0 w 438"/>
                <a:gd name="T11" fmla="*/ 2 h 140"/>
                <a:gd name="T12" fmla="*/ 2 w 438"/>
                <a:gd name="T13" fmla="*/ 2 h 140"/>
                <a:gd name="T14" fmla="*/ 2 w 438"/>
                <a:gd name="T15" fmla="*/ 0 h 140"/>
                <a:gd name="T16" fmla="*/ 2 w 438"/>
                <a:gd name="T17" fmla="*/ 2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140"/>
                <a:gd name="T29" fmla="*/ 438 w 438"/>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8" h="140">
                  <a:moveTo>
                    <a:pt x="438" y="106"/>
                  </a:moveTo>
                  <a:lnTo>
                    <a:pt x="424" y="120"/>
                  </a:lnTo>
                  <a:lnTo>
                    <a:pt x="418" y="130"/>
                  </a:lnTo>
                  <a:lnTo>
                    <a:pt x="416" y="140"/>
                  </a:lnTo>
                  <a:lnTo>
                    <a:pt x="5" y="34"/>
                  </a:lnTo>
                  <a:lnTo>
                    <a:pt x="0" y="21"/>
                  </a:lnTo>
                  <a:lnTo>
                    <a:pt x="5" y="7"/>
                  </a:lnTo>
                  <a:lnTo>
                    <a:pt x="18" y="0"/>
                  </a:lnTo>
                  <a:lnTo>
                    <a:pt x="438" y="106"/>
                  </a:lnTo>
                  <a:close/>
                </a:path>
              </a:pathLst>
            </a:custGeom>
            <a:solidFill>
              <a:srgbClr val="99D9FF"/>
            </a:solidFill>
            <a:ln w="6350">
              <a:solidFill>
                <a:srgbClr val="9E9EBC"/>
              </a:solidFill>
              <a:round/>
              <a:headEnd/>
              <a:tailEnd/>
            </a:ln>
          </p:spPr>
          <p:txBody>
            <a:bodyPr wrap="none" anchor="ctr"/>
            <a:lstStyle/>
            <a:p>
              <a:endParaRPr lang="ja-JP" altLang="en-US"/>
            </a:p>
          </p:txBody>
        </p:sp>
        <p:sp>
          <p:nvSpPr>
            <p:cNvPr id="4195" name="その他"/>
            <p:cNvSpPr>
              <a:spLocks noChangeAspect="1"/>
            </p:cNvSpPr>
            <p:nvPr/>
          </p:nvSpPr>
          <p:spPr bwMode="auto">
            <a:xfrm>
              <a:off x="2549" y="1121"/>
              <a:ext cx="331" cy="106"/>
            </a:xfrm>
            <a:custGeom>
              <a:avLst/>
              <a:gdLst>
                <a:gd name="T0" fmla="*/ 2 w 412"/>
                <a:gd name="T1" fmla="*/ 2 h 134"/>
                <a:gd name="T2" fmla="*/ 2 w 412"/>
                <a:gd name="T3" fmla="*/ 2 h 134"/>
                <a:gd name="T4" fmla="*/ 2 w 412"/>
                <a:gd name="T5" fmla="*/ 2 h 134"/>
                <a:gd name="T6" fmla="*/ 2 w 412"/>
                <a:gd name="T7" fmla="*/ 2 h 134"/>
                <a:gd name="T8" fmla="*/ 2 w 412"/>
                <a:gd name="T9" fmla="*/ 2 h 134"/>
                <a:gd name="T10" fmla="*/ 0 w 412"/>
                <a:gd name="T11" fmla="*/ 2 h 134"/>
                <a:gd name="T12" fmla="*/ 2 w 412"/>
                <a:gd name="T13" fmla="*/ 2 h 134"/>
                <a:gd name="T14" fmla="*/ 2 w 412"/>
                <a:gd name="T15" fmla="*/ 0 h 134"/>
                <a:gd name="T16" fmla="*/ 2 w 412"/>
                <a:gd name="T17" fmla="*/ 2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
                <a:gd name="T28" fmla="*/ 0 h 134"/>
                <a:gd name="T29" fmla="*/ 412 w 412"/>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 h="134">
                  <a:moveTo>
                    <a:pt x="412" y="100"/>
                  </a:moveTo>
                  <a:lnTo>
                    <a:pt x="404" y="112"/>
                  </a:lnTo>
                  <a:lnTo>
                    <a:pt x="400" y="124"/>
                  </a:lnTo>
                  <a:lnTo>
                    <a:pt x="396" y="134"/>
                  </a:lnTo>
                  <a:lnTo>
                    <a:pt x="5" y="32"/>
                  </a:lnTo>
                  <a:lnTo>
                    <a:pt x="0" y="20"/>
                  </a:lnTo>
                  <a:lnTo>
                    <a:pt x="5" y="7"/>
                  </a:lnTo>
                  <a:lnTo>
                    <a:pt x="17" y="0"/>
                  </a:lnTo>
                  <a:lnTo>
                    <a:pt x="412" y="100"/>
                  </a:lnTo>
                  <a:close/>
                </a:path>
              </a:pathLst>
            </a:custGeom>
            <a:solidFill>
              <a:srgbClr val="99D9FF"/>
            </a:solidFill>
            <a:ln w="6350">
              <a:solidFill>
                <a:srgbClr val="9E9EBC"/>
              </a:solidFill>
              <a:round/>
              <a:headEnd/>
              <a:tailEnd/>
            </a:ln>
          </p:spPr>
          <p:txBody>
            <a:bodyPr wrap="none" anchor="ctr"/>
            <a:lstStyle/>
            <a:p>
              <a:endParaRPr lang="ja-JP" altLang="en-US"/>
            </a:p>
          </p:txBody>
        </p:sp>
        <p:sp>
          <p:nvSpPr>
            <p:cNvPr id="4196" name="その他"/>
            <p:cNvSpPr>
              <a:spLocks noChangeAspect="1"/>
            </p:cNvSpPr>
            <p:nvPr/>
          </p:nvSpPr>
          <p:spPr bwMode="auto">
            <a:xfrm>
              <a:off x="266" y="1137"/>
              <a:ext cx="234" cy="512"/>
            </a:xfrm>
            <a:custGeom>
              <a:avLst/>
              <a:gdLst>
                <a:gd name="T0" fmla="*/ 2 w 288"/>
                <a:gd name="T1" fmla="*/ 2 h 648"/>
                <a:gd name="T2" fmla="*/ 0 w 288"/>
                <a:gd name="T3" fmla="*/ 2 h 648"/>
                <a:gd name="T4" fmla="*/ 0 w 288"/>
                <a:gd name="T5" fmla="*/ 0 h 648"/>
                <a:gd name="T6" fmla="*/ 0 60000 65536"/>
                <a:gd name="T7" fmla="*/ 0 60000 65536"/>
                <a:gd name="T8" fmla="*/ 0 60000 65536"/>
                <a:gd name="T9" fmla="*/ 0 w 288"/>
                <a:gd name="T10" fmla="*/ 0 h 648"/>
                <a:gd name="T11" fmla="*/ 288 w 288"/>
                <a:gd name="T12" fmla="*/ 648 h 648"/>
              </a:gdLst>
              <a:ahLst/>
              <a:cxnLst>
                <a:cxn ang="T6">
                  <a:pos x="T0" y="T1"/>
                </a:cxn>
                <a:cxn ang="T7">
                  <a:pos x="T2" y="T3"/>
                </a:cxn>
                <a:cxn ang="T8">
                  <a:pos x="T4" y="T5"/>
                </a:cxn>
              </a:cxnLst>
              <a:rect l="T9" t="T10" r="T11" b="T12"/>
              <a:pathLst>
                <a:path w="288" h="648">
                  <a:moveTo>
                    <a:pt x="288" y="560"/>
                  </a:moveTo>
                  <a:lnTo>
                    <a:pt x="0" y="648"/>
                  </a:lnTo>
                  <a:lnTo>
                    <a:pt x="0" y="0"/>
                  </a:lnTo>
                </a:path>
              </a:pathLst>
            </a:custGeom>
            <a:noFill/>
            <a:ln w="38100">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154" name="Group 603"/>
            <p:cNvGrpSpPr>
              <a:grpSpLocks noChangeAspect="1"/>
            </p:cNvGrpSpPr>
            <p:nvPr/>
          </p:nvGrpSpPr>
          <p:grpSpPr bwMode="auto">
            <a:xfrm>
              <a:off x="1508" y="921"/>
              <a:ext cx="209" cy="143"/>
              <a:chOff x="0" y="0"/>
              <a:chExt cx="260" cy="180"/>
            </a:xfrm>
          </p:grpSpPr>
          <p:sp>
            <p:nvSpPr>
              <p:cNvPr id="4218" name="その他"/>
              <p:cNvSpPr>
                <a:spLocks noChangeAspect="1"/>
              </p:cNvSpPr>
              <p:nvPr/>
            </p:nvSpPr>
            <p:spPr bwMode="auto">
              <a:xfrm>
                <a:off x="44" y="32"/>
                <a:ext cx="171" cy="130"/>
              </a:xfrm>
              <a:custGeom>
                <a:avLst/>
                <a:gdLst>
                  <a:gd name="T0" fmla="*/ 129 w 166"/>
                  <a:gd name="T1" fmla="*/ 0 h 132"/>
                  <a:gd name="T2" fmla="*/ 0 w 166"/>
                  <a:gd name="T3" fmla="*/ 20 h 132"/>
                  <a:gd name="T4" fmla="*/ 4 w 166"/>
                  <a:gd name="T5" fmla="*/ 51 h 132"/>
                  <a:gd name="T6" fmla="*/ 158 w 166"/>
                  <a:gd name="T7" fmla="*/ 81 h 132"/>
                  <a:gd name="T8" fmla="*/ 302 w 166"/>
                  <a:gd name="T9" fmla="*/ 86 h 132"/>
                  <a:gd name="T10" fmla="*/ 394 w 166"/>
                  <a:gd name="T11" fmla="*/ 83 h 132"/>
                  <a:gd name="T12" fmla="*/ 386 w 166"/>
                  <a:gd name="T13" fmla="*/ 33 h 132"/>
                  <a:gd name="T14" fmla="*/ 240 w 166"/>
                  <a:gd name="T15" fmla="*/ 33 h 132"/>
                  <a:gd name="T16" fmla="*/ 129 w 166"/>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132"/>
                  <a:gd name="T29" fmla="*/ 166 w 166"/>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132">
                    <a:moveTo>
                      <a:pt x="54" y="0"/>
                    </a:moveTo>
                    <a:lnTo>
                      <a:pt x="0" y="20"/>
                    </a:lnTo>
                    <a:lnTo>
                      <a:pt x="4" y="80"/>
                    </a:lnTo>
                    <a:lnTo>
                      <a:pt x="68" y="122"/>
                    </a:lnTo>
                    <a:lnTo>
                      <a:pt x="128" y="132"/>
                    </a:lnTo>
                    <a:lnTo>
                      <a:pt x="166" y="126"/>
                    </a:lnTo>
                    <a:lnTo>
                      <a:pt x="164" y="42"/>
                    </a:lnTo>
                    <a:lnTo>
                      <a:pt x="102" y="36"/>
                    </a:lnTo>
                    <a:lnTo>
                      <a:pt x="54" y="0"/>
                    </a:lnTo>
                    <a:close/>
                  </a:path>
                </a:pathLst>
              </a:custGeom>
              <a:solidFill>
                <a:srgbClr val="0000FF"/>
              </a:solidFill>
              <a:ln w="9525">
                <a:solidFill>
                  <a:srgbClr val="9E9EBC"/>
                </a:solidFill>
                <a:round/>
                <a:headEnd/>
                <a:tailEnd/>
              </a:ln>
            </p:spPr>
            <p:txBody>
              <a:bodyPr wrap="none" anchor="ctr"/>
              <a:lstStyle/>
              <a:p>
                <a:endParaRPr lang="ja-JP" altLang="en-US"/>
              </a:p>
            </p:txBody>
          </p:sp>
          <p:sp>
            <p:nvSpPr>
              <p:cNvPr id="4219" name="その他"/>
              <p:cNvSpPr>
                <a:spLocks noChangeAspect="1"/>
              </p:cNvSpPr>
              <p:nvPr/>
            </p:nvSpPr>
            <p:spPr bwMode="auto">
              <a:xfrm>
                <a:off x="1" y="27"/>
                <a:ext cx="260" cy="153"/>
              </a:xfrm>
              <a:custGeom>
                <a:avLst/>
                <a:gdLst>
                  <a:gd name="T0" fmla="*/ 60 w 260"/>
                  <a:gd name="T1" fmla="*/ 77 h 154"/>
                  <a:gd name="T2" fmla="*/ 128 w 260"/>
                  <a:gd name="T3" fmla="*/ 58 h 154"/>
                  <a:gd name="T4" fmla="*/ 176 w 260"/>
                  <a:gd name="T5" fmla="*/ 103 h 154"/>
                  <a:gd name="T6" fmla="*/ 178 w 260"/>
                  <a:gd name="T7" fmla="*/ 77 h 154"/>
                  <a:gd name="T8" fmla="*/ 188 w 260"/>
                  <a:gd name="T9" fmla="*/ 64 h 154"/>
                  <a:gd name="T10" fmla="*/ 234 w 260"/>
                  <a:gd name="T11" fmla="*/ 52 h 154"/>
                  <a:gd name="T12" fmla="*/ 260 w 260"/>
                  <a:gd name="T13" fmla="*/ 101 h 154"/>
                  <a:gd name="T14" fmla="*/ 210 w 260"/>
                  <a:gd name="T15" fmla="*/ 117 h 154"/>
                  <a:gd name="T16" fmla="*/ 136 w 260"/>
                  <a:gd name="T17" fmla="*/ 125 h 154"/>
                  <a:gd name="T18" fmla="*/ 94 w 260"/>
                  <a:gd name="T19" fmla="*/ 121 h 154"/>
                  <a:gd name="T20" fmla="*/ 62 w 260"/>
                  <a:gd name="T21" fmla="*/ 105 h 154"/>
                  <a:gd name="T22" fmla="*/ 32 w 260"/>
                  <a:gd name="T23" fmla="*/ 77 h 154"/>
                  <a:gd name="T24" fmla="*/ 10 w 260"/>
                  <a:gd name="T25" fmla="*/ 64 h 154"/>
                  <a:gd name="T26" fmla="*/ 0 w 260"/>
                  <a:gd name="T27" fmla="*/ 12 h 154"/>
                  <a:gd name="T28" fmla="*/ 88 w 260"/>
                  <a:gd name="T29" fmla="*/ 0 h 154"/>
                  <a:gd name="T30" fmla="*/ 64 w 260"/>
                  <a:gd name="T31" fmla="*/ 64 h 154"/>
                  <a:gd name="T32" fmla="*/ 60 w 260"/>
                  <a:gd name="T33" fmla="*/ 77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54"/>
                  <a:gd name="T53" fmla="*/ 260 w 260"/>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54">
                    <a:moveTo>
                      <a:pt x="60" y="78"/>
                    </a:moveTo>
                    <a:lnTo>
                      <a:pt x="128" y="58"/>
                    </a:lnTo>
                    <a:lnTo>
                      <a:pt x="176" y="132"/>
                    </a:lnTo>
                    <a:lnTo>
                      <a:pt x="178" y="80"/>
                    </a:lnTo>
                    <a:lnTo>
                      <a:pt x="188" y="64"/>
                    </a:lnTo>
                    <a:lnTo>
                      <a:pt x="234" y="52"/>
                    </a:lnTo>
                    <a:lnTo>
                      <a:pt x="260" y="130"/>
                    </a:lnTo>
                    <a:lnTo>
                      <a:pt x="210" y="146"/>
                    </a:lnTo>
                    <a:lnTo>
                      <a:pt x="136" y="154"/>
                    </a:lnTo>
                    <a:cubicBezTo>
                      <a:pt x="122" y="152"/>
                      <a:pt x="94" y="150"/>
                      <a:pt x="94" y="150"/>
                    </a:cubicBezTo>
                    <a:lnTo>
                      <a:pt x="62" y="134"/>
                    </a:lnTo>
                    <a:lnTo>
                      <a:pt x="32" y="100"/>
                    </a:lnTo>
                    <a:lnTo>
                      <a:pt x="10" y="64"/>
                    </a:lnTo>
                    <a:lnTo>
                      <a:pt x="0" y="12"/>
                    </a:lnTo>
                    <a:lnTo>
                      <a:pt x="88" y="0"/>
                    </a:lnTo>
                    <a:lnTo>
                      <a:pt x="64" y="64"/>
                    </a:lnTo>
                    <a:lnTo>
                      <a:pt x="60" y="78"/>
                    </a:lnTo>
                    <a:close/>
                  </a:path>
                </a:pathLst>
              </a:custGeom>
              <a:solidFill>
                <a:srgbClr val="FFF105"/>
              </a:solidFill>
              <a:ln w="9525">
                <a:solidFill>
                  <a:srgbClr val="9E9EBC"/>
                </a:solidFill>
                <a:round/>
                <a:headEnd/>
                <a:tailEnd/>
              </a:ln>
            </p:spPr>
            <p:txBody>
              <a:bodyPr wrap="none" anchor="ctr"/>
              <a:lstStyle/>
              <a:p>
                <a:endParaRPr lang="ja-JP" altLang="en-US"/>
              </a:p>
            </p:txBody>
          </p:sp>
          <p:sp>
            <p:nvSpPr>
              <p:cNvPr id="4220" name="その他"/>
              <p:cNvSpPr>
                <a:spLocks noChangeAspect="1"/>
              </p:cNvSpPr>
              <p:nvPr/>
            </p:nvSpPr>
            <p:spPr bwMode="auto">
              <a:xfrm>
                <a:off x="67" y="0"/>
                <a:ext cx="171" cy="124"/>
              </a:xfrm>
              <a:custGeom>
                <a:avLst/>
                <a:gdLst>
                  <a:gd name="T0" fmla="*/ 198 w 162"/>
                  <a:gd name="T1" fmla="*/ 0 h 126"/>
                  <a:gd name="T2" fmla="*/ 288 w 162"/>
                  <a:gd name="T3" fmla="*/ 31 h 126"/>
                  <a:gd name="T4" fmla="*/ 0 w 162"/>
                  <a:gd name="T5" fmla="*/ 41 h 126"/>
                  <a:gd name="T6" fmla="*/ 354 w 162"/>
                  <a:gd name="T7" fmla="*/ 39 h 126"/>
                  <a:gd name="T8" fmla="*/ 546 w 162"/>
                  <a:gd name="T9" fmla="*/ 81 h 126"/>
                  <a:gd name="T10" fmla="*/ 463 w 162"/>
                  <a:gd name="T11" fmla="*/ 47 h 126"/>
                  <a:gd name="T12" fmla="*/ 515 w 162"/>
                  <a:gd name="T13" fmla="*/ 41 h 126"/>
                  <a:gd name="T14" fmla="*/ 780 w 162"/>
                  <a:gd name="T15" fmla="*/ 31 h 126"/>
                  <a:gd name="T16" fmla="*/ 543 w 162"/>
                  <a:gd name="T17" fmla="*/ 35 h 126"/>
                  <a:gd name="T18" fmla="*/ 438 w 162"/>
                  <a:gd name="T19" fmla="*/ 31 h 126"/>
                  <a:gd name="T20" fmla="*/ 299 w 162"/>
                  <a:gd name="T21" fmla="*/ 31 h 126"/>
                  <a:gd name="T22" fmla="*/ 198 w 162"/>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
                  <a:gd name="T37" fmla="*/ 0 h 126"/>
                  <a:gd name="T38" fmla="*/ 162 w 162"/>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 h="126">
                    <a:moveTo>
                      <a:pt x="42" y="0"/>
                    </a:moveTo>
                    <a:lnTo>
                      <a:pt x="60" y="52"/>
                    </a:lnTo>
                    <a:lnTo>
                      <a:pt x="0" y="70"/>
                    </a:lnTo>
                    <a:lnTo>
                      <a:pt x="74" y="68"/>
                    </a:lnTo>
                    <a:lnTo>
                      <a:pt x="114" y="126"/>
                    </a:lnTo>
                    <a:lnTo>
                      <a:pt x="96" y="76"/>
                    </a:lnTo>
                    <a:lnTo>
                      <a:pt x="106" y="70"/>
                    </a:lnTo>
                    <a:lnTo>
                      <a:pt x="162" y="56"/>
                    </a:lnTo>
                    <a:lnTo>
                      <a:pt x="112" y="64"/>
                    </a:lnTo>
                    <a:lnTo>
                      <a:pt x="90" y="58"/>
                    </a:lnTo>
                    <a:lnTo>
                      <a:pt x="62" y="34"/>
                    </a:lnTo>
                    <a:lnTo>
                      <a:pt x="42" y="0"/>
                    </a:lnTo>
                    <a:close/>
                  </a:path>
                </a:pathLst>
              </a:custGeom>
              <a:solidFill>
                <a:srgbClr val="FF0061"/>
              </a:solidFill>
              <a:ln w="9525">
                <a:solidFill>
                  <a:srgbClr val="9E9EBC"/>
                </a:solidFill>
                <a:round/>
                <a:headEnd/>
                <a:tailEnd/>
              </a:ln>
            </p:spPr>
            <p:txBody>
              <a:bodyPr wrap="none" anchor="ctr"/>
              <a:lstStyle/>
              <a:p>
                <a:endParaRPr lang="ja-JP" altLang="en-US"/>
              </a:p>
            </p:txBody>
          </p:sp>
        </p:grpSp>
        <p:grpSp>
          <p:nvGrpSpPr>
            <p:cNvPr id="155" name="Group 607"/>
            <p:cNvGrpSpPr>
              <a:grpSpLocks noChangeAspect="1"/>
            </p:cNvGrpSpPr>
            <p:nvPr/>
          </p:nvGrpSpPr>
          <p:grpSpPr bwMode="auto">
            <a:xfrm flipH="1">
              <a:off x="971" y="918"/>
              <a:ext cx="210" cy="142"/>
              <a:chOff x="0" y="0"/>
              <a:chExt cx="260" cy="180"/>
            </a:xfrm>
          </p:grpSpPr>
          <p:sp>
            <p:nvSpPr>
              <p:cNvPr id="4215" name="その他"/>
              <p:cNvSpPr>
                <a:spLocks noChangeAspect="1"/>
              </p:cNvSpPr>
              <p:nvPr/>
            </p:nvSpPr>
            <p:spPr bwMode="auto">
              <a:xfrm>
                <a:off x="44" y="33"/>
                <a:ext cx="165" cy="131"/>
              </a:xfrm>
              <a:custGeom>
                <a:avLst/>
                <a:gdLst>
                  <a:gd name="T0" fmla="*/ 54 w 166"/>
                  <a:gd name="T1" fmla="*/ 0 h 132"/>
                  <a:gd name="T2" fmla="*/ 0 w 166"/>
                  <a:gd name="T3" fmla="*/ 20 h 132"/>
                  <a:gd name="T4" fmla="*/ 4 w 166"/>
                  <a:gd name="T5" fmla="*/ 66 h 132"/>
                  <a:gd name="T6" fmla="*/ 68 w 166"/>
                  <a:gd name="T7" fmla="*/ 93 h 132"/>
                  <a:gd name="T8" fmla="*/ 99 w 166"/>
                  <a:gd name="T9" fmla="*/ 103 h 132"/>
                  <a:gd name="T10" fmla="*/ 137 w 166"/>
                  <a:gd name="T11" fmla="*/ 97 h 132"/>
                  <a:gd name="T12" fmla="*/ 135 w 166"/>
                  <a:gd name="T13" fmla="*/ 42 h 132"/>
                  <a:gd name="T14" fmla="*/ 83 w 166"/>
                  <a:gd name="T15" fmla="*/ 36 h 132"/>
                  <a:gd name="T16" fmla="*/ 54 w 166"/>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132"/>
                  <a:gd name="T29" fmla="*/ 166 w 166"/>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132">
                    <a:moveTo>
                      <a:pt x="54" y="0"/>
                    </a:moveTo>
                    <a:lnTo>
                      <a:pt x="0" y="20"/>
                    </a:lnTo>
                    <a:lnTo>
                      <a:pt x="4" y="80"/>
                    </a:lnTo>
                    <a:lnTo>
                      <a:pt x="68" y="122"/>
                    </a:lnTo>
                    <a:lnTo>
                      <a:pt x="128" y="132"/>
                    </a:lnTo>
                    <a:lnTo>
                      <a:pt x="166" y="126"/>
                    </a:lnTo>
                    <a:lnTo>
                      <a:pt x="164" y="42"/>
                    </a:lnTo>
                    <a:lnTo>
                      <a:pt x="102" y="36"/>
                    </a:lnTo>
                    <a:lnTo>
                      <a:pt x="54" y="0"/>
                    </a:lnTo>
                    <a:close/>
                  </a:path>
                </a:pathLst>
              </a:custGeom>
              <a:solidFill>
                <a:srgbClr val="0000FF"/>
              </a:solidFill>
              <a:ln w="9525">
                <a:solidFill>
                  <a:srgbClr val="9E9EBC"/>
                </a:solidFill>
                <a:round/>
                <a:headEnd/>
                <a:tailEnd/>
              </a:ln>
            </p:spPr>
            <p:txBody>
              <a:bodyPr wrap="none" anchor="ctr"/>
              <a:lstStyle/>
              <a:p>
                <a:endParaRPr lang="ja-JP" altLang="en-US"/>
              </a:p>
            </p:txBody>
          </p:sp>
          <p:sp>
            <p:nvSpPr>
              <p:cNvPr id="4216" name="その他"/>
              <p:cNvSpPr>
                <a:spLocks noChangeAspect="1"/>
              </p:cNvSpPr>
              <p:nvPr/>
            </p:nvSpPr>
            <p:spPr bwMode="auto">
              <a:xfrm>
                <a:off x="1" y="28"/>
                <a:ext cx="259" cy="151"/>
              </a:xfrm>
              <a:custGeom>
                <a:avLst/>
                <a:gdLst>
                  <a:gd name="T0" fmla="*/ 60 w 260"/>
                  <a:gd name="T1" fmla="*/ 48 h 154"/>
                  <a:gd name="T2" fmla="*/ 128 w 260"/>
                  <a:gd name="T3" fmla="*/ 29 h 154"/>
                  <a:gd name="T4" fmla="*/ 147 w 260"/>
                  <a:gd name="T5" fmla="*/ 74 h 154"/>
                  <a:gd name="T6" fmla="*/ 149 w 260"/>
                  <a:gd name="T7" fmla="*/ 49 h 154"/>
                  <a:gd name="T8" fmla="*/ 159 w 260"/>
                  <a:gd name="T9" fmla="*/ 35 h 154"/>
                  <a:gd name="T10" fmla="*/ 205 w 260"/>
                  <a:gd name="T11" fmla="*/ 25 h 154"/>
                  <a:gd name="T12" fmla="*/ 231 w 260"/>
                  <a:gd name="T13" fmla="*/ 74 h 154"/>
                  <a:gd name="T14" fmla="*/ 181 w 260"/>
                  <a:gd name="T15" fmla="*/ 82 h 154"/>
                  <a:gd name="T16" fmla="*/ 130 w 260"/>
                  <a:gd name="T17" fmla="*/ 87 h 154"/>
                  <a:gd name="T18" fmla="*/ 94 w 260"/>
                  <a:gd name="T19" fmla="*/ 84 h 154"/>
                  <a:gd name="T20" fmla="*/ 62 w 260"/>
                  <a:gd name="T21" fmla="*/ 75 h 154"/>
                  <a:gd name="T22" fmla="*/ 32 w 260"/>
                  <a:gd name="T23" fmla="*/ 59 h 154"/>
                  <a:gd name="T24" fmla="*/ 10 w 260"/>
                  <a:gd name="T25" fmla="*/ 35 h 154"/>
                  <a:gd name="T26" fmla="*/ 0 w 260"/>
                  <a:gd name="T27" fmla="*/ 12 h 154"/>
                  <a:gd name="T28" fmla="*/ 88 w 260"/>
                  <a:gd name="T29" fmla="*/ 0 h 154"/>
                  <a:gd name="T30" fmla="*/ 64 w 260"/>
                  <a:gd name="T31" fmla="*/ 35 h 154"/>
                  <a:gd name="T32" fmla="*/ 60 w 260"/>
                  <a:gd name="T33" fmla="*/ 48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54"/>
                  <a:gd name="T53" fmla="*/ 260 w 260"/>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54">
                    <a:moveTo>
                      <a:pt x="60" y="78"/>
                    </a:moveTo>
                    <a:lnTo>
                      <a:pt x="128" y="58"/>
                    </a:lnTo>
                    <a:lnTo>
                      <a:pt x="176" y="132"/>
                    </a:lnTo>
                    <a:lnTo>
                      <a:pt x="178" y="80"/>
                    </a:lnTo>
                    <a:lnTo>
                      <a:pt x="188" y="64"/>
                    </a:lnTo>
                    <a:lnTo>
                      <a:pt x="234" y="52"/>
                    </a:lnTo>
                    <a:lnTo>
                      <a:pt x="260" y="130"/>
                    </a:lnTo>
                    <a:lnTo>
                      <a:pt x="210" y="146"/>
                    </a:lnTo>
                    <a:lnTo>
                      <a:pt x="136" y="154"/>
                    </a:lnTo>
                    <a:cubicBezTo>
                      <a:pt x="122" y="152"/>
                      <a:pt x="94" y="150"/>
                      <a:pt x="94" y="150"/>
                    </a:cubicBezTo>
                    <a:lnTo>
                      <a:pt x="62" y="134"/>
                    </a:lnTo>
                    <a:lnTo>
                      <a:pt x="32" y="100"/>
                    </a:lnTo>
                    <a:lnTo>
                      <a:pt x="10" y="64"/>
                    </a:lnTo>
                    <a:lnTo>
                      <a:pt x="0" y="12"/>
                    </a:lnTo>
                    <a:lnTo>
                      <a:pt x="88" y="0"/>
                    </a:lnTo>
                    <a:lnTo>
                      <a:pt x="64" y="64"/>
                    </a:lnTo>
                    <a:lnTo>
                      <a:pt x="60" y="78"/>
                    </a:lnTo>
                    <a:close/>
                  </a:path>
                </a:pathLst>
              </a:custGeom>
              <a:solidFill>
                <a:srgbClr val="FFF105"/>
              </a:solidFill>
              <a:ln w="9525">
                <a:solidFill>
                  <a:srgbClr val="9E9EBC"/>
                </a:solidFill>
                <a:round/>
                <a:headEnd/>
                <a:tailEnd/>
              </a:ln>
            </p:spPr>
            <p:txBody>
              <a:bodyPr wrap="none" anchor="ctr"/>
              <a:lstStyle/>
              <a:p>
                <a:endParaRPr lang="ja-JP" altLang="en-US"/>
              </a:p>
            </p:txBody>
          </p:sp>
          <p:sp>
            <p:nvSpPr>
              <p:cNvPr id="4217" name="その他"/>
              <p:cNvSpPr>
                <a:spLocks noChangeAspect="1"/>
              </p:cNvSpPr>
              <p:nvPr/>
            </p:nvSpPr>
            <p:spPr bwMode="auto">
              <a:xfrm>
                <a:off x="66" y="1"/>
                <a:ext cx="162" cy="125"/>
              </a:xfrm>
              <a:custGeom>
                <a:avLst/>
                <a:gdLst>
                  <a:gd name="T0" fmla="*/ 42 w 162"/>
                  <a:gd name="T1" fmla="*/ 0 h 126"/>
                  <a:gd name="T2" fmla="*/ 60 w 162"/>
                  <a:gd name="T3" fmla="*/ 52 h 126"/>
                  <a:gd name="T4" fmla="*/ 0 w 162"/>
                  <a:gd name="T5" fmla="*/ 63 h 126"/>
                  <a:gd name="T6" fmla="*/ 74 w 162"/>
                  <a:gd name="T7" fmla="*/ 63 h 126"/>
                  <a:gd name="T8" fmla="*/ 114 w 162"/>
                  <a:gd name="T9" fmla="*/ 97 h 126"/>
                  <a:gd name="T10" fmla="*/ 96 w 162"/>
                  <a:gd name="T11" fmla="*/ 63 h 126"/>
                  <a:gd name="T12" fmla="*/ 106 w 162"/>
                  <a:gd name="T13" fmla="*/ 63 h 126"/>
                  <a:gd name="T14" fmla="*/ 162 w 162"/>
                  <a:gd name="T15" fmla="*/ 56 h 126"/>
                  <a:gd name="T16" fmla="*/ 112 w 162"/>
                  <a:gd name="T17" fmla="*/ 63 h 126"/>
                  <a:gd name="T18" fmla="*/ 90 w 162"/>
                  <a:gd name="T19" fmla="*/ 58 h 126"/>
                  <a:gd name="T20" fmla="*/ 62 w 162"/>
                  <a:gd name="T21" fmla="*/ 34 h 126"/>
                  <a:gd name="T22" fmla="*/ 42 w 162"/>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
                  <a:gd name="T37" fmla="*/ 0 h 126"/>
                  <a:gd name="T38" fmla="*/ 162 w 162"/>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 h="126">
                    <a:moveTo>
                      <a:pt x="42" y="0"/>
                    </a:moveTo>
                    <a:lnTo>
                      <a:pt x="60" y="52"/>
                    </a:lnTo>
                    <a:lnTo>
                      <a:pt x="0" y="70"/>
                    </a:lnTo>
                    <a:lnTo>
                      <a:pt x="74" y="68"/>
                    </a:lnTo>
                    <a:lnTo>
                      <a:pt x="114" y="126"/>
                    </a:lnTo>
                    <a:lnTo>
                      <a:pt x="96" y="76"/>
                    </a:lnTo>
                    <a:lnTo>
                      <a:pt x="106" y="70"/>
                    </a:lnTo>
                    <a:lnTo>
                      <a:pt x="162" y="56"/>
                    </a:lnTo>
                    <a:lnTo>
                      <a:pt x="112" y="64"/>
                    </a:lnTo>
                    <a:lnTo>
                      <a:pt x="90" y="58"/>
                    </a:lnTo>
                    <a:lnTo>
                      <a:pt x="62" y="34"/>
                    </a:lnTo>
                    <a:lnTo>
                      <a:pt x="42" y="0"/>
                    </a:lnTo>
                    <a:close/>
                  </a:path>
                </a:pathLst>
              </a:custGeom>
              <a:solidFill>
                <a:srgbClr val="FF0061"/>
              </a:solidFill>
              <a:ln w="9525">
                <a:solidFill>
                  <a:srgbClr val="9E9EBC"/>
                </a:solidFill>
                <a:round/>
                <a:headEnd/>
                <a:tailEnd/>
              </a:ln>
            </p:spPr>
            <p:txBody>
              <a:bodyPr wrap="none" anchor="ctr"/>
              <a:lstStyle/>
              <a:p>
                <a:endParaRPr lang="ja-JP" altLang="en-US"/>
              </a:p>
            </p:txBody>
          </p:sp>
        </p:grpSp>
        <p:sp>
          <p:nvSpPr>
            <p:cNvPr id="4199" name="その他"/>
            <p:cNvSpPr>
              <a:spLocks noChangeAspect="1"/>
            </p:cNvSpPr>
            <p:nvPr/>
          </p:nvSpPr>
          <p:spPr bwMode="auto">
            <a:xfrm>
              <a:off x="873" y="977"/>
              <a:ext cx="48" cy="512"/>
            </a:xfrm>
            <a:custGeom>
              <a:avLst/>
              <a:gdLst>
                <a:gd name="T0" fmla="*/ 2 w 59"/>
                <a:gd name="T1" fmla="*/ 0 h 650"/>
                <a:gd name="T2" fmla="*/ 2 w 59"/>
                <a:gd name="T3" fmla="*/ 2 h 650"/>
                <a:gd name="T4" fmla="*/ 0 w 59"/>
                <a:gd name="T5" fmla="*/ 2 h 650"/>
                <a:gd name="T6" fmla="*/ 0 60000 65536"/>
                <a:gd name="T7" fmla="*/ 0 60000 65536"/>
                <a:gd name="T8" fmla="*/ 0 60000 65536"/>
                <a:gd name="T9" fmla="*/ 0 w 59"/>
                <a:gd name="T10" fmla="*/ 0 h 650"/>
                <a:gd name="T11" fmla="*/ 59 w 59"/>
                <a:gd name="T12" fmla="*/ 650 h 650"/>
              </a:gdLst>
              <a:ahLst/>
              <a:cxnLst>
                <a:cxn ang="T6">
                  <a:pos x="T0" y="T1"/>
                </a:cxn>
                <a:cxn ang="T7">
                  <a:pos x="T2" y="T3"/>
                </a:cxn>
                <a:cxn ang="T8">
                  <a:pos x="T4" y="T5"/>
                </a:cxn>
              </a:cxnLst>
              <a:rect l="T9" t="T10" r="T11" b="T12"/>
              <a:pathLst>
                <a:path w="59" h="650">
                  <a:moveTo>
                    <a:pt x="59" y="0"/>
                  </a:moveTo>
                  <a:lnTo>
                    <a:pt x="59" y="634"/>
                  </a:lnTo>
                  <a:lnTo>
                    <a:pt x="0" y="650"/>
                  </a:lnTo>
                </a:path>
              </a:pathLst>
            </a:custGeom>
            <a:noFill/>
            <a:ln w="38100">
              <a:solidFill>
                <a:srgbClr val="9E9E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156" name="Group 612"/>
            <p:cNvGrpSpPr>
              <a:grpSpLocks noChangeAspect="1"/>
            </p:cNvGrpSpPr>
            <p:nvPr/>
          </p:nvGrpSpPr>
          <p:grpSpPr bwMode="auto">
            <a:xfrm>
              <a:off x="1350" y="1048"/>
              <a:ext cx="319" cy="374"/>
              <a:chOff x="0" y="0"/>
              <a:chExt cx="394" cy="485"/>
            </a:xfrm>
          </p:grpSpPr>
          <p:sp>
            <p:nvSpPr>
              <p:cNvPr id="4212" name="その他"/>
              <p:cNvSpPr>
                <a:spLocks noChangeAspect="1"/>
              </p:cNvSpPr>
              <p:nvPr/>
            </p:nvSpPr>
            <p:spPr bwMode="auto">
              <a:xfrm rot="64471" flipH="1">
                <a:off x="0" y="9"/>
                <a:ext cx="391" cy="477"/>
              </a:xfrm>
              <a:custGeom>
                <a:avLst/>
                <a:gdLst>
                  <a:gd name="T0" fmla="*/ 60 w 392"/>
                  <a:gd name="T1" fmla="*/ 0 h 476"/>
                  <a:gd name="T2" fmla="*/ 60 w 392"/>
                  <a:gd name="T3" fmla="*/ 305 h 476"/>
                  <a:gd name="T4" fmla="*/ 68 w 392"/>
                  <a:gd name="T5" fmla="*/ 323 h 476"/>
                  <a:gd name="T6" fmla="*/ 78 w 392"/>
                  <a:gd name="T7" fmla="*/ 333 h 476"/>
                  <a:gd name="T8" fmla="*/ 363 w 392"/>
                  <a:gd name="T9" fmla="*/ 447 h 476"/>
                  <a:gd name="T10" fmla="*/ 361 w 392"/>
                  <a:gd name="T11" fmla="*/ 505 h 476"/>
                  <a:gd name="T12" fmla="*/ 52 w 392"/>
                  <a:gd name="T13" fmla="*/ 381 h 476"/>
                  <a:gd name="T14" fmla="*/ 28 w 392"/>
                  <a:gd name="T15" fmla="*/ 371 h 476"/>
                  <a:gd name="T16" fmla="*/ 16 w 392"/>
                  <a:gd name="T17" fmla="*/ 357 h 476"/>
                  <a:gd name="T18" fmla="*/ 6 w 392"/>
                  <a:gd name="T19" fmla="*/ 337 h 476"/>
                  <a:gd name="T20" fmla="*/ 0 w 392"/>
                  <a:gd name="T21" fmla="*/ 299 h 476"/>
                  <a:gd name="T22" fmla="*/ 6 w 392"/>
                  <a:gd name="T23" fmla="*/ 4 h 476"/>
                  <a:gd name="T24" fmla="*/ 60 w 392"/>
                  <a:gd name="T25" fmla="*/ 0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2"/>
                  <a:gd name="T40" fmla="*/ 0 h 476"/>
                  <a:gd name="T41" fmla="*/ 392 w 392"/>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2" h="476">
                    <a:moveTo>
                      <a:pt x="60" y="0"/>
                    </a:moveTo>
                    <a:lnTo>
                      <a:pt x="60" y="276"/>
                    </a:lnTo>
                    <a:lnTo>
                      <a:pt x="68" y="294"/>
                    </a:lnTo>
                    <a:lnTo>
                      <a:pt x="78" y="304"/>
                    </a:lnTo>
                    <a:lnTo>
                      <a:pt x="392" y="418"/>
                    </a:lnTo>
                    <a:lnTo>
                      <a:pt x="390" y="476"/>
                    </a:lnTo>
                    <a:lnTo>
                      <a:pt x="52" y="352"/>
                    </a:lnTo>
                    <a:lnTo>
                      <a:pt x="28" y="342"/>
                    </a:lnTo>
                    <a:lnTo>
                      <a:pt x="16" y="328"/>
                    </a:lnTo>
                    <a:lnTo>
                      <a:pt x="6" y="308"/>
                    </a:lnTo>
                    <a:lnTo>
                      <a:pt x="0" y="270"/>
                    </a:lnTo>
                    <a:lnTo>
                      <a:pt x="6" y="4"/>
                    </a:lnTo>
                    <a:lnTo>
                      <a:pt x="60" y="0"/>
                    </a:lnTo>
                    <a:close/>
                  </a:path>
                </a:pathLst>
              </a:custGeom>
              <a:solidFill>
                <a:schemeClr val="bg1"/>
              </a:solidFill>
              <a:ln w="9525">
                <a:solidFill>
                  <a:srgbClr val="9E9EBC"/>
                </a:solidFill>
                <a:round/>
                <a:headEnd/>
                <a:tailEnd/>
              </a:ln>
            </p:spPr>
            <p:txBody>
              <a:bodyPr wrap="none" anchor="ctr"/>
              <a:lstStyle/>
              <a:p>
                <a:endParaRPr lang="ja-JP" altLang="en-US"/>
              </a:p>
            </p:txBody>
          </p:sp>
          <p:sp>
            <p:nvSpPr>
              <p:cNvPr id="4213" name="AutoShape 620"/>
              <p:cNvSpPr>
                <a:spLocks noChangeAspect="1"/>
              </p:cNvSpPr>
              <p:nvPr/>
            </p:nvSpPr>
            <p:spPr bwMode="auto">
              <a:xfrm>
                <a:off x="338" y="0"/>
                <a:ext cx="57" cy="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032 w 21600"/>
                  <a:gd name="T31" fmla="*/ 2880 h 21600"/>
                  <a:gd name="T32" fmla="*/ 18568 w 21600"/>
                  <a:gd name="T33" fmla="*/ 1872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57" y="10800"/>
                    </a:moveTo>
                    <a:cubicBezTo>
                      <a:pt x="3857" y="14635"/>
                      <a:pt x="6965" y="17743"/>
                      <a:pt x="10800" y="17743"/>
                    </a:cubicBezTo>
                    <a:cubicBezTo>
                      <a:pt x="14635" y="17743"/>
                      <a:pt x="17743" y="14635"/>
                      <a:pt x="17743" y="10800"/>
                    </a:cubicBezTo>
                    <a:cubicBezTo>
                      <a:pt x="17743" y="6965"/>
                      <a:pt x="14635" y="3857"/>
                      <a:pt x="10800" y="3857"/>
                    </a:cubicBezTo>
                    <a:cubicBezTo>
                      <a:pt x="6965" y="3857"/>
                      <a:pt x="3857" y="6965"/>
                      <a:pt x="3857" y="10800"/>
                    </a:cubicBezTo>
                    <a:close/>
                  </a:path>
                </a:pathLst>
              </a:custGeom>
              <a:solidFill>
                <a:schemeClr val="bg1"/>
              </a:solidFill>
              <a:ln w="6350">
                <a:solidFill>
                  <a:srgbClr val="9E9EBC"/>
                </a:solidFill>
                <a:round/>
                <a:headEnd/>
                <a:tailEnd/>
              </a:ln>
            </p:spPr>
            <p:txBody>
              <a:bodyPr wrap="none" anchor="ctr"/>
              <a:lstStyle/>
              <a:p>
                <a:endParaRPr lang="ja-JP" altLang="en-US"/>
              </a:p>
            </p:txBody>
          </p:sp>
          <p:sp>
            <p:nvSpPr>
              <p:cNvPr id="4214" name="Rectangle 621"/>
              <p:cNvSpPr>
                <a:spLocks noChangeAspect="1" noChangeArrowheads="1"/>
              </p:cNvSpPr>
              <p:nvPr/>
            </p:nvSpPr>
            <p:spPr bwMode="auto">
              <a:xfrm>
                <a:off x="360" y="29"/>
                <a:ext cx="28" cy="262"/>
              </a:xfrm>
              <a:prstGeom prst="rect">
                <a:avLst/>
              </a:prstGeom>
              <a:gradFill rotWithShape="0">
                <a:gsLst>
                  <a:gs pos="0">
                    <a:srgbClr val="FFFFFF"/>
                  </a:gs>
                  <a:gs pos="100000">
                    <a:schemeClr val="bg2"/>
                  </a:gs>
                </a:gsLst>
                <a:lin ang="0" scaled="1"/>
              </a:gradFill>
              <a:ln w="9525">
                <a:solidFill>
                  <a:srgbClr val="9E9EBC"/>
                </a:solidFill>
                <a:miter lim="800000"/>
                <a:headEnd/>
                <a:tailEnd/>
              </a:ln>
            </p:spPr>
            <p:txBody>
              <a:bodyPr wrap="none" anchor="ctr"/>
              <a:lstStyle/>
              <a:p>
                <a:pPr algn="ctr"/>
                <a:endParaRPr lang="ja-JP" altLang="en-US">
                  <a:cs typeface="Arial" charset="0"/>
                </a:endParaRPr>
              </a:p>
            </p:txBody>
          </p:sp>
        </p:grpSp>
        <p:sp>
          <p:nvSpPr>
            <p:cNvPr id="5736" name="Oval 622"/>
            <p:cNvSpPr>
              <a:spLocks noChangeAspect="1" noChangeArrowheads="1"/>
            </p:cNvSpPr>
            <p:nvPr/>
          </p:nvSpPr>
          <p:spPr bwMode="auto">
            <a:xfrm>
              <a:off x="1155" y="1523"/>
              <a:ext cx="253" cy="80"/>
            </a:xfrm>
            <a:prstGeom prst="ellipse">
              <a:avLst/>
            </a:prstGeom>
            <a:gradFill rotWithShape="0">
              <a:gsLst>
                <a:gs pos="0">
                  <a:srgbClr val="FFFFFF"/>
                </a:gs>
                <a:gs pos="50000">
                  <a:schemeClr val="bg2"/>
                </a:gs>
                <a:gs pos="100000">
                  <a:srgbClr val="FFFFFF"/>
                </a:gs>
              </a:gsLst>
              <a:lin ang="0" scaled="1"/>
            </a:gradFill>
            <a:ln w="9525" cmpd="sng">
              <a:solidFill>
                <a:srgbClr val="9E9EBC"/>
              </a:solidFill>
              <a:round/>
              <a:headEnd/>
              <a:tailEnd/>
            </a:ln>
          </p:spPr>
          <p:txBody>
            <a:bodyPr wrap="none" anchor="ctr"/>
            <a:lstStyle/>
            <a:p>
              <a:pPr algn="ctr">
                <a:defRPr/>
              </a:pPr>
              <a:endParaRPr lang="ja-JP" altLang="en-US">
                <a:ea typeface="ＭＳ Ｐゴシック" pitchFamily="-106" charset="-128"/>
                <a:cs typeface="Arial" charset="0"/>
              </a:endParaRPr>
            </a:p>
          </p:txBody>
        </p:sp>
        <p:sp>
          <p:nvSpPr>
            <p:cNvPr id="5737" name="Rectangle 623"/>
            <p:cNvSpPr>
              <a:spLocks noChangeAspect="1" noChangeArrowheads="1"/>
            </p:cNvSpPr>
            <p:nvPr/>
          </p:nvSpPr>
          <p:spPr bwMode="auto">
            <a:xfrm>
              <a:off x="1155" y="1503"/>
              <a:ext cx="253" cy="62"/>
            </a:xfrm>
            <a:prstGeom prst="rect">
              <a:avLst/>
            </a:prstGeom>
            <a:gradFill rotWithShape="0">
              <a:gsLst>
                <a:gs pos="0">
                  <a:srgbClr val="FFFFFF"/>
                </a:gs>
                <a:gs pos="50000">
                  <a:schemeClr val="bg2"/>
                </a:gs>
                <a:gs pos="100000">
                  <a:srgbClr val="FFFFFF"/>
                </a:gs>
              </a:gsLst>
              <a:lin ang="0" scaled="1"/>
            </a:gradFill>
            <a:ln w="9525" cmpd="sng">
              <a:solidFill>
                <a:srgbClr val="9E9EBC"/>
              </a:solidFill>
              <a:miter lim="800000"/>
              <a:headEnd/>
              <a:tailEnd/>
            </a:ln>
          </p:spPr>
          <p:txBody>
            <a:bodyPr wrap="none" anchor="ctr"/>
            <a:lstStyle/>
            <a:p>
              <a:pPr algn="ctr">
                <a:defRPr/>
              </a:pPr>
              <a:endParaRPr lang="ja-JP" altLang="en-US">
                <a:ea typeface="ＭＳ Ｐゴシック" pitchFamily="-106" charset="-128"/>
                <a:cs typeface="Arial" charset="0"/>
              </a:endParaRPr>
            </a:p>
          </p:txBody>
        </p:sp>
        <p:sp>
          <p:nvSpPr>
            <p:cNvPr id="4203" name="Oval 624"/>
            <p:cNvSpPr>
              <a:spLocks noChangeAspect="1" noChangeArrowheads="1"/>
            </p:cNvSpPr>
            <p:nvPr/>
          </p:nvSpPr>
          <p:spPr bwMode="auto">
            <a:xfrm>
              <a:off x="1148" y="1464"/>
              <a:ext cx="259" cy="78"/>
            </a:xfrm>
            <a:prstGeom prst="ellipse">
              <a:avLst/>
            </a:prstGeom>
            <a:solidFill>
              <a:schemeClr val="bg1"/>
            </a:solidFill>
            <a:ln w="9525">
              <a:solidFill>
                <a:srgbClr val="9E9EBC"/>
              </a:solidFill>
              <a:round/>
              <a:headEnd/>
              <a:tailEnd/>
            </a:ln>
          </p:spPr>
          <p:txBody>
            <a:bodyPr wrap="none" anchor="ctr"/>
            <a:lstStyle/>
            <a:p>
              <a:pPr algn="ctr"/>
              <a:endParaRPr lang="ja-JP" altLang="en-US">
                <a:cs typeface="Arial" charset="0"/>
              </a:endParaRPr>
            </a:p>
          </p:txBody>
        </p:sp>
        <p:sp>
          <p:nvSpPr>
            <p:cNvPr id="5739" name="Oval 625"/>
            <p:cNvSpPr>
              <a:spLocks noChangeAspect="1" noChangeArrowheads="1"/>
            </p:cNvSpPr>
            <p:nvPr/>
          </p:nvSpPr>
          <p:spPr bwMode="auto">
            <a:xfrm>
              <a:off x="1169" y="1450"/>
              <a:ext cx="211" cy="78"/>
            </a:xfrm>
            <a:prstGeom prst="ellipse">
              <a:avLst/>
            </a:prstGeom>
            <a:gradFill rotWithShape="0">
              <a:gsLst>
                <a:gs pos="0">
                  <a:srgbClr val="FFFFFF"/>
                </a:gs>
                <a:gs pos="50000">
                  <a:schemeClr val="bg2"/>
                </a:gs>
                <a:gs pos="100000">
                  <a:srgbClr val="FFFFFF"/>
                </a:gs>
              </a:gsLst>
              <a:lin ang="0" scaled="1"/>
            </a:gradFill>
            <a:ln w="9525" cmpd="sng">
              <a:solidFill>
                <a:srgbClr val="9E9EBC"/>
              </a:solidFill>
              <a:round/>
              <a:headEnd/>
              <a:tailEnd/>
            </a:ln>
          </p:spPr>
          <p:txBody>
            <a:bodyPr wrap="none" anchor="ctr"/>
            <a:lstStyle/>
            <a:p>
              <a:pPr algn="ctr">
                <a:defRPr/>
              </a:pPr>
              <a:endParaRPr lang="ja-JP" altLang="en-US">
                <a:ea typeface="ＭＳ Ｐゴシック" pitchFamily="-106" charset="-128"/>
                <a:cs typeface="Arial" charset="0"/>
              </a:endParaRPr>
            </a:p>
          </p:txBody>
        </p:sp>
        <p:sp>
          <p:nvSpPr>
            <p:cNvPr id="5740" name="Rectangle 626"/>
            <p:cNvSpPr>
              <a:spLocks noChangeAspect="1" noChangeArrowheads="1"/>
            </p:cNvSpPr>
            <p:nvPr/>
          </p:nvSpPr>
          <p:spPr bwMode="auto">
            <a:xfrm>
              <a:off x="1169" y="1301"/>
              <a:ext cx="211" cy="186"/>
            </a:xfrm>
            <a:prstGeom prst="rect">
              <a:avLst/>
            </a:prstGeom>
            <a:gradFill rotWithShape="0">
              <a:gsLst>
                <a:gs pos="0">
                  <a:srgbClr val="FFFFFF"/>
                </a:gs>
                <a:gs pos="50000">
                  <a:schemeClr val="bg2"/>
                </a:gs>
                <a:gs pos="100000">
                  <a:srgbClr val="FFFFFF"/>
                </a:gs>
              </a:gsLst>
              <a:lin ang="0" scaled="1"/>
            </a:gradFill>
            <a:ln w="9525" cmpd="sng">
              <a:solidFill>
                <a:srgbClr val="9E9EBC"/>
              </a:solidFill>
              <a:miter lim="800000"/>
              <a:headEnd/>
              <a:tailEnd/>
            </a:ln>
          </p:spPr>
          <p:txBody>
            <a:bodyPr wrap="none" anchor="ctr"/>
            <a:lstStyle/>
            <a:p>
              <a:pPr algn="ctr">
                <a:defRPr/>
              </a:pPr>
              <a:endParaRPr lang="ja-JP" altLang="en-US">
                <a:ea typeface="ＭＳ Ｐゴシック" pitchFamily="-106" charset="-128"/>
                <a:cs typeface="Arial" charset="0"/>
              </a:endParaRPr>
            </a:p>
          </p:txBody>
        </p:sp>
        <p:sp>
          <p:nvSpPr>
            <p:cNvPr id="4206" name="Oval 627"/>
            <p:cNvSpPr>
              <a:spLocks noChangeAspect="1" noChangeArrowheads="1"/>
            </p:cNvSpPr>
            <p:nvPr/>
          </p:nvSpPr>
          <p:spPr bwMode="auto">
            <a:xfrm>
              <a:off x="1167" y="1259"/>
              <a:ext cx="214" cy="80"/>
            </a:xfrm>
            <a:prstGeom prst="ellipse">
              <a:avLst/>
            </a:prstGeom>
            <a:solidFill>
              <a:schemeClr val="bg1"/>
            </a:solidFill>
            <a:ln w="9525">
              <a:solidFill>
                <a:srgbClr val="9E9EBC"/>
              </a:solidFill>
              <a:round/>
              <a:headEnd/>
              <a:tailEnd/>
            </a:ln>
          </p:spPr>
          <p:txBody>
            <a:bodyPr wrap="none" anchor="ctr"/>
            <a:lstStyle/>
            <a:p>
              <a:pPr algn="ctr"/>
              <a:endParaRPr lang="ja-JP" altLang="en-US">
                <a:cs typeface="Arial" charset="0"/>
              </a:endParaRPr>
            </a:p>
          </p:txBody>
        </p:sp>
        <p:sp>
          <p:nvSpPr>
            <p:cNvPr id="4207" name="Line 628"/>
            <p:cNvSpPr>
              <a:spLocks noChangeAspect="1" noChangeShapeType="1"/>
            </p:cNvSpPr>
            <p:nvPr/>
          </p:nvSpPr>
          <p:spPr bwMode="auto">
            <a:xfrm flipH="1">
              <a:off x="882" y="1448"/>
              <a:ext cx="328" cy="108"/>
            </a:xfrm>
            <a:prstGeom prst="line">
              <a:avLst/>
            </a:prstGeom>
            <a:noFill/>
            <a:ln w="38100">
              <a:solidFill>
                <a:srgbClr val="9E9EB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8" name="AutoShape 629"/>
            <p:cNvSpPr>
              <a:spLocks noChangeAspect="1" noChangeArrowheads="1"/>
            </p:cNvSpPr>
            <p:nvPr/>
          </p:nvSpPr>
          <p:spPr bwMode="auto">
            <a:xfrm>
              <a:off x="0" y="1415"/>
              <a:ext cx="80" cy="74"/>
            </a:xfrm>
            <a:prstGeom prst="triangle">
              <a:avLst>
                <a:gd name="adj" fmla="val 50000"/>
              </a:avLst>
            </a:prstGeom>
            <a:solidFill>
              <a:schemeClr val="tx1"/>
            </a:solidFill>
            <a:ln w="9525">
              <a:solidFill>
                <a:srgbClr val="9E9EBC"/>
              </a:solidFill>
              <a:miter lim="800000"/>
              <a:headEnd/>
              <a:tailEnd/>
            </a:ln>
          </p:spPr>
          <p:txBody>
            <a:bodyPr wrap="none" anchor="ctr"/>
            <a:lstStyle/>
            <a:p>
              <a:pPr algn="ctr"/>
              <a:endParaRPr lang="ja-JP" altLang="en-US">
                <a:cs typeface="Arial" charset="0"/>
              </a:endParaRPr>
            </a:p>
          </p:txBody>
        </p:sp>
        <p:sp>
          <p:nvSpPr>
            <p:cNvPr id="4209" name="AutoShape 630"/>
            <p:cNvSpPr>
              <a:spLocks noChangeAspect="1" noChangeArrowheads="1"/>
            </p:cNvSpPr>
            <p:nvPr/>
          </p:nvSpPr>
          <p:spPr bwMode="auto">
            <a:xfrm>
              <a:off x="225" y="1441"/>
              <a:ext cx="83" cy="76"/>
            </a:xfrm>
            <a:prstGeom prst="triangle">
              <a:avLst>
                <a:gd name="adj" fmla="val 50000"/>
              </a:avLst>
            </a:prstGeom>
            <a:solidFill>
              <a:schemeClr val="tx1"/>
            </a:solidFill>
            <a:ln w="9525">
              <a:solidFill>
                <a:srgbClr val="9E9EBC"/>
              </a:solidFill>
              <a:miter lim="800000"/>
              <a:headEnd/>
              <a:tailEnd/>
            </a:ln>
          </p:spPr>
          <p:txBody>
            <a:bodyPr wrap="none" anchor="ctr"/>
            <a:lstStyle/>
            <a:p>
              <a:pPr algn="ctr"/>
              <a:endParaRPr lang="ja-JP" altLang="en-US">
                <a:cs typeface="Arial" charset="0"/>
              </a:endParaRPr>
            </a:p>
          </p:txBody>
        </p:sp>
        <p:sp>
          <p:nvSpPr>
            <p:cNvPr id="4210" name="AutoShape 631"/>
            <p:cNvSpPr>
              <a:spLocks noChangeAspect="1" noChangeArrowheads="1"/>
            </p:cNvSpPr>
            <p:nvPr/>
          </p:nvSpPr>
          <p:spPr bwMode="auto">
            <a:xfrm flipV="1">
              <a:off x="877" y="1255"/>
              <a:ext cx="80" cy="74"/>
            </a:xfrm>
            <a:prstGeom prst="triangle">
              <a:avLst>
                <a:gd name="adj" fmla="val 50000"/>
              </a:avLst>
            </a:prstGeom>
            <a:solidFill>
              <a:schemeClr val="tx1"/>
            </a:solidFill>
            <a:ln w="9525">
              <a:solidFill>
                <a:srgbClr val="9E9EBC"/>
              </a:solidFill>
              <a:miter lim="800000"/>
              <a:headEnd/>
              <a:tailEnd/>
            </a:ln>
          </p:spPr>
          <p:txBody>
            <a:bodyPr wrap="none" anchor="ctr"/>
            <a:lstStyle/>
            <a:p>
              <a:pPr algn="ctr"/>
              <a:endParaRPr lang="ja-JP" altLang="en-US">
                <a:cs typeface="Arial" charset="0"/>
              </a:endParaRPr>
            </a:p>
          </p:txBody>
        </p:sp>
        <p:sp>
          <p:nvSpPr>
            <p:cNvPr id="4211" name="AutoShape 632"/>
            <p:cNvSpPr>
              <a:spLocks noChangeAspect="1" noChangeArrowheads="1"/>
            </p:cNvSpPr>
            <p:nvPr/>
          </p:nvSpPr>
          <p:spPr bwMode="auto">
            <a:xfrm rot="4157686" flipV="1">
              <a:off x="968" y="1460"/>
              <a:ext cx="78" cy="76"/>
            </a:xfrm>
            <a:prstGeom prst="triangle">
              <a:avLst>
                <a:gd name="adj" fmla="val 50000"/>
              </a:avLst>
            </a:prstGeom>
            <a:solidFill>
              <a:schemeClr val="tx1"/>
            </a:solidFill>
            <a:ln w="9525">
              <a:solidFill>
                <a:srgbClr val="9E9EBC"/>
              </a:solidFill>
              <a:miter lim="800000"/>
              <a:headEnd/>
              <a:tailEnd/>
            </a:ln>
          </p:spPr>
          <p:txBody>
            <a:bodyPr wrap="none" anchor="ctr"/>
            <a:lstStyle/>
            <a:p>
              <a:pPr algn="ctr"/>
              <a:endParaRPr lang="ja-JP" altLang="en-US">
                <a:cs typeface="Arial" charset="0"/>
              </a:endParaRPr>
            </a:p>
          </p:txBody>
        </p:sp>
      </p:grpSp>
      <p:sp>
        <p:nvSpPr>
          <p:cNvPr id="4129" name="Text Box 356"/>
          <p:cNvSpPr txBox="1">
            <a:spLocks noChangeArrowheads="1"/>
          </p:cNvSpPr>
          <p:nvPr/>
        </p:nvSpPr>
        <p:spPr bwMode="auto">
          <a:xfrm>
            <a:off x="7573963" y="4361183"/>
            <a:ext cx="1836738" cy="376237"/>
          </a:xfrm>
          <a:prstGeom prst="rect">
            <a:avLst/>
          </a:prstGeom>
          <a:solidFill>
            <a:srgbClr val="FFFF99"/>
          </a:solidFill>
          <a:ln w="28575" cmpd="sng">
            <a:solidFill>
              <a:schemeClr val="tx1"/>
            </a:solid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b="1">
                <a:solidFill>
                  <a:srgbClr val="FF0000"/>
                </a:solidFill>
                <a:cs typeface="Arial" charset="0"/>
              </a:rPr>
              <a:t>IFERC</a:t>
            </a:r>
            <a:endParaRPr lang="ja-JP" altLang="en-US" b="1">
              <a:solidFill>
                <a:srgbClr val="FF0000"/>
              </a:solidFill>
              <a:cs typeface="Arial" charset="0"/>
            </a:endParaRPr>
          </a:p>
        </p:txBody>
      </p:sp>
      <p:sp>
        <p:nvSpPr>
          <p:cNvPr id="4130" name="Text Box 358"/>
          <p:cNvSpPr txBox="1">
            <a:spLocks noChangeArrowheads="1"/>
          </p:cNvSpPr>
          <p:nvPr/>
        </p:nvSpPr>
        <p:spPr bwMode="auto">
          <a:xfrm>
            <a:off x="7577140" y="4835845"/>
            <a:ext cx="1831975" cy="377825"/>
          </a:xfrm>
          <a:prstGeom prst="rect">
            <a:avLst/>
          </a:prstGeom>
          <a:solidFill>
            <a:srgbClr val="FFFF99"/>
          </a:solidFill>
          <a:ln w="9525">
            <a:solidFill>
              <a:schemeClr val="tx1"/>
            </a:solidFill>
            <a:miter lim="800000"/>
            <a:headEnd/>
            <a:tailEnd/>
          </a:ln>
          <a:effectLst>
            <a:outerShdw dist="35921" dir="2700000" algn="ctr" rotWithShape="0">
              <a:srgbClr val="808080">
                <a:alpha val="74997"/>
              </a:srgbClr>
            </a:outerShdw>
          </a:effectLst>
        </p:spPr>
        <p:txBody>
          <a:bodyPr lIns="18000" rIns="18000">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b="1" dirty="0">
                <a:solidFill>
                  <a:srgbClr val="000000"/>
                </a:solidFill>
                <a:cs typeface="Arial" charset="0"/>
              </a:rPr>
              <a:t>IFMIF/EVEDA</a:t>
            </a:r>
            <a:endParaRPr lang="ja-JP" altLang="en-US" dirty="0">
              <a:solidFill>
                <a:srgbClr val="000000"/>
              </a:solidFill>
              <a:cs typeface="Arial" charset="0"/>
            </a:endParaRPr>
          </a:p>
        </p:txBody>
      </p:sp>
      <p:sp>
        <p:nvSpPr>
          <p:cNvPr id="4131" name="AutoShape 3"/>
          <p:cNvSpPr>
            <a:spLocks noChangeArrowheads="1"/>
          </p:cNvSpPr>
          <p:nvPr/>
        </p:nvSpPr>
        <p:spPr bwMode="auto">
          <a:xfrm>
            <a:off x="5" y="66159"/>
            <a:ext cx="9910763" cy="578882"/>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marL="461963" indent="-461963" algn="ctr" defTabSz="922338" eaLnBrk="0" hangingPunct="0">
              <a:spcBef>
                <a:spcPct val="20000"/>
              </a:spcBef>
            </a:pPr>
            <a:r>
              <a:rPr lang="en-US" altLang="ja-JP" sz="2800" b="1" dirty="0" smtClean="0">
                <a:latin typeface="+mj-lt"/>
                <a:cs typeface="Arial"/>
              </a:rPr>
              <a:t>Broader Approach Activities</a:t>
            </a:r>
            <a:endParaRPr lang="ja-JP" altLang="en-US" sz="2800" b="1" dirty="0">
              <a:latin typeface="+mj-lt"/>
              <a:cs typeface="Arial"/>
            </a:endParaRPr>
          </a:p>
        </p:txBody>
      </p:sp>
      <p:sp>
        <p:nvSpPr>
          <p:cNvPr id="4132" name="テキスト ボックス 640"/>
          <p:cNvSpPr txBox="1">
            <a:spLocks noChangeArrowheads="1"/>
          </p:cNvSpPr>
          <p:nvPr/>
        </p:nvSpPr>
        <p:spPr bwMode="auto">
          <a:xfrm>
            <a:off x="7580863" y="3948432"/>
            <a:ext cx="1764200" cy="307777"/>
          </a:xfrm>
          <a:prstGeom prst="rect">
            <a:avLst/>
          </a:prstGeom>
          <a:solidFill>
            <a:srgbClr val="FFFF99"/>
          </a:solidFill>
          <a:ln w="38100">
            <a:solidFill>
              <a:srgbClr val="006600"/>
            </a:solidFill>
            <a:miter lim="800000"/>
            <a:headEnd/>
            <a:tailEnd/>
          </a:ln>
        </p:spPr>
        <p:txBody>
          <a:bodyPr wrap="non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sz="1400" b="1" dirty="0" err="1">
                <a:solidFill>
                  <a:srgbClr val="006600"/>
                </a:solidFill>
                <a:cs typeface="Arial" charset="0"/>
              </a:rPr>
              <a:t>Rokkasho</a:t>
            </a:r>
            <a:r>
              <a:rPr lang="en-US" altLang="ja-JP" sz="1400" b="1" dirty="0">
                <a:solidFill>
                  <a:srgbClr val="006600"/>
                </a:solidFill>
                <a:cs typeface="Arial" charset="0"/>
              </a:rPr>
              <a:t>, Aomori</a:t>
            </a:r>
            <a:endParaRPr lang="ja-JP" altLang="en-US" sz="1400" b="1" dirty="0">
              <a:solidFill>
                <a:srgbClr val="006600"/>
              </a:solidFill>
              <a:cs typeface="Arial" charset="0"/>
            </a:endParaRPr>
          </a:p>
        </p:txBody>
      </p:sp>
      <p:sp>
        <p:nvSpPr>
          <p:cNvPr id="4133" name="テキスト ボックス 642"/>
          <p:cNvSpPr txBox="1">
            <a:spLocks noChangeArrowheads="1"/>
          </p:cNvSpPr>
          <p:nvPr/>
        </p:nvSpPr>
        <p:spPr bwMode="auto">
          <a:xfrm>
            <a:off x="7587335" y="5688333"/>
            <a:ext cx="1292479" cy="307777"/>
          </a:xfrm>
          <a:prstGeom prst="rect">
            <a:avLst/>
          </a:prstGeom>
          <a:solidFill>
            <a:srgbClr val="FFCC99"/>
          </a:solidFill>
          <a:ln w="38100">
            <a:solidFill>
              <a:srgbClr val="008080"/>
            </a:solidFill>
            <a:miter lim="800000"/>
            <a:headEnd/>
            <a:tailEnd/>
          </a:ln>
        </p:spPr>
        <p:txBody>
          <a:bodyPr wrap="non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en-US" altLang="ja-JP" sz="1400" b="1">
                <a:solidFill>
                  <a:srgbClr val="008080"/>
                </a:solidFill>
                <a:cs typeface="Arial" charset="0"/>
              </a:rPr>
              <a:t>Naka, Ibaraki</a:t>
            </a:r>
            <a:endParaRPr lang="ja-JP" altLang="en-US" sz="1400" b="1">
              <a:solidFill>
                <a:srgbClr val="008080"/>
              </a:solidFill>
              <a:cs typeface="Arial" charset="0"/>
            </a:endParaRPr>
          </a:p>
        </p:txBody>
      </p:sp>
      <p:sp>
        <p:nvSpPr>
          <p:cNvPr id="4134" name="AutoShape 225"/>
          <p:cNvSpPr>
            <a:spLocks noChangeArrowheads="1"/>
          </p:cNvSpPr>
          <p:nvPr/>
        </p:nvSpPr>
        <p:spPr bwMode="auto">
          <a:xfrm>
            <a:off x="5051430" y="3478531"/>
            <a:ext cx="576263" cy="688975"/>
          </a:xfrm>
          <a:prstGeom prst="leftRightArrow">
            <a:avLst>
              <a:gd name="adj1" fmla="val 50000"/>
              <a:gd name="adj2" fmla="val 20000"/>
            </a:avLst>
          </a:prstGeom>
          <a:solidFill>
            <a:srgbClr val="FFFF00"/>
          </a:solidFill>
          <a:ln w="9525">
            <a:solidFill>
              <a:schemeClr val="tx1"/>
            </a:solidFill>
            <a:miter lim="800000"/>
            <a:headEnd/>
            <a:tailEnd/>
          </a:ln>
        </p:spPr>
        <p:txBody>
          <a:bodyPr wrap="none" anchor="ctr"/>
          <a:lstStyle/>
          <a:p>
            <a:pPr algn="ctr"/>
            <a:endParaRPr lang="ja-JP" altLang="en-US" i="1">
              <a:cs typeface="Arial" charset="0"/>
            </a:endParaRPr>
          </a:p>
        </p:txBody>
      </p:sp>
      <p:sp>
        <p:nvSpPr>
          <p:cNvPr id="4135" name="Rectangle 370"/>
          <p:cNvSpPr>
            <a:spLocks noChangeArrowheads="1"/>
          </p:cNvSpPr>
          <p:nvPr/>
        </p:nvSpPr>
        <p:spPr bwMode="auto">
          <a:xfrm>
            <a:off x="69854" y="811698"/>
            <a:ext cx="480880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smtClean="0"/>
              <a:t>Broader Approach Activities is  the joint implementation based on the agreement between the Government of Japan and the</a:t>
            </a:r>
          </a:p>
          <a:p>
            <a:r>
              <a:rPr lang="en-US" altLang="ja-JP" dirty="0" smtClean="0"/>
              <a:t>EURATOM </a:t>
            </a:r>
            <a:r>
              <a:rPr lang="en-US" altLang="ja-JP" dirty="0" smtClean="0">
                <a:cs typeface="Arial" charset="0"/>
              </a:rPr>
              <a:t>for support of ITER project and an early realization of fusion energy.</a:t>
            </a:r>
          </a:p>
        </p:txBody>
      </p:sp>
      <p:sp>
        <p:nvSpPr>
          <p:cNvPr id="133" name="Rectangle 26"/>
          <p:cNvSpPr>
            <a:spLocks noChangeArrowheads="1"/>
          </p:cNvSpPr>
          <p:nvPr/>
        </p:nvSpPr>
        <p:spPr bwMode="auto">
          <a:xfrm>
            <a:off x="9547225" y="6460493"/>
            <a:ext cx="301660" cy="369332"/>
          </a:xfrm>
          <a:prstGeom prst="rect">
            <a:avLst/>
          </a:prstGeom>
          <a:noFill/>
          <a:ln w="9525">
            <a:noFill/>
            <a:miter lim="800000"/>
            <a:headEnd/>
            <a:tailEnd/>
          </a:ln>
        </p:spPr>
        <p:txBody>
          <a:bodyPr wrap="none">
            <a:spAutoFit/>
          </a:bodyPr>
          <a:lstStyle/>
          <a:p>
            <a:pPr>
              <a:defRPr/>
            </a:pPr>
            <a:r>
              <a:rPr lang="en-US" altLang="ja-JP" dirty="0" smtClean="0">
                <a:effectLst>
                  <a:outerShdw blurRad="38100" dist="38100" dir="2700000" algn="tl">
                    <a:srgbClr val="C0C0C0"/>
                  </a:outerShdw>
                </a:effectLst>
                <a:ea typeface="ＭＳ Ｐゴシック" pitchFamily="-106" charset="-128"/>
                <a:cs typeface="Arial" charset="0"/>
              </a:rPr>
              <a:t>3</a:t>
            </a:r>
            <a:endParaRPr lang="en-US" altLang="ja-JP" dirty="0">
              <a:effectLst>
                <a:outerShdw blurRad="38100" dist="38100" dir="2700000" algn="tl">
                  <a:srgbClr val="C0C0C0"/>
                </a:outerShdw>
              </a:effectLst>
              <a:ea typeface="ＭＳ Ｐゴシック" pitchFamily="-106" charset="-128"/>
              <a:cs typeface="Arial" charset="0"/>
            </a:endParaRPr>
          </a:p>
        </p:txBody>
      </p:sp>
      <p:sp>
        <p:nvSpPr>
          <p:cNvPr id="635" name="Oval 634"/>
          <p:cNvSpPr/>
          <p:nvPr/>
        </p:nvSpPr>
        <p:spPr>
          <a:xfrm>
            <a:off x="5665509" y="3684292"/>
            <a:ext cx="4110087" cy="1875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6" name="直線コネクタ 635"/>
          <p:cNvCxnSpPr/>
          <p:nvPr/>
        </p:nvCxnSpPr>
        <p:spPr>
          <a:xfrm>
            <a:off x="614543" y="65596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637" name="Rectangle 370"/>
          <p:cNvSpPr>
            <a:spLocks noChangeArrowheads="1"/>
          </p:cNvSpPr>
          <p:nvPr/>
        </p:nvSpPr>
        <p:spPr bwMode="auto">
          <a:xfrm>
            <a:off x="5376862" y="2477922"/>
            <a:ext cx="43862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Tx/>
              <a:buAutoNum type="arabicParenBoth"/>
            </a:pPr>
            <a:r>
              <a:rPr lang="en-US" altLang="ja-JP" sz="1400" dirty="0" smtClean="0">
                <a:cs typeface="Arial" charset="0"/>
              </a:rPr>
              <a:t>Taking Initiative of Fusion Research</a:t>
            </a:r>
          </a:p>
          <a:p>
            <a:pPr marL="342900" indent="-342900">
              <a:buFontTx/>
              <a:buAutoNum type="arabicParenBoth"/>
            </a:pPr>
            <a:r>
              <a:rPr lang="en-US" altLang="ja-JP" sz="1400" dirty="0">
                <a:cs typeface="Arial" charset="0"/>
              </a:rPr>
              <a:t>Development of Fundamental Fusion Technology</a:t>
            </a:r>
          </a:p>
          <a:p>
            <a:pPr marL="342900" indent="-342900"/>
            <a:r>
              <a:rPr lang="en-US" altLang="ja-JP" sz="1400" dirty="0" smtClean="0">
                <a:cs typeface="Arial" charset="0"/>
              </a:rPr>
              <a:t>(</a:t>
            </a:r>
            <a:r>
              <a:rPr lang="en-US" altLang="ja-JP" sz="1400" dirty="0">
                <a:cs typeface="Arial" charset="0"/>
              </a:rPr>
              <a:t>3) Human Resource Development</a:t>
            </a:r>
            <a:endParaRPr lang="ja-JP" altLang="en-US" sz="1400" dirty="0">
              <a:cs typeface="Arial" charset="0"/>
            </a:endParaRPr>
          </a:p>
        </p:txBody>
      </p:sp>
      <p:sp>
        <p:nvSpPr>
          <p:cNvPr id="4654" name="スライド番号プレースホルダー 4653"/>
          <p:cNvSpPr>
            <a:spLocks noGrp="1"/>
          </p:cNvSpPr>
          <p:nvPr>
            <p:ph type="sldNum" sz="quarter" idx="12"/>
          </p:nvPr>
        </p:nvSpPr>
        <p:spPr/>
        <p:txBody>
          <a:bodyPr/>
          <a:lstStyle/>
          <a:p>
            <a:fld id="{6A1C1D35-5642-A44A-B3BA-E6568B37F1BE}" type="slidenum">
              <a:rPr lang="ja-JP" altLang="en-US" smtClean="0"/>
              <a:pPr/>
              <a:t>3</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nvSpPr>
        <p:spPr bwMode="auto">
          <a:xfrm>
            <a:off x="69850" y="1457325"/>
            <a:ext cx="75025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80000"/>
              </a:lnSpc>
              <a:spcBef>
                <a:spcPct val="20000"/>
              </a:spcBef>
            </a:pPr>
            <a:r>
              <a:rPr lang="en-US" altLang="ja-JP" sz="2400" b="1" dirty="0">
                <a:ea typeface="ＭＳ 明朝" pitchFamily="17" charset="-128"/>
              </a:rPr>
              <a:t>1)</a:t>
            </a:r>
            <a:r>
              <a:rPr lang="en-US" altLang="ja-JP" sz="2400" b="1" dirty="0">
                <a:cs typeface="Times New Roman" pitchFamily="18" charset="0"/>
              </a:rPr>
              <a:t>  </a:t>
            </a:r>
            <a:r>
              <a:rPr lang="en-US" altLang="ja-JP" sz="2400" b="1" dirty="0">
                <a:ea typeface="ＭＳ 明朝" pitchFamily="17" charset="-128"/>
              </a:rPr>
              <a:t>Engineering Validation and Engineering Design </a:t>
            </a:r>
          </a:p>
          <a:p>
            <a:pPr marL="609600" indent="-609600" eaLnBrk="0" hangingPunct="0">
              <a:lnSpc>
                <a:spcPct val="80000"/>
              </a:lnSpc>
              <a:spcBef>
                <a:spcPct val="20000"/>
              </a:spcBef>
            </a:pPr>
            <a:r>
              <a:rPr lang="en-US" altLang="ja-JP" sz="2400" b="1" dirty="0">
                <a:cs typeface="Times New Roman" pitchFamily="18" charset="0"/>
              </a:rPr>
              <a:t>     </a:t>
            </a:r>
            <a:r>
              <a:rPr lang="en-US" altLang="ja-JP" sz="2400" b="1" dirty="0">
                <a:ea typeface="ＭＳ 明朝" pitchFamily="17" charset="-128"/>
              </a:rPr>
              <a:t>Activities for the International Fusion Materials </a:t>
            </a:r>
          </a:p>
          <a:p>
            <a:pPr marL="609600" indent="-609600" eaLnBrk="0" hangingPunct="0">
              <a:lnSpc>
                <a:spcPct val="80000"/>
              </a:lnSpc>
              <a:spcBef>
                <a:spcPct val="20000"/>
              </a:spcBef>
            </a:pPr>
            <a:r>
              <a:rPr lang="en-US" altLang="ja-JP" sz="2400" b="1" dirty="0">
                <a:cs typeface="Times New Roman" pitchFamily="18" charset="0"/>
              </a:rPr>
              <a:t>     </a:t>
            </a:r>
            <a:r>
              <a:rPr lang="en-US" altLang="ja-JP" sz="2400" b="1" dirty="0">
                <a:ea typeface="ＭＳ 明朝" pitchFamily="17" charset="-128"/>
              </a:rPr>
              <a:t>Irradiation </a:t>
            </a:r>
            <a:r>
              <a:rPr lang="en-US" altLang="ja-JP" sz="2400" b="1" dirty="0">
                <a:solidFill>
                  <a:srgbClr val="000000"/>
                </a:solidFill>
                <a:ea typeface="ＭＳ 明朝" pitchFamily="17" charset="-128"/>
              </a:rPr>
              <a:t>Facility (</a:t>
            </a:r>
            <a:r>
              <a:rPr lang="en-US" altLang="ja-JP" sz="2400" b="1" dirty="0" smtClean="0">
                <a:solidFill>
                  <a:srgbClr val="000000"/>
                </a:solidFill>
                <a:ea typeface="ＭＳ 明朝" pitchFamily="17" charset="-128"/>
              </a:rPr>
              <a:t>IFMIF/EVEDA:2007-2017)</a:t>
            </a:r>
            <a:endParaRPr lang="en-US" altLang="ja-JP" sz="2400" b="1" dirty="0">
              <a:solidFill>
                <a:srgbClr val="000000"/>
              </a:solidFill>
              <a:ea typeface="ＭＳ 明朝" pitchFamily="17" charset="-128"/>
            </a:endParaRPr>
          </a:p>
          <a:p>
            <a:pPr marL="609600" indent="-609600" eaLnBrk="0" hangingPunct="0">
              <a:lnSpc>
                <a:spcPct val="80000"/>
              </a:lnSpc>
              <a:spcBef>
                <a:spcPct val="20000"/>
              </a:spcBef>
            </a:pPr>
            <a:endParaRPr lang="en-US" altLang="ja-JP" sz="2400" b="1" dirty="0">
              <a:ea typeface="ＭＳ 明朝" pitchFamily="17" charset="-128"/>
            </a:endParaRPr>
          </a:p>
          <a:p>
            <a:pPr marL="609600" indent="-609600" eaLnBrk="0" hangingPunct="0">
              <a:lnSpc>
                <a:spcPct val="80000"/>
              </a:lnSpc>
              <a:spcBef>
                <a:spcPct val="20000"/>
              </a:spcBef>
            </a:pPr>
            <a:r>
              <a:rPr lang="en-US" altLang="ja-JP" sz="2400" b="1" dirty="0">
                <a:ea typeface="ＭＳ 明朝" pitchFamily="17" charset="-128"/>
              </a:rPr>
              <a:t>2)</a:t>
            </a:r>
            <a:r>
              <a:rPr lang="en-US" altLang="ja-JP" sz="2400" b="1" dirty="0">
                <a:cs typeface="Times New Roman" pitchFamily="18" charset="0"/>
              </a:rPr>
              <a:t>  </a:t>
            </a:r>
            <a:r>
              <a:rPr lang="en-US" altLang="ja-JP" sz="2400" b="1" dirty="0">
                <a:ea typeface="ＭＳ 明朝" pitchFamily="17" charset="-128"/>
              </a:rPr>
              <a:t>International Fusion Energy Research Centre </a:t>
            </a:r>
          </a:p>
          <a:p>
            <a:pPr marL="609600" indent="-609600" eaLnBrk="0" hangingPunct="0">
              <a:lnSpc>
                <a:spcPct val="80000"/>
              </a:lnSpc>
              <a:spcBef>
                <a:spcPct val="20000"/>
              </a:spcBef>
            </a:pPr>
            <a:r>
              <a:rPr lang="en-US" altLang="ja-JP" sz="2400" b="1" dirty="0">
                <a:cs typeface="Times New Roman" pitchFamily="18" charset="0"/>
              </a:rPr>
              <a:t>     </a:t>
            </a:r>
            <a:r>
              <a:rPr lang="en-US" altLang="ja-JP" sz="2400" b="1" dirty="0">
                <a:ea typeface="ＭＳ 明朝" pitchFamily="17" charset="-128"/>
              </a:rPr>
              <a:t>(</a:t>
            </a:r>
            <a:r>
              <a:rPr lang="en-US" altLang="ja-JP" sz="2400" b="1" dirty="0" smtClean="0">
                <a:solidFill>
                  <a:srgbClr val="FF0000"/>
                </a:solidFill>
                <a:ea typeface="ＭＳ 明朝" pitchFamily="17" charset="-128"/>
              </a:rPr>
              <a:t>IFERC</a:t>
            </a:r>
            <a:r>
              <a:rPr lang="en-US" altLang="ja-JP" sz="2400" b="1" dirty="0" smtClean="0">
                <a:ea typeface="ＭＳ 明朝" pitchFamily="17" charset="-128"/>
              </a:rPr>
              <a:t>: 2007-2017), </a:t>
            </a:r>
            <a:r>
              <a:rPr lang="en-US" altLang="ja-JP" sz="2400" b="1" dirty="0" smtClean="0">
                <a:solidFill>
                  <a:srgbClr val="0000FF"/>
                </a:solidFill>
              </a:rPr>
              <a:t>project leader is </a:t>
            </a:r>
            <a:r>
              <a:rPr lang="en-US" altLang="ja-JP" sz="2400" b="1" dirty="0" err="1" smtClean="0">
                <a:solidFill>
                  <a:srgbClr val="0000FF"/>
                </a:solidFill>
              </a:rPr>
              <a:t>N.Nakajima</a:t>
            </a:r>
            <a:endParaRPr lang="en-US" altLang="ja-JP" sz="2400" b="1" dirty="0" smtClean="0">
              <a:solidFill>
                <a:srgbClr val="0000FF"/>
              </a:solidFill>
              <a:ea typeface="ＭＳ 明朝" pitchFamily="17" charset="-128"/>
            </a:endParaRPr>
          </a:p>
          <a:p>
            <a:pPr marL="609600" indent="-609600" eaLnBrk="0" hangingPunct="0">
              <a:lnSpc>
                <a:spcPct val="80000"/>
              </a:lnSpc>
              <a:spcBef>
                <a:spcPct val="20000"/>
              </a:spcBef>
            </a:pPr>
            <a:r>
              <a:rPr lang="en-US" altLang="ja-JP" sz="2400" b="1" dirty="0">
                <a:ea typeface="ＭＳ 明朝" pitchFamily="17" charset="-128"/>
              </a:rPr>
              <a:t>     a)</a:t>
            </a:r>
            <a:r>
              <a:rPr lang="en-US" altLang="ja-JP" sz="2400" b="1" dirty="0">
                <a:cs typeface="Times New Roman" pitchFamily="18" charset="0"/>
              </a:rPr>
              <a:t> </a:t>
            </a:r>
            <a:r>
              <a:rPr lang="en-US" altLang="ja-JP" sz="2400" b="1" dirty="0">
                <a:ea typeface="ＭＳ 明朝" pitchFamily="17" charset="-128"/>
              </a:rPr>
              <a:t>DEMO Design and R&amp;D coordination Centre</a:t>
            </a:r>
          </a:p>
          <a:p>
            <a:pPr marL="609600" indent="-609600" eaLnBrk="0" hangingPunct="0">
              <a:lnSpc>
                <a:spcPct val="80000"/>
              </a:lnSpc>
              <a:spcBef>
                <a:spcPct val="20000"/>
              </a:spcBef>
            </a:pPr>
            <a:r>
              <a:rPr lang="ja-JP" altLang="en-US" sz="2400" b="1" dirty="0">
                <a:ea typeface="ＭＳ 明朝" pitchFamily="17" charset="-128"/>
              </a:rPr>
              <a:t>     </a:t>
            </a:r>
            <a:r>
              <a:rPr lang="en-US" altLang="ja-JP" sz="2400" b="1" dirty="0">
                <a:ea typeface="ＭＳ 明朝" pitchFamily="17" charset="-128"/>
              </a:rPr>
              <a:t>b)</a:t>
            </a:r>
            <a:r>
              <a:rPr lang="en-US" altLang="ja-JP" sz="2400" b="1" dirty="0">
                <a:cs typeface="Times New Roman" pitchFamily="18" charset="0"/>
              </a:rPr>
              <a:t> </a:t>
            </a:r>
            <a:r>
              <a:rPr lang="en-US" altLang="ja-JP" sz="2400" b="1" dirty="0">
                <a:ea typeface="ＭＳ 明朝" pitchFamily="17" charset="-128"/>
              </a:rPr>
              <a:t>Computational Simulation Centre </a:t>
            </a:r>
          </a:p>
          <a:p>
            <a:pPr marL="609600" indent="-609600" eaLnBrk="0" hangingPunct="0">
              <a:lnSpc>
                <a:spcPct val="80000"/>
              </a:lnSpc>
              <a:spcBef>
                <a:spcPct val="20000"/>
              </a:spcBef>
            </a:pPr>
            <a:r>
              <a:rPr lang="ja-JP" altLang="en-US" sz="2400" b="1" dirty="0">
                <a:ea typeface="ＭＳ 明朝" pitchFamily="17" charset="-128"/>
              </a:rPr>
              <a:t>     </a:t>
            </a:r>
            <a:r>
              <a:rPr lang="en-US" altLang="ja-JP" sz="2400" b="1" dirty="0">
                <a:ea typeface="ＭＳ 明朝" pitchFamily="17" charset="-128"/>
              </a:rPr>
              <a:t>c)</a:t>
            </a:r>
            <a:r>
              <a:rPr lang="en-US" altLang="ja-JP" sz="2400" b="1" dirty="0">
                <a:cs typeface="Times New Roman" pitchFamily="18" charset="0"/>
              </a:rPr>
              <a:t> </a:t>
            </a:r>
            <a:r>
              <a:rPr lang="en-US" altLang="ja-JP" sz="2400" b="1" dirty="0">
                <a:solidFill>
                  <a:srgbClr val="FF0000"/>
                </a:solidFill>
                <a:ea typeface="ＭＳ 明朝" pitchFamily="17" charset="-128"/>
              </a:rPr>
              <a:t>ITER Remote Experimentation Centre</a:t>
            </a:r>
          </a:p>
          <a:p>
            <a:pPr marL="609600" indent="-609600" eaLnBrk="0" hangingPunct="0">
              <a:lnSpc>
                <a:spcPct val="80000"/>
              </a:lnSpc>
              <a:spcBef>
                <a:spcPct val="20000"/>
              </a:spcBef>
            </a:pPr>
            <a:endParaRPr lang="en-US" altLang="ja-JP" sz="2400" b="1" dirty="0">
              <a:ea typeface="ＭＳ 明朝" pitchFamily="17" charset="-128"/>
            </a:endParaRPr>
          </a:p>
          <a:p>
            <a:pPr marL="609600" indent="-609600" eaLnBrk="0" hangingPunct="0">
              <a:lnSpc>
                <a:spcPct val="80000"/>
              </a:lnSpc>
              <a:spcBef>
                <a:spcPct val="20000"/>
              </a:spcBef>
            </a:pPr>
            <a:r>
              <a:rPr lang="en-US" altLang="ja-JP" sz="2400" b="1" dirty="0">
                <a:solidFill>
                  <a:srgbClr val="000000"/>
                </a:solidFill>
                <a:ea typeface="ＭＳ 明朝" pitchFamily="17" charset="-128"/>
              </a:rPr>
              <a:t>3)</a:t>
            </a:r>
            <a:r>
              <a:rPr lang="en-US" altLang="ja-JP" sz="2400" b="1" dirty="0">
                <a:solidFill>
                  <a:srgbClr val="000000"/>
                </a:solidFill>
                <a:cs typeface="Times New Roman" pitchFamily="18" charset="0"/>
              </a:rPr>
              <a:t>  </a:t>
            </a:r>
            <a:r>
              <a:rPr lang="en-US" altLang="ja-JP" sz="2400" b="1" dirty="0">
                <a:solidFill>
                  <a:srgbClr val="000000"/>
                </a:solidFill>
                <a:ea typeface="ＭＳ 明朝" pitchFamily="17" charset="-128"/>
              </a:rPr>
              <a:t>Satellite </a:t>
            </a:r>
            <a:r>
              <a:rPr lang="en-US" altLang="ja-JP" sz="2400" b="1" dirty="0" err="1">
                <a:solidFill>
                  <a:srgbClr val="000000"/>
                </a:solidFill>
                <a:ea typeface="ＭＳ 明朝" pitchFamily="17" charset="-128"/>
              </a:rPr>
              <a:t>Tokamak</a:t>
            </a:r>
            <a:r>
              <a:rPr lang="en-US" altLang="ja-JP" sz="2400" b="1" dirty="0">
                <a:solidFill>
                  <a:srgbClr val="000000"/>
                </a:solidFill>
                <a:ea typeface="ＭＳ 明朝" pitchFamily="17" charset="-128"/>
              </a:rPr>
              <a:t> </a:t>
            </a:r>
            <a:r>
              <a:rPr lang="en-US" altLang="ja-JP" sz="2400" b="1" dirty="0" err="1" smtClean="0">
                <a:solidFill>
                  <a:srgbClr val="000000"/>
                </a:solidFill>
                <a:ea typeface="ＭＳ 明朝" pitchFamily="17" charset="-128"/>
              </a:rPr>
              <a:t>Programme</a:t>
            </a:r>
            <a:r>
              <a:rPr lang="en-US" altLang="ja-JP" sz="2400" b="1" dirty="0" smtClean="0">
                <a:solidFill>
                  <a:srgbClr val="000000"/>
                </a:solidFill>
                <a:ea typeface="ＭＳ 明朝" pitchFamily="17" charset="-128"/>
              </a:rPr>
              <a:t> (2007-2019) </a:t>
            </a:r>
            <a:endParaRPr lang="ja-JP" altLang="en-US" sz="2400" b="1" dirty="0">
              <a:solidFill>
                <a:srgbClr val="000000"/>
              </a:solidFill>
              <a:ea typeface="ＭＳ 明朝" pitchFamily="17" charset="-128"/>
            </a:endParaRPr>
          </a:p>
          <a:p>
            <a:pPr marL="609600" indent="-609600" eaLnBrk="0" hangingPunct="0">
              <a:lnSpc>
                <a:spcPct val="80000"/>
              </a:lnSpc>
              <a:spcBef>
                <a:spcPct val="20000"/>
              </a:spcBef>
            </a:pPr>
            <a:r>
              <a:rPr lang="ja-JP" altLang="en-US" sz="2400" b="1" dirty="0">
                <a:ea typeface="ＭＳ 明朝" pitchFamily="17" charset="-128"/>
              </a:rPr>
              <a:t>     </a:t>
            </a:r>
            <a:r>
              <a:rPr lang="en-US" altLang="ja-JP" sz="2400" b="1" dirty="0">
                <a:ea typeface="ＭＳ 明朝" pitchFamily="17" charset="-128"/>
              </a:rPr>
              <a:t>Participation to upgrade</a:t>
            </a:r>
            <a:r>
              <a:rPr lang="en-US" altLang="ja-JP" sz="2400" b="1" dirty="0" smtClean="0">
                <a:ea typeface="ＭＳ 明朝" pitchFamily="17" charset="-128"/>
              </a:rPr>
              <a:t> of JT-60 </a:t>
            </a:r>
            <a:r>
              <a:rPr lang="en-US" altLang="ja-JP" sz="2400" b="1" dirty="0" err="1" smtClean="0">
                <a:ea typeface="ＭＳ 明朝" pitchFamily="17" charset="-128"/>
              </a:rPr>
              <a:t>Tokamak</a:t>
            </a:r>
            <a:r>
              <a:rPr lang="en-US" altLang="ja-JP" sz="2400" b="1" dirty="0" smtClean="0">
                <a:ea typeface="ＭＳ 明朝" pitchFamily="17" charset="-128"/>
              </a:rPr>
              <a:t> to JT-60SA and its exploitation.</a:t>
            </a:r>
          </a:p>
        </p:txBody>
      </p:sp>
      <p:sp>
        <p:nvSpPr>
          <p:cNvPr id="3075" name="AutoShape 3"/>
          <p:cNvSpPr>
            <a:spLocks noChangeArrowheads="1"/>
          </p:cNvSpPr>
          <p:nvPr/>
        </p:nvSpPr>
        <p:spPr bwMode="auto">
          <a:xfrm>
            <a:off x="4" y="39780"/>
            <a:ext cx="9910763" cy="1025340"/>
          </a:xfrm>
          <a:prstGeom prst="roundRect">
            <a:avLst>
              <a:gd name="adj" fmla="val 16667"/>
            </a:avLst>
          </a:prstGeom>
          <a:no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marL="461963" indent="-461963" algn="ctr" defTabSz="922338" eaLnBrk="0" hangingPunct="0">
              <a:lnSpc>
                <a:spcPts val="3200"/>
              </a:lnSpc>
            </a:pPr>
            <a:r>
              <a:rPr lang="en-US" altLang="ja-JP" sz="2800" b="1" dirty="0" smtClean="0">
                <a:latin typeface="+mj-lt"/>
                <a:cs typeface="Arial"/>
              </a:rPr>
              <a:t>Broader Approach Activities comprise </a:t>
            </a:r>
          </a:p>
          <a:p>
            <a:pPr marL="461963" indent="-461963" algn="ctr" defTabSz="922338" eaLnBrk="0" hangingPunct="0">
              <a:lnSpc>
                <a:spcPts val="3200"/>
              </a:lnSpc>
            </a:pPr>
            <a:r>
              <a:rPr lang="en-US" altLang="ja-JP" sz="2800" b="1" dirty="0" smtClean="0">
                <a:latin typeface="+mj-lt"/>
                <a:cs typeface="Arial"/>
              </a:rPr>
              <a:t>three projects</a:t>
            </a:r>
            <a:endParaRPr lang="ja-JP" altLang="en-US" sz="2800" b="1" dirty="0" smtClean="0">
              <a:latin typeface="+mj-lt"/>
              <a:cs typeface="Arial"/>
            </a:endParaRPr>
          </a:p>
        </p:txBody>
      </p:sp>
      <p:pic>
        <p:nvPicPr>
          <p:cNvPr id="3076" name="Picture 3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5538" y="4484696"/>
            <a:ext cx="22796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57" descr="IFM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8550" y="1330325"/>
            <a:ext cx="230663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4425" y="2973388"/>
            <a:ext cx="229076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7432675" y="2932121"/>
            <a:ext cx="985838" cy="585787"/>
            <a:chOff x="0" y="0"/>
            <a:chExt cx="218" cy="123"/>
          </a:xfrm>
        </p:grpSpPr>
        <p:sp>
          <p:nvSpPr>
            <p:cNvPr id="3084" name="Rectangle 234"/>
            <p:cNvSpPr>
              <a:spLocks noChangeArrowheads="1"/>
            </p:cNvSpPr>
            <p:nvPr/>
          </p:nvSpPr>
          <p:spPr bwMode="auto">
            <a:xfrm>
              <a:off x="0" y="0"/>
              <a:ext cx="218" cy="123"/>
            </a:xfrm>
            <a:prstGeom prst="rect">
              <a:avLst/>
            </a:prstGeom>
            <a:solidFill>
              <a:schemeClr val="bg1"/>
            </a:solidFill>
            <a:ln w="9525">
              <a:solidFill>
                <a:schemeClr val="tx1"/>
              </a:solidFill>
              <a:miter lim="800000"/>
              <a:headEnd/>
              <a:tailEnd/>
            </a:ln>
          </p:spPr>
          <p:txBody>
            <a:bodyPr wrap="none" anchor="ctr"/>
            <a:lstStyle/>
            <a:p>
              <a:endParaRPr lang="ja-JP" altLang="en-US" i="1">
                <a:ea typeface="ＭＳ ゴシック" pitchFamily="49" charset="-128"/>
              </a:endParaRPr>
            </a:p>
          </p:txBody>
        </p:sp>
        <p:grpSp>
          <p:nvGrpSpPr>
            <p:cNvPr id="3" name="Group 9"/>
            <p:cNvGrpSpPr>
              <a:grpSpLocks/>
            </p:cNvGrpSpPr>
            <p:nvPr/>
          </p:nvGrpSpPr>
          <p:grpSpPr bwMode="auto">
            <a:xfrm>
              <a:off x="12" y="4"/>
              <a:ext cx="192" cy="104"/>
              <a:chOff x="0" y="0"/>
              <a:chExt cx="1517" cy="610"/>
            </a:xfrm>
          </p:grpSpPr>
          <p:grpSp>
            <p:nvGrpSpPr>
              <p:cNvPr id="4" name="Group 10"/>
              <p:cNvGrpSpPr>
                <a:grpSpLocks/>
              </p:cNvGrpSpPr>
              <p:nvPr/>
            </p:nvGrpSpPr>
            <p:grpSpPr bwMode="auto">
              <a:xfrm flipH="1" flipV="1">
                <a:off x="890" y="241"/>
                <a:ext cx="353" cy="198"/>
                <a:chOff x="0" y="0"/>
                <a:chExt cx="911" cy="310"/>
              </a:xfrm>
            </p:grpSpPr>
            <p:cxnSp>
              <p:nvCxnSpPr>
                <p:cNvPr id="3195" name="AutoShape 237"/>
                <p:cNvCxnSpPr>
                  <a:cxnSpLocks noChangeShapeType="1"/>
                </p:cNvCxnSpPr>
                <p:nvPr/>
              </p:nvCxnSpPr>
              <p:spPr bwMode="auto">
                <a:xfrm rot="16200000" flipH="1">
                  <a:off x="266" y="-12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96" name="AutoShape 238"/>
                <p:cNvCxnSpPr>
                  <a:cxnSpLocks noChangeShapeType="1"/>
                </p:cNvCxnSpPr>
                <p:nvPr/>
              </p:nvCxnSpPr>
              <p:spPr bwMode="auto">
                <a:xfrm rot="16200000" flipH="1">
                  <a:off x="275" y="-140"/>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97" name="AutoShape 239"/>
                <p:cNvCxnSpPr>
                  <a:cxnSpLocks noChangeShapeType="1"/>
                </p:cNvCxnSpPr>
                <p:nvPr/>
              </p:nvCxnSpPr>
              <p:spPr bwMode="auto">
                <a:xfrm rot="16200000" flipH="1">
                  <a:off x="296" y="-154"/>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98" name="AutoShape 240"/>
                <p:cNvCxnSpPr>
                  <a:cxnSpLocks noChangeShapeType="1"/>
                </p:cNvCxnSpPr>
                <p:nvPr/>
              </p:nvCxnSpPr>
              <p:spPr bwMode="auto">
                <a:xfrm rot="16200000" flipH="1">
                  <a:off x="317" y="-168"/>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99" name="AutoShape 241"/>
                <p:cNvCxnSpPr>
                  <a:cxnSpLocks noChangeShapeType="1"/>
                </p:cNvCxnSpPr>
                <p:nvPr/>
              </p:nvCxnSpPr>
              <p:spPr bwMode="auto">
                <a:xfrm rot="16200000" flipH="1">
                  <a:off x="338" y="-182"/>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200" name="AutoShape 242"/>
                <p:cNvCxnSpPr>
                  <a:cxnSpLocks noChangeShapeType="1"/>
                </p:cNvCxnSpPr>
                <p:nvPr/>
              </p:nvCxnSpPr>
              <p:spPr bwMode="auto">
                <a:xfrm rot="16200000" flipH="1">
                  <a:off x="359" y="-19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201" name="AutoShape 243"/>
                <p:cNvCxnSpPr>
                  <a:cxnSpLocks noChangeShapeType="1"/>
                </p:cNvCxnSpPr>
                <p:nvPr/>
              </p:nvCxnSpPr>
              <p:spPr bwMode="auto">
                <a:xfrm rot="16200000" flipH="1">
                  <a:off x="380" y="-210"/>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202" name="AutoShape 244"/>
                <p:cNvCxnSpPr>
                  <a:cxnSpLocks noChangeShapeType="1"/>
                </p:cNvCxnSpPr>
                <p:nvPr/>
              </p:nvCxnSpPr>
              <p:spPr bwMode="auto">
                <a:xfrm rot="16200000" flipH="1">
                  <a:off x="401" y="-224"/>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203" name="AutoShape 245"/>
                <p:cNvCxnSpPr>
                  <a:cxnSpLocks noChangeShapeType="1"/>
                </p:cNvCxnSpPr>
                <p:nvPr/>
              </p:nvCxnSpPr>
              <p:spPr bwMode="auto">
                <a:xfrm rot="16200000" flipH="1">
                  <a:off x="422" y="-238"/>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204" name="AutoShape 246"/>
                <p:cNvCxnSpPr>
                  <a:cxnSpLocks noChangeShapeType="1"/>
                </p:cNvCxnSpPr>
                <p:nvPr/>
              </p:nvCxnSpPr>
              <p:spPr bwMode="auto">
                <a:xfrm rot="16200000" flipH="1">
                  <a:off x="443" y="-252"/>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205" name="AutoShape 247"/>
                <p:cNvCxnSpPr>
                  <a:cxnSpLocks noChangeShapeType="1"/>
                </p:cNvCxnSpPr>
                <p:nvPr/>
              </p:nvCxnSpPr>
              <p:spPr bwMode="auto">
                <a:xfrm rot="16200000" flipH="1">
                  <a:off x="464" y="-26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grpSp>
            <p:nvGrpSpPr>
              <p:cNvPr id="5" name="Group 22"/>
              <p:cNvGrpSpPr>
                <a:grpSpLocks/>
              </p:cNvGrpSpPr>
              <p:nvPr/>
            </p:nvGrpSpPr>
            <p:grpSpPr bwMode="auto">
              <a:xfrm flipH="1">
                <a:off x="891" y="59"/>
                <a:ext cx="353" cy="198"/>
                <a:chOff x="0" y="0"/>
                <a:chExt cx="911" cy="310"/>
              </a:xfrm>
            </p:grpSpPr>
            <p:cxnSp>
              <p:nvCxnSpPr>
                <p:cNvPr id="3184" name="AutoShape 249"/>
                <p:cNvCxnSpPr>
                  <a:cxnSpLocks noChangeShapeType="1"/>
                </p:cNvCxnSpPr>
                <p:nvPr/>
              </p:nvCxnSpPr>
              <p:spPr bwMode="auto">
                <a:xfrm rot="16200000" flipH="1">
                  <a:off x="266" y="-12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85" name="AutoShape 250"/>
                <p:cNvCxnSpPr>
                  <a:cxnSpLocks noChangeShapeType="1"/>
                </p:cNvCxnSpPr>
                <p:nvPr/>
              </p:nvCxnSpPr>
              <p:spPr bwMode="auto">
                <a:xfrm rot="16200000" flipH="1">
                  <a:off x="275" y="-140"/>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86" name="AutoShape 251"/>
                <p:cNvCxnSpPr>
                  <a:cxnSpLocks noChangeShapeType="1"/>
                </p:cNvCxnSpPr>
                <p:nvPr/>
              </p:nvCxnSpPr>
              <p:spPr bwMode="auto">
                <a:xfrm rot="16200000" flipH="1">
                  <a:off x="296" y="-154"/>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87" name="AutoShape 252"/>
                <p:cNvCxnSpPr>
                  <a:cxnSpLocks noChangeShapeType="1"/>
                </p:cNvCxnSpPr>
                <p:nvPr/>
              </p:nvCxnSpPr>
              <p:spPr bwMode="auto">
                <a:xfrm rot="16200000" flipH="1">
                  <a:off x="317" y="-168"/>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88" name="AutoShape 253"/>
                <p:cNvCxnSpPr>
                  <a:cxnSpLocks noChangeShapeType="1"/>
                </p:cNvCxnSpPr>
                <p:nvPr/>
              </p:nvCxnSpPr>
              <p:spPr bwMode="auto">
                <a:xfrm rot="16200000" flipH="1">
                  <a:off x="338" y="-182"/>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89" name="AutoShape 254"/>
                <p:cNvCxnSpPr>
                  <a:cxnSpLocks noChangeShapeType="1"/>
                </p:cNvCxnSpPr>
                <p:nvPr/>
              </p:nvCxnSpPr>
              <p:spPr bwMode="auto">
                <a:xfrm rot="16200000" flipH="1">
                  <a:off x="359" y="-19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90" name="AutoShape 255"/>
                <p:cNvCxnSpPr>
                  <a:cxnSpLocks noChangeShapeType="1"/>
                </p:cNvCxnSpPr>
                <p:nvPr/>
              </p:nvCxnSpPr>
              <p:spPr bwMode="auto">
                <a:xfrm rot="16200000" flipH="1">
                  <a:off x="380" y="-210"/>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91" name="AutoShape 256"/>
                <p:cNvCxnSpPr>
                  <a:cxnSpLocks noChangeShapeType="1"/>
                </p:cNvCxnSpPr>
                <p:nvPr/>
              </p:nvCxnSpPr>
              <p:spPr bwMode="auto">
                <a:xfrm rot="16200000" flipH="1">
                  <a:off x="401" y="-224"/>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92" name="AutoShape 257"/>
                <p:cNvCxnSpPr>
                  <a:cxnSpLocks noChangeShapeType="1"/>
                </p:cNvCxnSpPr>
                <p:nvPr/>
              </p:nvCxnSpPr>
              <p:spPr bwMode="auto">
                <a:xfrm rot="16200000" flipH="1">
                  <a:off x="422" y="-238"/>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93" name="AutoShape 258"/>
                <p:cNvCxnSpPr>
                  <a:cxnSpLocks noChangeShapeType="1"/>
                </p:cNvCxnSpPr>
                <p:nvPr/>
              </p:nvCxnSpPr>
              <p:spPr bwMode="auto">
                <a:xfrm rot="16200000" flipH="1">
                  <a:off x="443" y="-252"/>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94" name="AutoShape 259"/>
                <p:cNvCxnSpPr>
                  <a:cxnSpLocks noChangeShapeType="1"/>
                </p:cNvCxnSpPr>
                <p:nvPr/>
              </p:nvCxnSpPr>
              <p:spPr bwMode="auto">
                <a:xfrm rot="16200000" flipH="1">
                  <a:off x="464" y="-266"/>
                  <a:ext cx="170" cy="70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grpSp>
            <p:nvGrpSpPr>
              <p:cNvPr id="6" name="Group 34"/>
              <p:cNvGrpSpPr>
                <a:grpSpLocks/>
              </p:cNvGrpSpPr>
              <p:nvPr/>
            </p:nvGrpSpPr>
            <p:grpSpPr bwMode="auto">
              <a:xfrm>
                <a:off x="178" y="244"/>
                <a:ext cx="715" cy="204"/>
                <a:chOff x="0" y="0"/>
                <a:chExt cx="1842" cy="322"/>
              </a:xfrm>
            </p:grpSpPr>
            <p:cxnSp>
              <p:nvCxnSpPr>
                <p:cNvPr id="3167" name="AutoShape 261"/>
                <p:cNvCxnSpPr>
                  <a:cxnSpLocks noChangeShapeType="1"/>
                </p:cNvCxnSpPr>
                <p:nvPr/>
              </p:nvCxnSpPr>
              <p:spPr bwMode="auto">
                <a:xfrm rot="-5400000">
                  <a:off x="544" y="-544"/>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68" name="AutoShape 262"/>
                <p:cNvCxnSpPr>
                  <a:cxnSpLocks noChangeShapeType="1"/>
                </p:cNvCxnSpPr>
                <p:nvPr/>
              </p:nvCxnSpPr>
              <p:spPr bwMode="auto">
                <a:xfrm rot="-5400000">
                  <a:off x="580" y="-535"/>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69" name="AutoShape 263"/>
                <p:cNvCxnSpPr>
                  <a:cxnSpLocks noChangeShapeType="1"/>
                </p:cNvCxnSpPr>
                <p:nvPr/>
              </p:nvCxnSpPr>
              <p:spPr bwMode="auto">
                <a:xfrm rot="-5400000">
                  <a:off x="616" y="-526"/>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0" name="AutoShape 264"/>
                <p:cNvCxnSpPr>
                  <a:cxnSpLocks noChangeShapeType="1"/>
                </p:cNvCxnSpPr>
                <p:nvPr/>
              </p:nvCxnSpPr>
              <p:spPr bwMode="auto">
                <a:xfrm rot="-5400000">
                  <a:off x="652" y="-517"/>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1" name="AutoShape 265"/>
                <p:cNvCxnSpPr>
                  <a:cxnSpLocks noChangeShapeType="1"/>
                </p:cNvCxnSpPr>
                <p:nvPr/>
              </p:nvCxnSpPr>
              <p:spPr bwMode="auto">
                <a:xfrm rot="-5400000">
                  <a:off x="688" y="-508"/>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2" name="AutoShape 266"/>
                <p:cNvCxnSpPr>
                  <a:cxnSpLocks noChangeShapeType="1"/>
                </p:cNvCxnSpPr>
                <p:nvPr/>
              </p:nvCxnSpPr>
              <p:spPr bwMode="auto">
                <a:xfrm rot="-5400000">
                  <a:off x="724" y="-499"/>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3" name="AutoShape 267"/>
                <p:cNvCxnSpPr>
                  <a:cxnSpLocks noChangeShapeType="1"/>
                </p:cNvCxnSpPr>
                <p:nvPr/>
              </p:nvCxnSpPr>
              <p:spPr bwMode="auto">
                <a:xfrm rot="-5400000">
                  <a:off x="760" y="-490"/>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4" name="AutoShape 268"/>
                <p:cNvCxnSpPr>
                  <a:cxnSpLocks noChangeShapeType="1"/>
                </p:cNvCxnSpPr>
                <p:nvPr/>
              </p:nvCxnSpPr>
              <p:spPr bwMode="auto">
                <a:xfrm rot="-5400000">
                  <a:off x="796" y="-481"/>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5" name="AutoShape 269"/>
                <p:cNvCxnSpPr>
                  <a:cxnSpLocks noChangeShapeType="1"/>
                </p:cNvCxnSpPr>
                <p:nvPr/>
              </p:nvCxnSpPr>
              <p:spPr bwMode="auto">
                <a:xfrm rot="-5400000">
                  <a:off x="832" y="-472"/>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6" name="AutoShape 270"/>
                <p:cNvCxnSpPr>
                  <a:cxnSpLocks noChangeShapeType="1"/>
                </p:cNvCxnSpPr>
                <p:nvPr/>
              </p:nvCxnSpPr>
              <p:spPr bwMode="auto">
                <a:xfrm rot="-5400000">
                  <a:off x="868" y="-463"/>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7" name="AutoShape 271"/>
                <p:cNvCxnSpPr>
                  <a:cxnSpLocks noChangeShapeType="1"/>
                </p:cNvCxnSpPr>
                <p:nvPr/>
              </p:nvCxnSpPr>
              <p:spPr bwMode="auto">
                <a:xfrm rot="-5400000">
                  <a:off x="904" y="-454"/>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8" name="AutoShape 272"/>
                <p:cNvCxnSpPr>
                  <a:cxnSpLocks noChangeShapeType="1"/>
                </p:cNvCxnSpPr>
                <p:nvPr/>
              </p:nvCxnSpPr>
              <p:spPr bwMode="auto">
                <a:xfrm rot="-5400000">
                  <a:off x="940" y="-445"/>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79" name="AutoShape 273"/>
                <p:cNvCxnSpPr>
                  <a:cxnSpLocks noChangeShapeType="1"/>
                </p:cNvCxnSpPr>
                <p:nvPr/>
              </p:nvCxnSpPr>
              <p:spPr bwMode="auto">
                <a:xfrm rot="-5400000">
                  <a:off x="976" y="-436"/>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80" name="AutoShape 274"/>
                <p:cNvCxnSpPr>
                  <a:cxnSpLocks noChangeShapeType="1"/>
                </p:cNvCxnSpPr>
                <p:nvPr/>
              </p:nvCxnSpPr>
              <p:spPr bwMode="auto">
                <a:xfrm rot="-5400000">
                  <a:off x="1012" y="-427"/>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81" name="AutoShape 275"/>
                <p:cNvCxnSpPr>
                  <a:cxnSpLocks noChangeShapeType="1"/>
                </p:cNvCxnSpPr>
                <p:nvPr/>
              </p:nvCxnSpPr>
              <p:spPr bwMode="auto">
                <a:xfrm rot="-5400000">
                  <a:off x="1048" y="-418"/>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82" name="AutoShape 276"/>
                <p:cNvCxnSpPr>
                  <a:cxnSpLocks noChangeShapeType="1"/>
                </p:cNvCxnSpPr>
                <p:nvPr/>
              </p:nvCxnSpPr>
              <p:spPr bwMode="auto">
                <a:xfrm rot="-5400000">
                  <a:off x="1084" y="-409"/>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83" name="AutoShape 277"/>
                <p:cNvCxnSpPr>
                  <a:cxnSpLocks noChangeShapeType="1"/>
                </p:cNvCxnSpPr>
                <p:nvPr/>
              </p:nvCxnSpPr>
              <p:spPr bwMode="auto">
                <a:xfrm rot="-5400000">
                  <a:off x="1120" y="-400"/>
                  <a:ext cx="178" cy="126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pic>
            <p:nvPicPr>
              <p:cNvPr id="3089" name="Picture 278" descr="TP9300_6rack"/>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 y="0"/>
                <a:ext cx="40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3"/>
              <p:cNvGrpSpPr>
                <a:grpSpLocks noChangeAspect="1"/>
              </p:cNvGrpSpPr>
              <p:nvPr/>
            </p:nvGrpSpPr>
            <p:grpSpPr bwMode="auto">
              <a:xfrm flipH="1">
                <a:off x="1076" y="60"/>
                <a:ext cx="416" cy="300"/>
                <a:chOff x="0" y="0"/>
                <a:chExt cx="2043" cy="895"/>
              </a:xfrm>
            </p:grpSpPr>
            <p:grpSp>
              <p:nvGrpSpPr>
                <p:cNvPr id="8" name="Group 54"/>
                <p:cNvGrpSpPr>
                  <a:grpSpLocks noChangeAspect="1"/>
                </p:cNvGrpSpPr>
                <p:nvPr/>
              </p:nvGrpSpPr>
              <p:grpSpPr bwMode="auto">
                <a:xfrm flipH="1">
                  <a:off x="0" y="0"/>
                  <a:ext cx="1907" cy="759"/>
                  <a:chOff x="0" y="0"/>
                  <a:chExt cx="3817" cy="1520"/>
                </a:xfrm>
              </p:grpSpPr>
              <p:pic>
                <p:nvPicPr>
                  <p:cNvPr id="3159" name="Picture 281"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0" name="Picture 282"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1" name="Picture 283"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2" name="Picture 284"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3" name="Picture 285"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 name="Picture 286"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5" name="Picture 287"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6" name="Picture 288"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63"/>
                <p:cNvGrpSpPr>
                  <a:grpSpLocks noChangeAspect="1"/>
                </p:cNvGrpSpPr>
                <p:nvPr/>
              </p:nvGrpSpPr>
              <p:grpSpPr bwMode="auto">
                <a:xfrm flipH="1">
                  <a:off x="136" y="136"/>
                  <a:ext cx="1907" cy="759"/>
                  <a:chOff x="0" y="0"/>
                  <a:chExt cx="3817" cy="1520"/>
                </a:xfrm>
              </p:grpSpPr>
              <p:pic>
                <p:nvPicPr>
                  <p:cNvPr id="3151" name="Picture 290"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2" name="Picture 291"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 name="Picture 292"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4" name="Picture 293"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5" name="Picture 294"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6" name="Picture 295"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7" name="Picture 296"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8" name="Picture 297"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Group 72"/>
              <p:cNvGrpSpPr>
                <a:grpSpLocks noChangeAspect="1"/>
              </p:cNvGrpSpPr>
              <p:nvPr/>
            </p:nvGrpSpPr>
            <p:grpSpPr bwMode="auto">
              <a:xfrm flipH="1">
                <a:off x="951" y="309"/>
                <a:ext cx="566" cy="299"/>
                <a:chOff x="0" y="0"/>
                <a:chExt cx="2043" cy="895"/>
              </a:xfrm>
            </p:grpSpPr>
            <p:grpSp>
              <p:nvGrpSpPr>
                <p:cNvPr id="11" name="Group 73"/>
                <p:cNvGrpSpPr>
                  <a:grpSpLocks noChangeAspect="1"/>
                </p:cNvGrpSpPr>
                <p:nvPr/>
              </p:nvGrpSpPr>
              <p:grpSpPr bwMode="auto">
                <a:xfrm flipH="1">
                  <a:off x="0" y="0"/>
                  <a:ext cx="1907" cy="759"/>
                  <a:chOff x="0" y="0"/>
                  <a:chExt cx="3817" cy="1520"/>
                </a:xfrm>
              </p:grpSpPr>
              <p:pic>
                <p:nvPicPr>
                  <p:cNvPr id="3141" name="Picture 300"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Picture 301"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 name="Picture 302"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4" name="Picture 303"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5" name="Picture 304"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6" name="Picture 305"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7" name="Picture 306"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8" name="Picture 307"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2"/>
                <p:cNvGrpSpPr>
                  <a:grpSpLocks noChangeAspect="1"/>
                </p:cNvGrpSpPr>
                <p:nvPr/>
              </p:nvGrpSpPr>
              <p:grpSpPr bwMode="auto">
                <a:xfrm flipH="1">
                  <a:off x="136" y="136"/>
                  <a:ext cx="1907" cy="759"/>
                  <a:chOff x="0" y="0"/>
                  <a:chExt cx="3817" cy="1520"/>
                </a:xfrm>
              </p:grpSpPr>
              <p:pic>
                <p:nvPicPr>
                  <p:cNvPr id="3133" name="Picture 309"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Picture 310"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5" name="Picture 311"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Picture 312"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7" name="Picture 313"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Picture 314"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9" name="Picture 315"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0" name="Picture 316" descr="summit5i"/>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91"/>
              <p:cNvGrpSpPr>
                <a:grpSpLocks noChangeAspect="1"/>
              </p:cNvGrpSpPr>
              <p:nvPr/>
            </p:nvGrpSpPr>
            <p:grpSpPr bwMode="auto">
              <a:xfrm>
                <a:off x="0" y="309"/>
                <a:ext cx="799" cy="301"/>
                <a:chOff x="0" y="0"/>
                <a:chExt cx="2061" cy="472"/>
              </a:xfrm>
            </p:grpSpPr>
            <p:grpSp>
              <p:nvGrpSpPr>
                <p:cNvPr id="14" name="Group 92"/>
                <p:cNvGrpSpPr>
                  <a:grpSpLocks noChangeAspect="1"/>
                </p:cNvGrpSpPr>
                <p:nvPr/>
              </p:nvGrpSpPr>
              <p:grpSpPr bwMode="auto">
                <a:xfrm flipH="1">
                  <a:off x="72" y="0"/>
                  <a:ext cx="1989" cy="400"/>
                  <a:chOff x="0" y="0"/>
                  <a:chExt cx="3781" cy="760"/>
                </a:xfrm>
              </p:grpSpPr>
              <p:grpSp>
                <p:nvGrpSpPr>
                  <p:cNvPr id="15" name="Group 93"/>
                  <p:cNvGrpSpPr>
                    <a:grpSpLocks noChangeAspect="1"/>
                  </p:cNvGrpSpPr>
                  <p:nvPr/>
                </p:nvGrpSpPr>
                <p:grpSpPr bwMode="auto">
                  <a:xfrm>
                    <a:off x="1874" y="0"/>
                    <a:ext cx="1907" cy="759"/>
                    <a:chOff x="0" y="0"/>
                    <a:chExt cx="3817" cy="1520"/>
                  </a:xfrm>
                </p:grpSpPr>
                <p:pic>
                  <p:nvPicPr>
                    <p:cNvPr id="3123" name="Picture 320"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321"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322"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323"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7" name="Picture 324"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Picture 325"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Picture 326"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327"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02"/>
                  <p:cNvGrpSpPr>
                    <a:grpSpLocks noChangeAspect="1"/>
                  </p:cNvGrpSpPr>
                  <p:nvPr/>
                </p:nvGrpSpPr>
                <p:grpSpPr bwMode="auto">
                  <a:xfrm>
                    <a:off x="0" y="1"/>
                    <a:ext cx="1907" cy="759"/>
                    <a:chOff x="0" y="0"/>
                    <a:chExt cx="3817" cy="1520"/>
                  </a:xfrm>
                </p:grpSpPr>
                <p:pic>
                  <p:nvPicPr>
                    <p:cNvPr id="3115" name="Picture 329"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330"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331"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332"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333"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334"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335"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Picture 336"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 name="Group 111"/>
                <p:cNvGrpSpPr>
                  <a:grpSpLocks noChangeAspect="1"/>
                </p:cNvGrpSpPr>
                <p:nvPr/>
              </p:nvGrpSpPr>
              <p:grpSpPr bwMode="auto">
                <a:xfrm flipH="1">
                  <a:off x="0" y="72"/>
                  <a:ext cx="1989" cy="400"/>
                  <a:chOff x="0" y="0"/>
                  <a:chExt cx="3781" cy="760"/>
                </a:xfrm>
              </p:grpSpPr>
              <p:grpSp>
                <p:nvGrpSpPr>
                  <p:cNvPr id="18" name="Group 112"/>
                  <p:cNvGrpSpPr>
                    <a:grpSpLocks noChangeAspect="1"/>
                  </p:cNvGrpSpPr>
                  <p:nvPr/>
                </p:nvGrpSpPr>
                <p:grpSpPr bwMode="auto">
                  <a:xfrm>
                    <a:off x="1874" y="0"/>
                    <a:ext cx="1907" cy="759"/>
                    <a:chOff x="0" y="0"/>
                    <a:chExt cx="3817" cy="1520"/>
                  </a:xfrm>
                </p:grpSpPr>
                <p:pic>
                  <p:nvPicPr>
                    <p:cNvPr id="3105" name="Picture 339"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40"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41"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42"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43"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344"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345"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346"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21"/>
                  <p:cNvGrpSpPr>
                    <a:grpSpLocks noChangeAspect="1"/>
                  </p:cNvGrpSpPr>
                  <p:nvPr/>
                </p:nvGrpSpPr>
                <p:grpSpPr bwMode="auto">
                  <a:xfrm>
                    <a:off x="0" y="1"/>
                    <a:ext cx="1907" cy="759"/>
                    <a:chOff x="0" y="0"/>
                    <a:chExt cx="3817" cy="1520"/>
                  </a:xfrm>
                </p:grpSpPr>
                <p:pic>
                  <p:nvPicPr>
                    <p:cNvPr id="3097" name="Picture 348"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349"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9"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350"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351"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6"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352"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5"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53"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3"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54"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2" y="0"/>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55" descr="summit5i"/>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80" y="1"/>
                      <a:ext cx="53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grpSp>
        <p:nvGrpSpPr>
          <p:cNvPr id="20" name="Group 130"/>
          <p:cNvGrpSpPr>
            <a:grpSpLocks/>
          </p:cNvGrpSpPr>
          <p:nvPr/>
        </p:nvGrpSpPr>
        <p:grpSpPr bwMode="auto">
          <a:xfrm>
            <a:off x="8794750" y="3917953"/>
            <a:ext cx="960438" cy="466725"/>
            <a:chOff x="0" y="0"/>
            <a:chExt cx="784" cy="456"/>
          </a:xfrm>
        </p:grpSpPr>
        <p:sp>
          <p:nvSpPr>
            <p:cNvPr id="3082" name="Rectangle 231"/>
            <p:cNvSpPr>
              <a:spLocks noChangeArrowheads="1"/>
            </p:cNvSpPr>
            <p:nvPr/>
          </p:nvSpPr>
          <p:spPr bwMode="auto">
            <a:xfrm>
              <a:off x="0" y="0"/>
              <a:ext cx="784" cy="456"/>
            </a:xfrm>
            <a:prstGeom prst="rect">
              <a:avLst/>
            </a:prstGeom>
            <a:solidFill>
              <a:schemeClr val="bg1"/>
            </a:solidFill>
            <a:ln w="9525">
              <a:solidFill>
                <a:schemeClr val="tx1"/>
              </a:solidFill>
              <a:miter lim="800000"/>
              <a:headEnd/>
              <a:tailEnd/>
            </a:ln>
          </p:spPr>
          <p:txBody>
            <a:bodyPr wrap="none" anchor="ctr"/>
            <a:lstStyle/>
            <a:p>
              <a:endParaRPr lang="ja-JP" altLang="en-US" i="1">
                <a:ea typeface="ＭＳ ゴシック" pitchFamily="49" charset="-128"/>
              </a:endParaRPr>
            </a:p>
          </p:txBody>
        </p:sp>
        <p:pic>
          <p:nvPicPr>
            <p:cNvPr id="3083" name="Picture 2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 y="0"/>
              <a:ext cx="753"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 name="Rectangle 26"/>
          <p:cNvSpPr>
            <a:spLocks noChangeArrowheads="1"/>
          </p:cNvSpPr>
          <p:nvPr/>
        </p:nvSpPr>
        <p:spPr bwMode="auto">
          <a:xfrm>
            <a:off x="9547225" y="6500813"/>
            <a:ext cx="301660" cy="369332"/>
          </a:xfrm>
          <a:prstGeom prst="rect">
            <a:avLst/>
          </a:prstGeom>
          <a:noFill/>
          <a:ln w="9525">
            <a:noFill/>
            <a:miter lim="800000"/>
            <a:headEnd/>
            <a:tailEnd/>
          </a:ln>
        </p:spPr>
        <p:txBody>
          <a:bodyPr wrap="none">
            <a:spAutoFit/>
          </a:bodyPr>
          <a:lstStyle/>
          <a:p>
            <a:pPr>
              <a:defRPr/>
            </a:pPr>
            <a:r>
              <a:rPr lang="en-US" altLang="ja-JP" dirty="0" smtClean="0">
                <a:effectLst>
                  <a:outerShdw blurRad="38100" dist="38100" dir="2700000" algn="tl">
                    <a:srgbClr val="C0C0C0"/>
                  </a:outerShdw>
                </a:effectLst>
                <a:ea typeface="ＭＳ Ｐゴシック" pitchFamily="-106" charset="-128"/>
                <a:cs typeface="Arial" charset="0"/>
              </a:rPr>
              <a:t>4</a:t>
            </a:r>
            <a:endParaRPr lang="en-US" altLang="ja-JP" dirty="0">
              <a:effectLst>
                <a:outerShdw blurRad="38100" dist="38100" dir="2700000" algn="tl">
                  <a:srgbClr val="C0C0C0"/>
                </a:outerShdw>
              </a:effectLst>
              <a:ea typeface="ＭＳ Ｐゴシック" pitchFamily="-106" charset="-128"/>
              <a:cs typeface="Arial" charset="0"/>
            </a:endParaRPr>
          </a:p>
        </p:txBody>
      </p:sp>
      <p:sp>
        <p:nvSpPr>
          <p:cNvPr id="135" name="Oval 134"/>
          <p:cNvSpPr/>
          <p:nvPr/>
        </p:nvSpPr>
        <p:spPr>
          <a:xfrm>
            <a:off x="0" y="2773052"/>
            <a:ext cx="556181" cy="6315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6" name="直線コネクタ 135"/>
          <p:cNvCxnSpPr/>
          <p:nvPr/>
        </p:nvCxnSpPr>
        <p:spPr>
          <a:xfrm>
            <a:off x="614543" y="106512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21" name="スライド番号プレースホルダー 20"/>
          <p:cNvSpPr>
            <a:spLocks noGrp="1"/>
          </p:cNvSpPr>
          <p:nvPr>
            <p:ph type="sldNum" sz="quarter" idx="12"/>
          </p:nvPr>
        </p:nvSpPr>
        <p:spPr/>
        <p:txBody>
          <a:bodyPr/>
          <a:lstStyle/>
          <a:p>
            <a:fld id="{6A1C1D35-5642-A44A-B3BA-E6568B37F1BE}" type="slidenum">
              <a:rPr lang="ja-JP" altLang="en-US" smtClean="0"/>
              <a:pPr/>
              <a:t>4</a:t>
            </a:fld>
            <a:endParaRPr lang="ja-JP" altLang="en-US"/>
          </a:p>
        </p:txBody>
      </p:sp>
    </p:spTree>
    <p:extLst>
      <p:ext uri="{BB962C8B-B14F-4D97-AF65-F5344CB8AC3E}">
        <p14:creationId xmlns:p14="http://schemas.microsoft.com/office/powerpoint/2010/main" val="795023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45"/>
          <p:cNvSpPr>
            <a:spLocks noChangeArrowheads="1"/>
          </p:cNvSpPr>
          <p:nvPr/>
        </p:nvSpPr>
        <p:spPr bwMode="auto">
          <a:xfrm>
            <a:off x="427238" y="4688779"/>
            <a:ext cx="3125788" cy="1790700"/>
          </a:xfrm>
          <a:prstGeom prst="roundRect">
            <a:avLst>
              <a:gd name="adj" fmla="val 16667"/>
            </a:avLst>
          </a:prstGeom>
          <a:solidFill>
            <a:srgbClr val="C4FFF2"/>
          </a:solidFill>
          <a:ln w="9525">
            <a:solidFill>
              <a:schemeClr val="tx1"/>
            </a:solidFill>
            <a:round/>
            <a:headEnd/>
            <a:tailEnd/>
          </a:ln>
        </p:spPr>
        <p:txBody>
          <a:bodyPr wrap="none" anchor="ctr"/>
          <a:lstStyle/>
          <a:p>
            <a:endParaRPr lang="ja-JP" altLang="en-US" sz="3600"/>
          </a:p>
        </p:txBody>
      </p:sp>
      <p:grpSp>
        <p:nvGrpSpPr>
          <p:cNvPr id="90" name="Group 2"/>
          <p:cNvGrpSpPr>
            <a:grpSpLocks/>
          </p:cNvGrpSpPr>
          <p:nvPr/>
        </p:nvGrpSpPr>
        <p:grpSpPr bwMode="auto">
          <a:xfrm>
            <a:off x="4729363" y="1077218"/>
            <a:ext cx="3756025" cy="2841625"/>
            <a:chOff x="0" y="0"/>
            <a:chExt cx="2365" cy="1790"/>
          </a:xfrm>
        </p:grpSpPr>
        <p:sp>
          <p:nvSpPr>
            <p:cNvPr id="91" name="Freeform 3"/>
            <p:cNvSpPr>
              <a:spLocks/>
            </p:cNvSpPr>
            <p:nvPr/>
          </p:nvSpPr>
          <p:spPr bwMode="auto">
            <a:xfrm>
              <a:off x="2169" y="1603"/>
              <a:ext cx="41" cy="72"/>
            </a:xfrm>
            <a:custGeom>
              <a:avLst/>
              <a:gdLst>
                <a:gd name="T0" fmla="*/ 0 w 48"/>
                <a:gd name="T1" fmla="*/ 0 h 81"/>
                <a:gd name="T2" fmla="*/ 0 w 48"/>
                <a:gd name="T3" fmla="*/ 20 h 81"/>
                <a:gd name="T4" fmla="*/ 5 w 48"/>
                <a:gd name="T5" fmla="*/ 20 h 81"/>
                <a:gd name="T6" fmla="*/ 8 w 48"/>
                <a:gd name="T7" fmla="*/ 20 h 81"/>
                <a:gd name="T8" fmla="*/ 8 w 48"/>
                <a:gd name="T9" fmla="*/ 12 h 81"/>
                <a:gd name="T10" fmla="*/ 5 w 48"/>
                <a:gd name="T11" fmla="*/ 8 h 81"/>
                <a:gd name="T12" fmla="*/ 0 w 48"/>
                <a:gd name="T13" fmla="*/ 0 h 81"/>
                <a:gd name="T14" fmla="*/ 0 60000 65536"/>
                <a:gd name="T15" fmla="*/ 0 60000 65536"/>
                <a:gd name="T16" fmla="*/ 0 60000 65536"/>
                <a:gd name="T17" fmla="*/ 0 60000 65536"/>
                <a:gd name="T18" fmla="*/ 0 60000 65536"/>
                <a:gd name="T19" fmla="*/ 0 60000 65536"/>
                <a:gd name="T20" fmla="*/ 0 60000 65536"/>
                <a:gd name="T21" fmla="*/ 0 w 48"/>
                <a:gd name="T22" fmla="*/ 0 h 81"/>
                <a:gd name="T23" fmla="*/ 48 w 48"/>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81">
                  <a:moveTo>
                    <a:pt x="0" y="0"/>
                  </a:moveTo>
                  <a:lnTo>
                    <a:pt x="0" y="81"/>
                  </a:lnTo>
                  <a:lnTo>
                    <a:pt x="32" y="81"/>
                  </a:lnTo>
                  <a:lnTo>
                    <a:pt x="48" y="81"/>
                  </a:lnTo>
                  <a:lnTo>
                    <a:pt x="48" y="48"/>
                  </a:lnTo>
                  <a:lnTo>
                    <a:pt x="32" y="32"/>
                  </a:lnTo>
                  <a:lnTo>
                    <a:pt x="0" y="0"/>
                  </a:lnTo>
                  <a:close/>
                </a:path>
              </a:pathLst>
            </a:custGeom>
            <a:solidFill>
              <a:srgbClr val="66FF66"/>
            </a:solidFill>
            <a:ln w="3175">
              <a:solidFill>
                <a:srgbClr val="009900"/>
              </a:solidFill>
              <a:miter lim="800000"/>
              <a:headEnd/>
              <a:tailEnd/>
            </a:ln>
          </p:spPr>
          <p:txBody>
            <a:bodyPr/>
            <a:lstStyle/>
            <a:p>
              <a:endParaRPr lang="ja-JP" altLang="en-US"/>
            </a:p>
          </p:txBody>
        </p:sp>
        <p:sp>
          <p:nvSpPr>
            <p:cNvPr id="92" name="Freeform 4"/>
            <p:cNvSpPr>
              <a:spLocks/>
            </p:cNvSpPr>
            <p:nvPr/>
          </p:nvSpPr>
          <p:spPr bwMode="auto">
            <a:xfrm>
              <a:off x="2083" y="1689"/>
              <a:ext cx="100" cy="101"/>
            </a:xfrm>
            <a:custGeom>
              <a:avLst/>
              <a:gdLst>
                <a:gd name="T0" fmla="*/ 17 w 114"/>
                <a:gd name="T1" fmla="*/ 0 h 113"/>
                <a:gd name="T2" fmla="*/ 10 w 114"/>
                <a:gd name="T3" fmla="*/ 13 h 113"/>
                <a:gd name="T4" fmla="*/ 0 w 114"/>
                <a:gd name="T5" fmla="*/ 17 h 113"/>
                <a:gd name="T6" fmla="*/ 0 w 114"/>
                <a:gd name="T7" fmla="*/ 29 h 113"/>
                <a:gd name="T8" fmla="*/ 10 w 114"/>
                <a:gd name="T9" fmla="*/ 29 h 113"/>
                <a:gd name="T10" fmla="*/ 14 w 114"/>
                <a:gd name="T11" fmla="*/ 21 h 113"/>
                <a:gd name="T12" fmla="*/ 20 w 114"/>
                <a:gd name="T13" fmla="*/ 13 h 113"/>
                <a:gd name="T14" fmla="*/ 24 w 114"/>
                <a:gd name="T15" fmla="*/ 4 h 113"/>
                <a:gd name="T16" fmla="*/ 17 w 114"/>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13"/>
                <a:gd name="T29" fmla="*/ 114 w 114"/>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13">
                  <a:moveTo>
                    <a:pt x="81" y="0"/>
                  </a:moveTo>
                  <a:lnTo>
                    <a:pt x="49" y="49"/>
                  </a:lnTo>
                  <a:lnTo>
                    <a:pt x="0" y="65"/>
                  </a:lnTo>
                  <a:lnTo>
                    <a:pt x="0" y="113"/>
                  </a:lnTo>
                  <a:lnTo>
                    <a:pt x="49" y="113"/>
                  </a:lnTo>
                  <a:lnTo>
                    <a:pt x="65" y="81"/>
                  </a:lnTo>
                  <a:lnTo>
                    <a:pt x="98" y="49"/>
                  </a:lnTo>
                  <a:lnTo>
                    <a:pt x="114" y="16"/>
                  </a:lnTo>
                  <a:lnTo>
                    <a:pt x="81" y="0"/>
                  </a:lnTo>
                  <a:close/>
                </a:path>
              </a:pathLst>
            </a:custGeom>
            <a:solidFill>
              <a:srgbClr val="66FF66"/>
            </a:solidFill>
            <a:ln w="3175">
              <a:solidFill>
                <a:srgbClr val="009900"/>
              </a:solidFill>
              <a:miter lim="800000"/>
              <a:headEnd/>
              <a:tailEnd/>
            </a:ln>
          </p:spPr>
          <p:txBody>
            <a:bodyPr/>
            <a:lstStyle/>
            <a:p>
              <a:endParaRPr lang="ja-JP" altLang="en-US"/>
            </a:p>
          </p:txBody>
        </p:sp>
        <p:sp>
          <p:nvSpPr>
            <p:cNvPr id="93" name="Freeform 5"/>
            <p:cNvSpPr>
              <a:spLocks/>
            </p:cNvSpPr>
            <p:nvPr/>
          </p:nvSpPr>
          <p:spPr bwMode="auto">
            <a:xfrm>
              <a:off x="1577" y="1155"/>
              <a:ext cx="99" cy="87"/>
            </a:xfrm>
            <a:custGeom>
              <a:avLst/>
              <a:gdLst>
                <a:gd name="T0" fmla="*/ 0 w 114"/>
                <a:gd name="T1" fmla="*/ 13 h 97"/>
                <a:gd name="T2" fmla="*/ 0 w 114"/>
                <a:gd name="T3" fmla="*/ 13 h 97"/>
                <a:gd name="T4" fmla="*/ 7 w 114"/>
                <a:gd name="T5" fmla="*/ 0 h 97"/>
                <a:gd name="T6" fmla="*/ 7 w 114"/>
                <a:gd name="T7" fmla="*/ 0 h 97"/>
                <a:gd name="T8" fmla="*/ 18 w 114"/>
                <a:gd name="T9" fmla="*/ 0 h 97"/>
                <a:gd name="T10" fmla="*/ 18 w 114"/>
                <a:gd name="T11" fmla="*/ 0 h 97"/>
                <a:gd name="T12" fmla="*/ 21 w 114"/>
                <a:gd name="T13" fmla="*/ 9 h 97"/>
                <a:gd name="T14" fmla="*/ 21 w 114"/>
                <a:gd name="T15" fmla="*/ 9 h 97"/>
                <a:gd name="T16" fmla="*/ 18 w 114"/>
                <a:gd name="T17" fmla="*/ 22 h 97"/>
                <a:gd name="T18" fmla="*/ 18 w 114"/>
                <a:gd name="T19" fmla="*/ 22 h 97"/>
                <a:gd name="T20" fmla="*/ 12 w 114"/>
                <a:gd name="T21" fmla="*/ 27 h 97"/>
                <a:gd name="T22" fmla="*/ 12 w 114"/>
                <a:gd name="T23" fmla="*/ 27 h 97"/>
                <a:gd name="T24" fmla="*/ 3 w 114"/>
                <a:gd name="T25" fmla="*/ 22 h 97"/>
                <a:gd name="T26" fmla="*/ 3 w 114"/>
                <a:gd name="T27" fmla="*/ 22 h 97"/>
                <a:gd name="T28" fmla="*/ 0 w 114"/>
                <a:gd name="T29" fmla="*/ 13 h 97"/>
                <a:gd name="T30" fmla="*/ 0 w 114"/>
                <a:gd name="T31" fmla="*/ 13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97"/>
                <a:gd name="T50" fmla="*/ 114 w 114"/>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97">
                  <a:moveTo>
                    <a:pt x="0" y="48"/>
                  </a:moveTo>
                  <a:lnTo>
                    <a:pt x="0" y="48"/>
                  </a:lnTo>
                  <a:lnTo>
                    <a:pt x="33" y="0"/>
                  </a:lnTo>
                  <a:lnTo>
                    <a:pt x="98" y="0"/>
                  </a:lnTo>
                  <a:lnTo>
                    <a:pt x="114" y="32"/>
                  </a:lnTo>
                  <a:lnTo>
                    <a:pt x="98" y="81"/>
                  </a:lnTo>
                  <a:lnTo>
                    <a:pt x="65" y="97"/>
                  </a:lnTo>
                  <a:lnTo>
                    <a:pt x="17" y="81"/>
                  </a:lnTo>
                  <a:lnTo>
                    <a:pt x="0" y="48"/>
                  </a:lnTo>
                  <a:close/>
                </a:path>
              </a:pathLst>
            </a:custGeom>
            <a:solidFill>
              <a:srgbClr val="66FF66"/>
            </a:solidFill>
            <a:ln w="3175">
              <a:solidFill>
                <a:srgbClr val="009900"/>
              </a:solidFill>
              <a:miter lim="800000"/>
              <a:headEnd/>
              <a:tailEnd/>
            </a:ln>
          </p:spPr>
          <p:txBody>
            <a:bodyPr/>
            <a:lstStyle/>
            <a:p>
              <a:endParaRPr lang="ja-JP" altLang="en-US"/>
            </a:p>
          </p:txBody>
        </p:sp>
        <p:sp>
          <p:nvSpPr>
            <p:cNvPr id="94" name="Freeform 6"/>
            <p:cNvSpPr>
              <a:spLocks/>
            </p:cNvSpPr>
            <p:nvPr/>
          </p:nvSpPr>
          <p:spPr bwMode="auto">
            <a:xfrm>
              <a:off x="1591" y="852"/>
              <a:ext cx="42" cy="43"/>
            </a:xfrm>
            <a:custGeom>
              <a:avLst/>
              <a:gdLst>
                <a:gd name="T0" fmla="*/ 7 w 48"/>
                <a:gd name="T1" fmla="*/ 0 h 48"/>
                <a:gd name="T2" fmla="*/ 10 w 48"/>
                <a:gd name="T3" fmla="*/ 4 h 48"/>
                <a:gd name="T4" fmla="*/ 10 w 48"/>
                <a:gd name="T5" fmla="*/ 9 h 48"/>
                <a:gd name="T6" fmla="*/ 4 w 48"/>
                <a:gd name="T7" fmla="*/ 13 h 48"/>
                <a:gd name="T8" fmla="*/ 0 w 48"/>
                <a:gd name="T9" fmla="*/ 13 h 48"/>
                <a:gd name="T10" fmla="*/ 4 w 48"/>
                <a:gd name="T11" fmla="*/ 4 h 48"/>
                <a:gd name="T12" fmla="*/ 7 w 48"/>
                <a:gd name="T13" fmla="*/ 0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32" y="0"/>
                  </a:moveTo>
                  <a:lnTo>
                    <a:pt x="48" y="16"/>
                  </a:lnTo>
                  <a:lnTo>
                    <a:pt x="48" y="32"/>
                  </a:lnTo>
                  <a:lnTo>
                    <a:pt x="16" y="48"/>
                  </a:lnTo>
                  <a:lnTo>
                    <a:pt x="0" y="48"/>
                  </a:lnTo>
                  <a:lnTo>
                    <a:pt x="16" y="16"/>
                  </a:lnTo>
                  <a:lnTo>
                    <a:pt x="32" y="0"/>
                  </a:lnTo>
                  <a:close/>
                </a:path>
              </a:pathLst>
            </a:custGeom>
            <a:solidFill>
              <a:srgbClr val="66FF66"/>
            </a:solidFill>
            <a:ln w="3175">
              <a:solidFill>
                <a:srgbClr val="009900"/>
              </a:solidFill>
              <a:miter lim="800000"/>
              <a:headEnd/>
              <a:tailEnd/>
            </a:ln>
          </p:spPr>
          <p:txBody>
            <a:bodyPr/>
            <a:lstStyle/>
            <a:p>
              <a:endParaRPr lang="ja-JP" altLang="en-US"/>
            </a:p>
          </p:txBody>
        </p:sp>
        <p:sp>
          <p:nvSpPr>
            <p:cNvPr id="95" name="Freeform 7"/>
            <p:cNvSpPr>
              <a:spLocks/>
            </p:cNvSpPr>
            <p:nvPr/>
          </p:nvSpPr>
          <p:spPr bwMode="auto">
            <a:xfrm>
              <a:off x="1577" y="967"/>
              <a:ext cx="42" cy="58"/>
            </a:xfrm>
            <a:custGeom>
              <a:avLst/>
              <a:gdLst>
                <a:gd name="T0" fmla="*/ 0 w 49"/>
                <a:gd name="T1" fmla="*/ 0 h 65"/>
                <a:gd name="T2" fmla="*/ 8 w 49"/>
                <a:gd name="T3" fmla="*/ 4 h 65"/>
                <a:gd name="T4" fmla="*/ 8 w 49"/>
                <a:gd name="T5" fmla="*/ 9 h 65"/>
                <a:gd name="T6" fmla="*/ 5 w 49"/>
                <a:gd name="T7" fmla="*/ 17 h 65"/>
                <a:gd name="T8" fmla="*/ 3 w 49"/>
                <a:gd name="T9" fmla="*/ 12 h 65"/>
                <a:gd name="T10" fmla="*/ 0 w 49"/>
                <a:gd name="T11" fmla="*/ 4 h 65"/>
                <a:gd name="T12" fmla="*/ 0 w 49"/>
                <a:gd name="T13" fmla="*/ 0 h 65"/>
                <a:gd name="T14" fmla="*/ 0 60000 65536"/>
                <a:gd name="T15" fmla="*/ 0 60000 65536"/>
                <a:gd name="T16" fmla="*/ 0 60000 65536"/>
                <a:gd name="T17" fmla="*/ 0 60000 65536"/>
                <a:gd name="T18" fmla="*/ 0 60000 65536"/>
                <a:gd name="T19" fmla="*/ 0 60000 65536"/>
                <a:gd name="T20" fmla="*/ 0 60000 65536"/>
                <a:gd name="T21" fmla="*/ 0 w 49"/>
                <a:gd name="T22" fmla="*/ 0 h 65"/>
                <a:gd name="T23" fmla="*/ 49 w 4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65">
                  <a:moveTo>
                    <a:pt x="0" y="0"/>
                  </a:moveTo>
                  <a:lnTo>
                    <a:pt x="49" y="16"/>
                  </a:lnTo>
                  <a:lnTo>
                    <a:pt x="49" y="33"/>
                  </a:lnTo>
                  <a:lnTo>
                    <a:pt x="33" y="65"/>
                  </a:lnTo>
                  <a:lnTo>
                    <a:pt x="17" y="49"/>
                  </a:lnTo>
                  <a:lnTo>
                    <a:pt x="0" y="16"/>
                  </a:lnTo>
                  <a:lnTo>
                    <a:pt x="0" y="0"/>
                  </a:lnTo>
                  <a:close/>
                </a:path>
              </a:pathLst>
            </a:custGeom>
            <a:solidFill>
              <a:srgbClr val="66FF66"/>
            </a:solidFill>
            <a:ln w="3175">
              <a:solidFill>
                <a:srgbClr val="009900"/>
              </a:solidFill>
              <a:miter lim="800000"/>
              <a:headEnd/>
              <a:tailEnd/>
            </a:ln>
          </p:spPr>
          <p:txBody>
            <a:bodyPr/>
            <a:lstStyle/>
            <a:p>
              <a:endParaRPr lang="ja-JP" altLang="en-US"/>
            </a:p>
          </p:txBody>
        </p:sp>
        <p:sp>
          <p:nvSpPr>
            <p:cNvPr id="96" name="Freeform 8"/>
            <p:cNvSpPr>
              <a:spLocks/>
            </p:cNvSpPr>
            <p:nvPr/>
          </p:nvSpPr>
          <p:spPr bwMode="auto">
            <a:xfrm>
              <a:off x="1605" y="1039"/>
              <a:ext cx="28" cy="15"/>
            </a:xfrm>
            <a:custGeom>
              <a:avLst/>
              <a:gdLst>
                <a:gd name="T0" fmla="*/ 0 w 32"/>
                <a:gd name="T1" fmla="*/ 0 h 16"/>
                <a:gd name="T2" fmla="*/ 7 w 32"/>
                <a:gd name="T3" fmla="*/ 0 h 16"/>
                <a:gd name="T4" fmla="*/ 7 w 32"/>
                <a:gd name="T5" fmla="*/ 0 h 16"/>
                <a:gd name="T6" fmla="*/ 0 w 32"/>
                <a:gd name="T7" fmla="*/ 8 h 16"/>
                <a:gd name="T8" fmla="*/ 0 w 32"/>
                <a:gd name="T9" fmla="*/ 0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0" y="0"/>
                  </a:moveTo>
                  <a:lnTo>
                    <a:pt x="32" y="0"/>
                  </a:lnTo>
                  <a:lnTo>
                    <a:pt x="0" y="16"/>
                  </a:lnTo>
                  <a:lnTo>
                    <a:pt x="0" y="0"/>
                  </a:lnTo>
                  <a:close/>
                </a:path>
              </a:pathLst>
            </a:custGeom>
            <a:solidFill>
              <a:srgbClr val="66FF66"/>
            </a:solidFill>
            <a:ln w="3175">
              <a:solidFill>
                <a:srgbClr val="009900"/>
              </a:solidFill>
              <a:miter lim="800000"/>
              <a:headEnd/>
              <a:tailEnd/>
            </a:ln>
          </p:spPr>
          <p:txBody>
            <a:bodyPr/>
            <a:lstStyle/>
            <a:p>
              <a:endParaRPr lang="ja-JP" altLang="en-US"/>
            </a:p>
          </p:txBody>
        </p:sp>
        <p:sp>
          <p:nvSpPr>
            <p:cNvPr id="97" name="Freeform 9"/>
            <p:cNvSpPr>
              <a:spLocks/>
            </p:cNvSpPr>
            <p:nvPr/>
          </p:nvSpPr>
          <p:spPr bwMode="auto">
            <a:xfrm>
              <a:off x="1803" y="606"/>
              <a:ext cx="41" cy="58"/>
            </a:xfrm>
            <a:custGeom>
              <a:avLst/>
              <a:gdLst>
                <a:gd name="T0" fmla="*/ 3 w 48"/>
                <a:gd name="T1" fmla="*/ 0 h 65"/>
                <a:gd name="T2" fmla="*/ 8 w 48"/>
                <a:gd name="T3" fmla="*/ 9 h 65"/>
                <a:gd name="T4" fmla="*/ 5 w 48"/>
                <a:gd name="T5" fmla="*/ 12 h 65"/>
                <a:gd name="T6" fmla="*/ 3 w 48"/>
                <a:gd name="T7" fmla="*/ 9 h 65"/>
                <a:gd name="T8" fmla="*/ 0 w 48"/>
                <a:gd name="T9" fmla="*/ 9 h 65"/>
                <a:gd name="T10" fmla="*/ 0 w 48"/>
                <a:gd name="T11" fmla="*/ 17 h 65"/>
                <a:gd name="T12" fmla="*/ 0 w 48"/>
                <a:gd name="T13" fmla="*/ 9 h 65"/>
                <a:gd name="T14" fmla="*/ 0 w 48"/>
                <a:gd name="T15" fmla="*/ 9 h 65"/>
                <a:gd name="T16" fmla="*/ 3 w 48"/>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65"/>
                <a:gd name="T29" fmla="*/ 48 w 48"/>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65">
                  <a:moveTo>
                    <a:pt x="16" y="0"/>
                  </a:moveTo>
                  <a:lnTo>
                    <a:pt x="48" y="33"/>
                  </a:lnTo>
                  <a:lnTo>
                    <a:pt x="32" y="49"/>
                  </a:lnTo>
                  <a:lnTo>
                    <a:pt x="16" y="33"/>
                  </a:lnTo>
                  <a:lnTo>
                    <a:pt x="0" y="33"/>
                  </a:lnTo>
                  <a:lnTo>
                    <a:pt x="0" y="65"/>
                  </a:lnTo>
                  <a:lnTo>
                    <a:pt x="0" y="33"/>
                  </a:lnTo>
                  <a:lnTo>
                    <a:pt x="16" y="0"/>
                  </a:lnTo>
                  <a:close/>
                </a:path>
              </a:pathLst>
            </a:custGeom>
            <a:solidFill>
              <a:srgbClr val="66FF66"/>
            </a:solidFill>
            <a:ln w="3175">
              <a:solidFill>
                <a:srgbClr val="009900"/>
              </a:solidFill>
              <a:miter lim="800000"/>
              <a:headEnd/>
              <a:tailEnd/>
            </a:ln>
          </p:spPr>
          <p:txBody>
            <a:bodyPr/>
            <a:lstStyle/>
            <a:p>
              <a:endParaRPr lang="ja-JP" altLang="en-US"/>
            </a:p>
          </p:txBody>
        </p:sp>
        <p:sp>
          <p:nvSpPr>
            <p:cNvPr id="98" name="Freeform 10"/>
            <p:cNvSpPr>
              <a:spLocks/>
            </p:cNvSpPr>
            <p:nvPr/>
          </p:nvSpPr>
          <p:spPr bwMode="auto">
            <a:xfrm>
              <a:off x="1717" y="751"/>
              <a:ext cx="29" cy="29"/>
            </a:xfrm>
            <a:custGeom>
              <a:avLst/>
              <a:gdLst>
                <a:gd name="T0" fmla="*/ 0 w 33"/>
                <a:gd name="T1" fmla="*/ 4 h 33"/>
                <a:gd name="T2" fmla="*/ 7 w 33"/>
                <a:gd name="T3" fmla="*/ 0 h 33"/>
                <a:gd name="T4" fmla="*/ 7 w 33"/>
                <a:gd name="T5" fmla="*/ 4 h 33"/>
                <a:gd name="T6" fmla="*/ 7 w 33"/>
                <a:gd name="T7" fmla="*/ 7 h 33"/>
                <a:gd name="T8" fmla="*/ 0 w 33"/>
                <a:gd name="T9" fmla="*/ 7 h 33"/>
                <a:gd name="T10" fmla="*/ 0 w 33"/>
                <a:gd name="T11" fmla="*/ 4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16"/>
                  </a:moveTo>
                  <a:lnTo>
                    <a:pt x="33" y="0"/>
                  </a:lnTo>
                  <a:lnTo>
                    <a:pt x="33" y="16"/>
                  </a:lnTo>
                  <a:lnTo>
                    <a:pt x="33" y="33"/>
                  </a:lnTo>
                  <a:lnTo>
                    <a:pt x="0" y="33"/>
                  </a:lnTo>
                  <a:lnTo>
                    <a:pt x="0" y="16"/>
                  </a:lnTo>
                  <a:close/>
                </a:path>
              </a:pathLst>
            </a:custGeom>
            <a:solidFill>
              <a:srgbClr val="66FF66"/>
            </a:solidFill>
            <a:ln w="3175">
              <a:solidFill>
                <a:srgbClr val="009900"/>
              </a:solidFill>
              <a:miter lim="800000"/>
              <a:headEnd/>
              <a:tailEnd/>
            </a:ln>
          </p:spPr>
          <p:txBody>
            <a:bodyPr/>
            <a:lstStyle/>
            <a:p>
              <a:endParaRPr lang="ja-JP" altLang="en-US"/>
            </a:p>
          </p:txBody>
        </p:sp>
        <p:sp>
          <p:nvSpPr>
            <p:cNvPr id="99" name="Freeform 11"/>
            <p:cNvSpPr>
              <a:spLocks/>
            </p:cNvSpPr>
            <p:nvPr/>
          </p:nvSpPr>
          <p:spPr bwMode="auto">
            <a:xfrm>
              <a:off x="1717" y="751"/>
              <a:ext cx="29" cy="29"/>
            </a:xfrm>
            <a:custGeom>
              <a:avLst/>
              <a:gdLst>
                <a:gd name="T0" fmla="*/ 0 w 33"/>
                <a:gd name="T1" fmla="*/ 4 h 33"/>
                <a:gd name="T2" fmla="*/ 0 w 33"/>
                <a:gd name="T3" fmla="*/ 4 h 33"/>
                <a:gd name="T4" fmla="*/ 7 w 33"/>
                <a:gd name="T5" fmla="*/ 0 h 33"/>
                <a:gd name="T6" fmla="*/ 7 w 33"/>
                <a:gd name="T7" fmla="*/ 0 h 33"/>
                <a:gd name="T8" fmla="*/ 7 w 33"/>
                <a:gd name="T9" fmla="*/ 4 h 33"/>
                <a:gd name="T10" fmla="*/ 7 w 33"/>
                <a:gd name="T11" fmla="*/ 4 h 33"/>
                <a:gd name="T12" fmla="*/ 7 w 33"/>
                <a:gd name="T13" fmla="*/ 7 h 33"/>
                <a:gd name="T14" fmla="*/ 7 w 33"/>
                <a:gd name="T15" fmla="*/ 7 h 33"/>
                <a:gd name="T16" fmla="*/ 0 w 33"/>
                <a:gd name="T17" fmla="*/ 7 h 33"/>
                <a:gd name="T18" fmla="*/ 0 w 33"/>
                <a:gd name="T19" fmla="*/ 7 h 33"/>
                <a:gd name="T20" fmla="*/ 0 w 33"/>
                <a:gd name="T21" fmla="*/ 4 h 33"/>
                <a:gd name="T22" fmla="*/ 0 w 33"/>
                <a:gd name="T23" fmla="*/ 4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3"/>
                <a:gd name="T38" fmla="*/ 33 w 33"/>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3">
                  <a:moveTo>
                    <a:pt x="0" y="16"/>
                  </a:moveTo>
                  <a:lnTo>
                    <a:pt x="0" y="16"/>
                  </a:lnTo>
                  <a:lnTo>
                    <a:pt x="33" y="0"/>
                  </a:lnTo>
                  <a:lnTo>
                    <a:pt x="33" y="16"/>
                  </a:lnTo>
                  <a:lnTo>
                    <a:pt x="33" y="33"/>
                  </a:lnTo>
                  <a:lnTo>
                    <a:pt x="0" y="33"/>
                  </a:lnTo>
                  <a:lnTo>
                    <a:pt x="0" y="16"/>
                  </a:lnTo>
                  <a:close/>
                </a:path>
              </a:pathLst>
            </a:custGeom>
            <a:solidFill>
              <a:srgbClr val="66FF66"/>
            </a:solidFill>
            <a:ln w="3175">
              <a:solidFill>
                <a:srgbClr val="009900"/>
              </a:solidFill>
              <a:miter lim="800000"/>
              <a:headEnd/>
              <a:tailEnd/>
            </a:ln>
          </p:spPr>
          <p:txBody>
            <a:bodyPr/>
            <a:lstStyle/>
            <a:p>
              <a:endParaRPr lang="ja-JP" altLang="en-US"/>
            </a:p>
          </p:txBody>
        </p:sp>
        <p:sp>
          <p:nvSpPr>
            <p:cNvPr id="100" name="Freeform 12"/>
            <p:cNvSpPr>
              <a:spLocks/>
            </p:cNvSpPr>
            <p:nvPr/>
          </p:nvSpPr>
          <p:spPr bwMode="auto">
            <a:xfrm>
              <a:off x="1690" y="765"/>
              <a:ext cx="14" cy="43"/>
            </a:xfrm>
            <a:custGeom>
              <a:avLst/>
              <a:gdLst>
                <a:gd name="T0" fmla="*/ 0 w 16"/>
                <a:gd name="T1" fmla="*/ 0 h 49"/>
                <a:gd name="T2" fmla="*/ 4 w 16"/>
                <a:gd name="T3" fmla="*/ 0 h 49"/>
                <a:gd name="T4" fmla="*/ 4 w 16"/>
                <a:gd name="T5" fmla="*/ 4 h 49"/>
                <a:gd name="T6" fmla="*/ 4 w 16"/>
                <a:gd name="T7" fmla="*/ 10 h 49"/>
                <a:gd name="T8" fmla="*/ 0 w 16"/>
                <a:gd name="T9" fmla="*/ 7 h 49"/>
                <a:gd name="T10" fmla="*/ 0 w 16"/>
                <a:gd name="T11" fmla="*/ 0 h 49"/>
                <a:gd name="T12" fmla="*/ 0 60000 65536"/>
                <a:gd name="T13" fmla="*/ 0 60000 65536"/>
                <a:gd name="T14" fmla="*/ 0 60000 65536"/>
                <a:gd name="T15" fmla="*/ 0 60000 65536"/>
                <a:gd name="T16" fmla="*/ 0 60000 65536"/>
                <a:gd name="T17" fmla="*/ 0 60000 65536"/>
                <a:gd name="T18" fmla="*/ 0 w 16"/>
                <a:gd name="T19" fmla="*/ 0 h 49"/>
                <a:gd name="T20" fmla="*/ 16 w 1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6" h="49">
                  <a:moveTo>
                    <a:pt x="0" y="0"/>
                  </a:moveTo>
                  <a:lnTo>
                    <a:pt x="16" y="0"/>
                  </a:lnTo>
                  <a:lnTo>
                    <a:pt x="16" y="17"/>
                  </a:lnTo>
                  <a:lnTo>
                    <a:pt x="16" y="49"/>
                  </a:lnTo>
                  <a:lnTo>
                    <a:pt x="0" y="33"/>
                  </a:lnTo>
                  <a:lnTo>
                    <a:pt x="0" y="0"/>
                  </a:lnTo>
                  <a:close/>
                </a:path>
              </a:pathLst>
            </a:custGeom>
            <a:solidFill>
              <a:srgbClr val="66FF66"/>
            </a:solidFill>
            <a:ln w="3175">
              <a:solidFill>
                <a:srgbClr val="009900"/>
              </a:solidFill>
              <a:miter lim="800000"/>
              <a:headEnd/>
              <a:tailEnd/>
            </a:ln>
          </p:spPr>
          <p:txBody>
            <a:bodyPr/>
            <a:lstStyle/>
            <a:p>
              <a:endParaRPr lang="ja-JP" altLang="en-US"/>
            </a:p>
          </p:txBody>
        </p:sp>
        <p:sp>
          <p:nvSpPr>
            <p:cNvPr id="101" name="Freeform 13"/>
            <p:cNvSpPr>
              <a:spLocks/>
            </p:cNvSpPr>
            <p:nvPr/>
          </p:nvSpPr>
          <p:spPr bwMode="auto">
            <a:xfrm>
              <a:off x="1690" y="664"/>
              <a:ext cx="113" cy="87"/>
            </a:xfrm>
            <a:custGeom>
              <a:avLst/>
              <a:gdLst>
                <a:gd name="T0" fmla="*/ 21 w 130"/>
                <a:gd name="T1" fmla="*/ 0 h 97"/>
                <a:gd name="T2" fmla="*/ 24 w 130"/>
                <a:gd name="T3" fmla="*/ 4 h 97"/>
                <a:gd name="T4" fmla="*/ 24 w 130"/>
                <a:gd name="T5" fmla="*/ 9 h 97"/>
                <a:gd name="T6" fmla="*/ 24 w 130"/>
                <a:gd name="T7" fmla="*/ 22 h 97"/>
                <a:gd name="T8" fmla="*/ 18 w 130"/>
                <a:gd name="T9" fmla="*/ 27 h 97"/>
                <a:gd name="T10" fmla="*/ 18 w 130"/>
                <a:gd name="T11" fmla="*/ 27 h 97"/>
                <a:gd name="T12" fmla="*/ 12 w 130"/>
                <a:gd name="T13" fmla="*/ 27 h 97"/>
                <a:gd name="T14" fmla="*/ 3 w 130"/>
                <a:gd name="T15" fmla="*/ 27 h 97"/>
                <a:gd name="T16" fmla="*/ 0 w 130"/>
                <a:gd name="T17" fmla="*/ 27 h 97"/>
                <a:gd name="T18" fmla="*/ 9 w 130"/>
                <a:gd name="T19" fmla="*/ 22 h 97"/>
                <a:gd name="T20" fmla="*/ 15 w 130"/>
                <a:gd name="T21" fmla="*/ 18 h 97"/>
                <a:gd name="T22" fmla="*/ 21 w 130"/>
                <a:gd name="T23" fmla="*/ 4 h 97"/>
                <a:gd name="T24" fmla="*/ 21 w 130"/>
                <a:gd name="T25" fmla="*/ 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97"/>
                <a:gd name="T41" fmla="*/ 130 w 130"/>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97">
                  <a:moveTo>
                    <a:pt x="113" y="0"/>
                  </a:moveTo>
                  <a:lnTo>
                    <a:pt x="130" y="16"/>
                  </a:lnTo>
                  <a:lnTo>
                    <a:pt x="130" y="32"/>
                  </a:lnTo>
                  <a:lnTo>
                    <a:pt x="130" y="81"/>
                  </a:lnTo>
                  <a:lnTo>
                    <a:pt x="97" y="97"/>
                  </a:lnTo>
                  <a:lnTo>
                    <a:pt x="65" y="97"/>
                  </a:lnTo>
                  <a:lnTo>
                    <a:pt x="16" y="97"/>
                  </a:lnTo>
                  <a:lnTo>
                    <a:pt x="0" y="97"/>
                  </a:lnTo>
                  <a:lnTo>
                    <a:pt x="49" y="81"/>
                  </a:lnTo>
                  <a:lnTo>
                    <a:pt x="81" y="65"/>
                  </a:lnTo>
                  <a:lnTo>
                    <a:pt x="113" y="16"/>
                  </a:lnTo>
                  <a:lnTo>
                    <a:pt x="113" y="0"/>
                  </a:lnTo>
                  <a:close/>
                </a:path>
              </a:pathLst>
            </a:custGeom>
            <a:solidFill>
              <a:srgbClr val="66FF66"/>
            </a:solidFill>
            <a:ln w="3175">
              <a:solidFill>
                <a:srgbClr val="009900"/>
              </a:solidFill>
              <a:miter lim="800000"/>
              <a:headEnd/>
              <a:tailEnd/>
            </a:ln>
          </p:spPr>
          <p:txBody>
            <a:bodyPr/>
            <a:lstStyle/>
            <a:p>
              <a:endParaRPr lang="ja-JP" altLang="en-US"/>
            </a:p>
          </p:txBody>
        </p:sp>
        <p:sp>
          <p:nvSpPr>
            <p:cNvPr id="102" name="Freeform 14"/>
            <p:cNvSpPr>
              <a:spLocks/>
            </p:cNvSpPr>
            <p:nvPr/>
          </p:nvSpPr>
          <p:spPr bwMode="auto">
            <a:xfrm>
              <a:off x="338" y="693"/>
              <a:ext cx="14" cy="0"/>
            </a:xfrm>
            <a:custGeom>
              <a:avLst/>
              <a:gdLst>
                <a:gd name="T0" fmla="*/ 4 w 16"/>
                <a:gd name="T1" fmla="*/ 4 w 16"/>
                <a:gd name="T2" fmla="*/ 0 w 16"/>
                <a:gd name="T3" fmla="*/ 0 w 16"/>
                <a:gd name="T4" fmla="*/ 0 w 16"/>
                <a:gd name="T5" fmla="*/ 4 w 16"/>
                <a:gd name="T6" fmla="*/ 0 60000 65536"/>
                <a:gd name="T7" fmla="*/ 0 60000 65536"/>
                <a:gd name="T8" fmla="*/ 0 60000 65536"/>
                <a:gd name="T9" fmla="*/ 0 60000 65536"/>
                <a:gd name="T10" fmla="*/ 0 60000 65536"/>
                <a:gd name="T11" fmla="*/ 0 60000 65536"/>
                <a:gd name="T12" fmla="*/ 0 w 16"/>
                <a:gd name="T13" fmla="*/ 16 w 16"/>
              </a:gdLst>
              <a:ahLst/>
              <a:cxnLst>
                <a:cxn ang="T6">
                  <a:pos x="T0" y="0"/>
                </a:cxn>
                <a:cxn ang="T7">
                  <a:pos x="T1" y="0"/>
                </a:cxn>
                <a:cxn ang="T8">
                  <a:pos x="T2" y="0"/>
                </a:cxn>
                <a:cxn ang="T9">
                  <a:pos x="T3" y="0"/>
                </a:cxn>
                <a:cxn ang="T10">
                  <a:pos x="T4" y="0"/>
                </a:cxn>
                <a:cxn ang="T11">
                  <a:pos x="T5" y="0"/>
                </a:cxn>
              </a:cxnLst>
              <a:rect l="T12" t="0" r="T13" b="0"/>
              <a:pathLst>
                <a:path w="16">
                  <a:moveTo>
                    <a:pt x="16" y="0"/>
                  </a:moveTo>
                  <a:lnTo>
                    <a:pt x="16" y="0"/>
                  </a:lnTo>
                  <a:lnTo>
                    <a:pt x="0" y="0"/>
                  </a:lnTo>
                  <a:lnTo>
                    <a:pt x="16" y="0"/>
                  </a:lnTo>
                  <a:close/>
                </a:path>
              </a:pathLst>
            </a:custGeom>
            <a:solidFill>
              <a:srgbClr val="66FF66"/>
            </a:solidFill>
            <a:ln w="3175">
              <a:solidFill>
                <a:srgbClr val="009900"/>
              </a:solidFill>
              <a:miter lim="800000"/>
              <a:headEnd/>
              <a:tailEnd/>
            </a:ln>
          </p:spPr>
          <p:txBody>
            <a:bodyPr/>
            <a:lstStyle/>
            <a:p>
              <a:endParaRPr lang="ja-JP" altLang="en-US"/>
            </a:p>
          </p:txBody>
        </p:sp>
        <p:sp>
          <p:nvSpPr>
            <p:cNvPr id="103" name="Freeform 15"/>
            <p:cNvSpPr>
              <a:spLocks/>
            </p:cNvSpPr>
            <p:nvPr/>
          </p:nvSpPr>
          <p:spPr bwMode="auto">
            <a:xfrm>
              <a:off x="338" y="693"/>
              <a:ext cx="28" cy="15"/>
            </a:xfrm>
            <a:custGeom>
              <a:avLst/>
              <a:gdLst>
                <a:gd name="T0" fmla="*/ 7 w 32"/>
                <a:gd name="T1" fmla="*/ 0 h 17"/>
                <a:gd name="T2" fmla="*/ 7 w 32"/>
                <a:gd name="T3" fmla="*/ 0 h 17"/>
                <a:gd name="T4" fmla="*/ 7 w 32"/>
                <a:gd name="T5" fmla="*/ 4 h 17"/>
                <a:gd name="T6" fmla="*/ 7 w 32"/>
                <a:gd name="T7" fmla="*/ 4 h 17"/>
                <a:gd name="T8" fmla="*/ 0 w 32"/>
                <a:gd name="T9" fmla="*/ 4 h 17"/>
                <a:gd name="T10" fmla="*/ 0 w 32"/>
                <a:gd name="T11" fmla="*/ 4 h 17"/>
                <a:gd name="T12" fmla="*/ 0 w 32"/>
                <a:gd name="T13" fmla="*/ 0 h 17"/>
                <a:gd name="T14" fmla="*/ 0 w 32"/>
                <a:gd name="T15" fmla="*/ 0 h 17"/>
                <a:gd name="T16" fmla="*/ 4 w 32"/>
                <a:gd name="T17" fmla="*/ 0 h 17"/>
                <a:gd name="T18" fmla="*/ 4 w 32"/>
                <a:gd name="T19" fmla="*/ 0 h 17"/>
                <a:gd name="T20" fmla="*/ 7 w 32"/>
                <a:gd name="T21" fmla="*/ 0 h 17"/>
                <a:gd name="T22" fmla="*/ 7 w 32"/>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7"/>
                <a:gd name="T38" fmla="*/ 32 w 3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7">
                  <a:moveTo>
                    <a:pt x="32" y="0"/>
                  </a:moveTo>
                  <a:lnTo>
                    <a:pt x="32" y="0"/>
                  </a:lnTo>
                  <a:lnTo>
                    <a:pt x="32" y="17"/>
                  </a:lnTo>
                  <a:lnTo>
                    <a:pt x="0" y="17"/>
                  </a:lnTo>
                  <a:lnTo>
                    <a:pt x="0" y="0"/>
                  </a:lnTo>
                  <a:lnTo>
                    <a:pt x="16" y="0"/>
                  </a:lnTo>
                  <a:lnTo>
                    <a:pt x="32" y="0"/>
                  </a:lnTo>
                  <a:close/>
                </a:path>
              </a:pathLst>
            </a:custGeom>
            <a:solidFill>
              <a:srgbClr val="66FF66"/>
            </a:solidFill>
            <a:ln w="3175">
              <a:solidFill>
                <a:srgbClr val="009900"/>
              </a:solidFill>
              <a:miter lim="800000"/>
              <a:headEnd/>
              <a:tailEnd/>
            </a:ln>
          </p:spPr>
          <p:txBody>
            <a:bodyPr/>
            <a:lstStyle/>
            <a:p>
              <a:endParaRPr lang="ja-JP" altLang="en-US"/>
            </a:p>
          </p:txBody>
        </p:sp>
        <p:sp>
          <p:nvSpPr>
            <p:cNvPr id="104" name="Freeform 16"/>
            <p:cNvSpPr>
              <a:spLocks/>
            </p:cNvSpPr>
            <p:nvPr/>
          </p:nvSpPr>
          <p:spPr bwMode="auto">
            <a:xfrm>
              <a:off x="1465" y="1328"/>
              <a:ext cx="464" cy="361"/>
            </a:xfrm>
            <a:custGeom>
              <a:avLst/>
              <a:gdLst>
                <a:gd name="T0" fmla="*/ 76 w 534"/>
                <a:gd name="T1" fmla="*/ 0 h 405"/>
                <a:gd name="T2" fmla="*/ 83 w 534"/>
                <a:gd name="T3" fmla="*/ 17 h 405"/>
                <a:gd name="T4" fmla="*/ 89 w 534"/>
                <a:gd name="T5" fmla="*/ 33 h 405"/>
                <a:gd name="T6" fmla="*/ 96 w 534"/>
                <a:gd name="T7" fmla="*/ 49 h 405"/>
                <a:gd name="T8" fmla="*/ 98 w 534"/>
                <a:gd name="T9" fmla="*/ 56 h 405"/>
                <a:gd name="T10" fmla="*/ 98 w 534"/>
                <a:gd name="T11" fmla="*/ 69 h 405"/>
                <a:gd name="T12" fmla="*/ 96 w 534"/>
                <a:gd name="T13" fmla="*/ 85 h 405"/>
                <a:gd name="T14" fmla="*/ 89 w 534"/>
                <a:gd name="T15" fmla="*/ 97 h 405"/>
                <a:gd name="T16" fmla="*/ 83 w 534"/>
                <a:gd name="T17" fmla="*/ 97 h 405"/>
                <a:gd name="T18" fmla="*/ 77 w 534"/>
                <a:gd name="T19" fmla="*/ 102 h 405"/>
                <a:gd name="T20" fmla="*/ 72 w 534"/>
                <a:gd name="T21" fmla="*/ 97 h 405"/>
                <a:gd name="T22" fmla="*/ 63 w 534"/>
                <a:gd name="T23" fmla="*/ 90 h 405"/>
                <a:gd name="T24" fmla="*/ 61 w 534"/>
                <a:gd name="T25" fmla="*/ 82 h 405"/>
                <a:gd name="T26" fmla="*/ 50 w 534"/>
                <a:gd name="T27" fmla="*/ 69 h 405"/>
                <a:gd name="T28" fmla="*/ 44 w 534"/>
                <a:gd name="T29" fmla="*/ 65 h 405"/>
                <a:gd name="T30" fmla="*/ 30 w 534"/>
                <a:gd name="T31" fmla="*/ 77 h 405"/>
                <a:gd name="T32" fmla="*/ 23 w 534"/>
                <a:gd name="T33" fmla="*/ 82 h 405"/>
                <a:gd name="T34" fmla="*/ 6 w 534"/>
                <a:gd name="T35" fmla="*/ 82 h 405"/>
                <a:gd name="T36" fmla="*/ 6 w 534"/>
                <a:gd name="T37" fmla="*/ 69 h 405"/>
                <a:gd name="T38" fmla="*/ 3 w 534"/>
                <a:gd name="T39" fmla="*/ 62 h 405"/>
                <a:gd name="T40" fmla="*/ 0 w 534"/>
                <a:gd name="T41" fmla="*/ 53 h 405"/>
                <a:gd name="T42" fmla="*/ 0 w 534"/>
                <a:gd name="T43" fmla="*/ 49 h 405"/>
                <a:gd name="T44" fmla="*/ 6 w 534"/>
                <a:gd name="T45" fmla="*/ 40 h 405"/>
                <a:gd name="T46" fmla="*/ 9 w 534"/>
                <a:gd name="T47" fmla="*/ 33 h 405"/>
                <a:gd name="T48" fmla="*/ 12 w 534"/>
                <a:gd name="T49" fmla="*/ 33 h 405"/>
                <a:gd name="T50" fmla="*/ 17 w 534"/>
                <a:gd name="T51" fmla="*/ 29 h 405"/>
                <a:gd name="T52" fmla="*/ 23 w 534"/>
                <a:gd name="T53" fmla="*/ 21 h 405"/>
                <a:gd name="T54" fmla="*/ 32 w 534"/>
                <a:gd name="T55" fmla="*/ 17 h 405"/>
                <a:gd name="T56" fmla="*/ 36 w 534"/>
                <a:gd name="T57" fmla="*/ 9 h 405"/>
                <a:gd name="T58" fmla="*/ 44 w 534"/>
                <a:gd name="T59" fmla="*/ 12 h 405"/>
                <a:gd name="T60" fmla="*/ 50 w 534"/>
                <a:gd name="T61" fmla="*/ 0 h 405"/>
                <a:gd name="T62" fmla="*/ 61 w 534"/>
                <a:gd name="T63" fmla="*/ 4 h 405"/>
                <a:gd name="T64" fmla="*/ 63 w 534"/>
                <a:gd name="T65" fmla="*/ 12 h 405"/>
                <a:gd name="T66" fmla="*/ 72 w 534"/>
                <a:gd name="T67" fmla="*/ 17 h 405"/>
                <a:gd name="T68" fmla="*/ 72 w 534"/>
                <a:gd name="T69" fmla="*/ 12 h 405"/>
                <a:gd name="T70" fmla="*/ 76 w 534"/>
                <a:gd name="T71" fmla="*/ 0 h 4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4"/>
                <a:gd name="T109" fmla="*/ 0 h 405"/>
                <a:gd name="T110" fmla="*/ 534 w 534"/>
                <a:gd name="T111" fmla="*/ 405 h 4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4" h="405">
                  <a:moveTo>
                    <a:pt x="405" y="0"/>
                  </a:moveTo>
                  <a:lnTo>
                    <a:pt x="405" y="0"/>
                  </a:lnTo>
                  <a:lnTo>
                    <a:pt x="453" y="65"/>
                  </a:lnTo>
                  <a:lnTo>
                    <a:pt x="486" y="130"/>
                  </a:lnTo>
                  <a:lnTo>
                    <a:pt x="518" y="194"/>
                  </a:lnTo>
                  <a:lnTo>
                    <a:pt x="534" y="227"/>
                  </a:lnTo>
                  <a:lnTo>
                    <a:pt x="534" y="275"/>
                  </a:lnTo>
                  <a:lnTo>
                    <a:pt x="518" y="340"/>
                  </a:lnTo>
                  <a:lnTo>
                    <a:pt x="486" y="389"/>
                  </a:lnTo>
                  <a:lnTo>
                    <a:pt x="453" y="389"/>
                  </a:lnTo>
                  <a:lnTo>
                    <a:pt x="421" y="405"/>
                  </a:lnTo>
                  <a:lnTo>
                    <a:pt x="389" y="389"/>
                  </a:lnTo>
                  <a:lnTo>
                    <a:pt x="340" y="356"/>
                  </a:lnTo>
                  <a:lnTo>
                    <a:pt x="324" y="324"/>
                  </a:lnTo>
                  <a:lnTo>
                    <a:pt x="275" y="275"/>
                  </a:lnTo>
                  <a:lnTo>
                    <a:pt x="243" y="259"/>
                  </a:lnTo>
                  <a:lnTo>
                    <a:pt x="162" y="308"/>
                  </a:lnTo>
                  <a:lnTo>
                    <a:pt x="129" y="324"/>
                  </a:lnTo>
                  <a:lnTo>
                    <a:pt x="32" y="324"/>
                  </a:lnTo>
                  <a:lnTo>
                    <a:pt x="32" y="275"/>
                  </a:lnTo>
                  <a:lnTo>
                    <a:pt x="16" y="243"/>
                  </a:lnTo>
                  <a:lnTo>
                    <a:pt x="0" y="211"/>
                  </a:lnTo>
                  <a:lnTo>
                    <a:pt x="0" y="194"/>
                  </a:lnTo>
                  <a:lnTo>
                    <a:pt x="32" y="162"/>
                  </a:lnTo>
                  <a:lnTo>
                    <a:pt x="48" y="130"/>
                  </a:lnTo>
                  <a:lnTo>
                    <a:pt x="65" y="130"/>
                  </a:lnTo>
                  <a:lnTo>
                    <a:pt x="97" y="114"/>
                  </a:lnTo>
                  <a:lnTo>
                    <a:pt x="129" y="81"/>
                  </a:lnTo>
                  <a:lnTo>
                    <a:pt x="178" y="65"/>
                  </a:lnTo>
                  <a:lnTo>
                    <a:pt x="194" y="33"/>
                  </a:lnTo>
                  <a:lnTo>
                    <a:pt x="243" y="49"/>
                  </a:lnTo>
                  <a:lnTo>
                    <a:pt x="275" y="0"/>
                  </a:lnTo>
                  <a:lnTo>
                    <a:pt x="324" y="16"/>
                  </a:lnTo>
                  <a:lnTo>
                    <a:pt x="340" y="49"/>
                  </a:lnTo>
                  <a:lnTo>
                    <a:pt x="389" y="65"/>
                  </a:lnTo>
                  <a:lnTo>
                    <a:pt x="389" y="49"/>
                  </a:lnTo>
                  <a:lnTo>
                    <a:pt x="405" y="0"/>
                  </a:lnTo>
                  <a:close/>
                </a:path>
              </a:pathLst>
            </a:custGeom>
            <a:solidFill>
              <a:srgbClr val="66FF66"/>
            </a:solidFill>
            <a:ln w="3175">
              <a:solidFill>
                <a:srgbClr val="009900"/>
              </a:solidFill>
              <a:miter lim="800000"/>
              <a:headEnd/>
              <a:tailEnd/>
            </a:ln>
          </p:spPr>
          <p:txBody>
            <a:bodyPr/>
            <a:lstStyle/>
            <a:p>
              <a:endParaRPr lang="ja-JP" altLang="en-US"/>
            </a:p>
          </p:txBody>
        </p:sp>
        <p:sp>
          <p:nvSpPr>
            <p:cNvPr id="105" name="Freeform 17"/>
            <p:cNvSpPr>
              <a:spLocks/>
            </p:cNvSpPr>
            <p:nvPr/>
          </p:nvSpPr>
          <p:spPr bwMode="auto">
            <a:xfrm>
              <a:off x="1732" y="1227"/>
              <a:ext cx="169" cy="73"/>
            </a:xfrm>
            <a:custGeom>
              <a:avLst/>
              <a:gdLst>
                <a:gd name="T0" fmla="*/ 0 w 194"/>
                <a:gd name="T1" fmla="*/ 5 h 81"/>
                <a:gd name="T2" fmla="*/ 0 w 194"/>
                <a:gd name="T3" fmla="*/ 5 h 81"/>
                <a:gd name="T4" fmla="*/ 9 w 194"/>
                <a:gd name="T5" fmla="*/ 10 h 81"/>
                <a:gd name="T6" fmla="*/ 9 w 194"/>
                <a:gd name="T7" fmla="*/ 10 h 81"/>
                <a:gd name="T8" fmla="*/ 16 w 194"/>
                <a:gd name="T9" fmla="*/ 19 h 81"/>
                <a:gd name="T10" fmla="*/ 16 w 194"/>
                <a:gd name="T11" fmla="*/ 19 h 81"/>
                <a:gd name="T12" fmla="*/ 28 w 194"/>
                <a:gd name="T13" fmla="*/ 19 h 81"/>
                <a:gd name="T14" fmla="*/ 28 w 194"/>
                <a:gd name="T15" fmla="*/ 19 h 81"/>
                <a:gd name="T16" fmla="*/ 37 w 194"/>
                <a:gd name="T17" fmla="*/ 23 h 81"/>
                <a:gd name="T18" fmla="*/ 37 w 194"/>
                <a:gd name="T19" fmla="*/ 23 h 81"/>
                <a:gd name="T20" fmla="*/ 31 w 194"/>
                <a:gd name="T21" fmla="*/ 14 h 81"/>
                <a:gd name="T22" fmla="*/ 31 w 194"/>
                <a:gd name="T23" fmla="*/ 14 h 81"/>
                <a:gd name="T24" fmla="*/ 24 w 194"/>
                <a:gd name="T25" fmla="*/ 5 h 81"/>
                <a:gd name="T26" fmla="*/ 24 w 194"/>
                <a:gd name="T27" fmla="*/ 5 h 81"/>
                <a:gd name="T28" fmla="*/ 12 w 194"/>
                <a:gd name="T29" fmla="*/ 0 h 81"/>
                <a:gd name="T30" fmla="*/ 12 w 194"/>
                <a:gd name="T31" fmla="*/ 0 h 81"/>
                <a:gd name="T32" fmla="*/ 0 w 194"/>
                <a:gd name="T33" fmla="*/ 5 h 81"/>
                <a:gd name="T34" fmla="*/ 0 w 194"/>
                <a:gd name="T35" fmla="*/ 5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81"/>
                <a:gd name="T56" fmla="*/ 194 w 194"/>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81">
                  <a:moveTo>
                    <a:pt x="0" y="16"/>
                  </a:moveTo>
                  <a:lnTo>
                    <a:pt x="0" y="16"/>
                  </a:lnTo>
                  <a:lnTo>
                    <a:pt x="48" y="32"/>
                  </a:lnTo>
                  <a:lnTo>
                    <a:pt x="81" y="65"/>
                  </a:lnTo>
                  <a:lnTo>
                    <a:pt x="145" y="65"/>
                  </a:lnTo>
                  <a:lnTo>
                    <a:pt x="194" y="81"/>
                  </a:lnTo>
                  <a:lnTo>
                    <a:pt x="162" y="48"/>
                  </a:lnTo>
                  <a:lnTo>
                    <a:pt x="129" y="16"/>
                  </a:lnTo>
                  <a:lnTo>
                    <a:pt x="64" y="0"/>
                  </a:lnTo>
                  <a:lnTo>
                    <a:pt x="0" y="16"/>
                  </a:lnTo>
                  <a:close/>
                </a:path>
              </a:pathLst>
            </a:custGeom>
            <a:solidFill>
              <a:srgbClr val="66FF66"/>
            </a:solidFill>
            <a:ln w="3175">
              <a:solidFill>
                <a:srgbClr val="009900"/>
              </a:solidFill>
              <a:miter lim="800000"/>
              <a:headEnd/>
              <a:tailEnd/>
            </a:ln>
          </p:spPr>
          <p:txBody>
            <a:bodyPr/>
            <a:lstStyle/>
            <a:p>
              <a:endParaRPr lang="ja-JP" altLang="en-US"/>
            </a:p>
          </p:txBody>
        </p:sp>
        <p:sp>
          <p:nvSpPr>
            <p:cNvPr id="106" name="Freeform 18"/>
            <p:cNvSpPr>
              <a:spLocks/>
            </p:cNvSpPr>
            <p:nvPr/>
          </p:nvSpPr>
          <p:spPr bwMode="auto">
            <a:xfrm>
              <a:off x="1408" y="1227"/>
              <a:ext cx="155" cy="58"/>
            </a:xfrm>
            <a:custGeom>
              <a:avLst/>
              <a:gdLst>
                <a:gd name="T0" fmla="*/ 0 w 178"/>
                <a:gd name="T1" fmla="*/ 4 h 65"/>
                <a:gd name="T2" fmla="*/ 0 w 178"/>
                <a:gd name="T3" fmla="*/ 4 h 65"/>
                <a:gd name="T4" fmla="*/ 6 w 178"/>
                <a:gd name="T5" fmla="*/ 0 h 65"/>
                <a:gd name="T6" fmla="*/ 6 w 178"/>
                <a:gd name="T7" fmla="*/ 0 h 65"/>
                <a:gd name="T8" fmla="*/ 13 w 178"/>
                <a:gd name="T9" fmla="*/ 4 h 65"/>
                <a:gd name="T10" fmla="*/ 13 w 178"/>
                <a:gd name="T11" fmla="*/ 4 h 65"/>
                <a:gd name="T12" fmla="*/ 21 w 178"/>
                <a:gd name="T13" fmla="*/ 9 h 65"/>
                <a:gd name="T14" fmla="*/ 21 w 178"/>
                <a:gd name="T15" fmla="*/ 9 h 65"/>
                <a:gd name="T16" fmla="*/ 33 w 178"/>
                <a:gd name="T17" fmla="*/ 9 h 65"/>
                <a:gd name="T18" fmla="*/ 33 w 178"/>
                <a:gd name="T19" fmla="*/ 9 h 65"/>
                <a:gd name="T20" fmla="*/ 33 w 178"/>
                <a:gd name="T21" fmla="*/ 17 h 65"/>
                <a:gd name="T22" fmla="*/ 33 w 178"/>
                <a:gd name="T23" fmla="*/ 17 h 65"/>
                <a:gd name="T24" fmla="*/ 28 w 178"/>
                <a:gd name="T25" fmla="*/ 17 h 65"/>
                <a:gd name="T26" fmla="*/ 28 w 178"/>
                <a:gd name="T27" fmla="*/ 17 h 65"/>
                <a:gd name="T28" fmla="*/ 18 w 178"/>
                <a:gd name="T29" fmla="*/ 17 h 65"/>
                <a:gd name="T30" fmla="*/ 18 w 178"/>
                <a:gd name="T31" fmla="*/ 17 h 65"/>
                <a:gd name="T32" fmla="*/ 13 w 178"/>
                <a:gd name="T33" fmla="*/ 12 h 65"/>
                <a:gd name="T34" fmla="*/ 13 w 178"/>
                <a:gd name="T35" fmla="*/ 12 h 65"/>
                <a:gd name="T36" fmla="*/ 0 w 178"/>
                <a:gd name="T37" fmla="*/ 4 h 65"/>
                <a:gd name="T38" fmla="*/ 0 w 178"/>
                <a:gd name="T39" fmla="*/ 4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65"/>
                <a:gd name="T62" fmla="*/ 178 w 178"/>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65">
                  <a:moveTo>
                    <a:pt x="0" y="16"/>
                  </a:moveTo>
                  <a:lnTo>
                    <a:pt x="0" y="16"/>
                  </a:lnTo>
                  <a:lnTo>
                    <a:pt x="32" y="0"/>
                  </a:lnTo>
                  <a:lnTo>
                    <a:pt x="65" y="16"/>
                  </a:lnTo>
                  <a:lnTo>
                    <a:pt x="113" y="32"/>
                  </a:lnTo>
                  <a:lnTo>
                    <a:pt x="178" y="32"/>
                  </a:lnTo>
                  <a:lnTo>
                    <a:pt x="178" y="65"/>
                  </a:lnTo>
                  <a:lnTo>
                    <a:pt x="146" y="65"/>
                  </a:lnTo>
                  <a:lnTo>
                    <a:pt x="97" y="65"/>
                  </a:lnTo>
                  <a:lnTo>
                    <a:pt x="65" y="48"/>
                  </a:lnTo>
                  <a:lnTo>
                    <a:pt x="0" y="16"/>
                  </a:lnTo>
                  <a:close/>
                </a:path>
              </a:pathLst>
            </a:custGeom>
            <a:solidFill>
              <a:srgbClr val="66FF66"/>
            </a:solidFill>
            <a:ln w="3175">
              <a:solidFill>
                <a:srgbClr val="009900"/>
              </a:solidFill>
              <a:miter lim="800000"/>
              <a:headEnd/>
              <a:tailEnd/>
            </a:ln>
          </p:spPr>
          <p:txBody>
            <a:bodyPr/>
            <a:lstStyle/>
            <a:p>
              <a:endParaRPr lang="ja-JP" altLang="en-US"/>
            </a:p>
          </p:txBody>
        </p:sp>
        <p:sp>
          <p:nvSpPr>
            <p:cNvPr id="107" name="Freeform 19"/>
            <p:cNvSpPr>
              <a:spLocks/>
            </p:cNvSpPr>
            <p:nvPr/>
          </p:nvSpPr>
          <p:spPr bwMode="auto">
            <a:xfrm>
              <a:off x="1140" y="1126"/>
              <a:ext cx="14" cy="58"/>
            </a:xfrm>
            <a:custGeom>
              <a:avLst/>
              <a:gdLst>
                <a:gd name="T0" fmla="*/ 0 w 16"/>
                <a:gd name="T1" fmla="*/ 0 h 65"/>
                <a:gd name="T2" fmla="*/ 0 w 16"/>
                <a:gd name="T3" fmla="*/ 9 h 65"/>
                <a:gd name="T4" fmla="*/ 0 w 16"/>
                <a:gd name="T5" fmla="*/ 17 h 65"/>
                <a:gd name="T6" fmla="*/ 4 w 16"/>
                <a:gd name="T7" fmla="*/ 9 h 65"/>
                <a:gd name="T8" fmla="*/ 4 w 16"/>
                <a:gd name="T9" fmla="*/ 4 h 65"/>
                <a:gd name="T10" fmla="*/ 0 w 16"/>
                <a:gd name="T11" fmla="*/ 0 h 65"/>
                <a:gd name="T12" fmla="*/ 0 60000 65536"/>
                <a:gd name="T13" fmla="*/ 0 60000 65536"/>
                <a:gd name="T14" fmla="*/ 0 60000 65536"/>
                <a:gd name="T15" fmla="*/ 0 60000 65536"/>
                <a:gd name="T16" fmla="*/ 0 60000 65536"/>
                <a:gd name="T17" fmla="*/ 0 60000 65536"/>
                <a:gd name="T18" fmla="*/ 0 w 16"/>
                <a:gd name="T19" fmla="*/ 0 h 65"/>
                <a:gd name="T20" fmla="*/ 16 w 1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6" h="65">
                  <a:moveTo>
                    <a:pt x="0" y="0"/>
                  </a:moveTo>
                  <a:lnTo>
                    <a:pt x="0" y="33"/>
                  </a:lnTo>
                  <a:lnTo>
                    <a:pt x="0" y="65"/>
                  </a:lnTo>
                  <a:lnTo>
                    <a:pt x="16" y="33"/>
                  </a:lnTo>
                  <a:lnTo>
                    <a:pt x="16" y="17"/>
                  </a:lnTo>
                  <a:lnTo>
                    <a:pt x="0" y="0"/>
                  </a:lnTo>
                  <a:close/>
                </a:path>
              </a:pathLst>
            </a:custGeom>
            <a:solidFill>
              <a:srgbClr val="66FF66"/>
            </a:solidFill>
            <a:ln w="3175">
              <a:solidFill>
                <a:srgbClr val="009900"/>
              </a:solidFill>
              <a:miter lim="800000"/>
              <a:headEnd/>
              <a:tailEnd/>
            </a:ln>
          </p:spPr>
          <p:txBody>
            <a:bodyPr/>
            <a:lstStyle/>
            <a:p>
              <a:endParaRPr lang="ja-JP" altLang="en-US"/>
            </a:p>
          </p:txBody>
        </p:sp>
        <p:sp>
          <p:nvSpPr>
            <p:cNvPr id="108" name="Freeform 20"/>
            <p:cNvSpPr>
              <a:spLocks/>
            </p:cNvSpPr>
            <p:nvPr/>
          </p:nvSpPr>
          <p:spPr bwMode="auto">
            <a:xfrm>
              <a:off x="84" y="447"/>
              <a:ext cx="29" cy="44"/>
            </a:xfrm>
            <a:custGeom>
              <a:avLst/>
              <a:gdLst>
                <a:gd name="T0" fmla="*/ 7 w 33"/>
                <a:gd name="T1" fmla="*/ 0 h 49"/>
                <a:gd name="T2" fmla="*/ 7 w 33"/>
                <a:gd name="T3" fmla="*/ 0 h 49"/>
                <a:gd name="T4" fmla="*/ 7 w 33"/>
                <a:gd name="T5" fmla="*/ 13 h 49"/>
                <a:gd name="T6" fmla="*/ 0 w 33"/>
                <a:gd name="T7" fmla="*/ 10 h 49"/>
                <a:gd name="T8" fmla="*/ 4 w 33"/>
                <a:gd name="T9" fmla="*/ 4 h 49"/>
                <a:gd name="T10" fmla="*/ 7 w 33"/>
                <a:gd name="T11" fmla="*/ 0 h 49"/>
                <a:gd name="T12" fmla="*/ 0 60000 65536"/>
                <a:gd name="T13" fmla="*/ 0 60000 65536"/>
                <a:gd name="T14" fmla="*/ 0 60000 65536"/>
                <a:gd name="T15" fmla="*/ 0 60000 65536"/>
                <a:gd name="T16" fmla="*/ 0 60000 65536"/>
                <a:gd name="T17" fmla="*/ 0 60000 65536"/>
                <a:gd name="T18" fmla="*/ 0 w 33"/>
                <a:gd name="T19" fmla="*/ 0 h 49"/>
                <a:gd name="T20" fmla="*/ 33 w 33"/>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3" h="49">
                  <a:moveTo>
                    <a:pt x="33" y="0"/>
                  </a:moveTo>
                  <a:lnTo>
                    <a:pt x="33" y="0"/>
                  </a:lnTo>
                  <a:lnTo>
                    <a:pt x="33" y="49"/>
                  </a:lnTo>
                  <a:lnTo>
                    <a:pt x="0" y="33"/>
                  </a:lnTo>
                  <a:lnTo>
                    <a:pt x="16" y="16"/>
                  </a:lnTo>
                  <a:lnTo>
                    <a:pt x="33" y="0"/>
                  </a:lnTo>
                  <a:close/>
                </a:path>
              </a:pathLst>
            </a:custGeom>
            <a:solidFill>
              <a:srgbClr val="66FF66"/>
            </a:solidFill>
            <a:ln w="3175">
              <a:solidFill>
                <a:srgbClr val="009900"/>
              </a:solidFill>
              <a:miter lim="800000"/>
              <a:headEnd/>
              <a:tailEnd/>
            </a:ln>
          </p:spPr>
          <p:txBody>
            <a:bodyPr/>
            <a:lstStyle/>
            <a:p>
              <a:endParaRPr lang="ja-JP" altLang="en-US"/>
            </a:p>
          </p:txBody>
        </p:sp>
        <p:sp>
          <p:nvSpPr>
            <p:cNvPr id="109" name="Freeform 21"/>
            <p:cNvSpPr>
              <a:spLocks/>
            </p:cNvSpPr>
            <p:nvPr/>
          </p:nvSpPr>
          <p:spPr bwMode="auto">
            <a:xfrm>
              <a:off x="127" y="390"/>
              <a:ext cx="84" cy="130"/>
            </a:xfrm>
            <a:custGeom>
              <a:avLst/>
              <a:gdLst>
                <a:gd name="T0" fmla="*/ 0 w 97"/>
                <a:gd name="T1" fmla="*/ 0 h 146"/>
                <a:gd name="T2" fmla="*/ 9 w 97"/>
                <a:gd name="T3" fmla="*/ 0 h 146"/>
                <a:gd name="T4" fmla="*/ 11 w 97"/>
                <a:gd name="T5" fmla="*/ 12 h 146"/>
                <a:gd name="T6" fmla="*/ 17 w 97"/>
                <a:gd name="T7" fmla="*/ 20 h 146"/>
                <a:gd name="T8" fmla="*/ 17 w 97"/>
                <a:gd name="T9" fmla="*/ 28 h 146"/>
                <a:gd name="T10" fmla="*/ 9 w 97"/>
                <a:gd name="T11" fmla="*/ 28 h 146"/>
                <a:gd name="T12" fmla="*/ 6 w 97"/>
                <a:gd name="T13" fmla="*/ 37 h 146"/>
                <a:gd name="T14" fmla="*/ 3 w 97"/>
                <a:gd name="T15" fmla="*/ 28 h 146"/>
                <a:gd name="T16" fmla="*/ 6 w 97"/>
                <a:gd name="T17" fmla="*/ 20 h 146"/>
                <a:gd name="T18" fmla="*/ 0 w 97"/>
                <a:gd name="T19" fmla="*/ 8 h 146"/>
                <a:gd name="T20" fmla="*/ 0 w 97"/>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6"/>
                <a:gd name="T35" fmla="*/ 97 w 9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6">
                  <a:moveTo>
                    <a:pt x="0" y="0"/>
                  </a:moveTo>
                  <a:lnTo>
                    <a:pt x="48" y="0"/>
                  </a:lnTo>
                  <a:lnTo>
                    <a:pt x="65" y="49"/>
                  </a:lnTo>
                  <a:lnTo>
                    <a:pt x="97" y="81"/>
                  </a:lnTo>
                  <a:lnTo>
                    <a:pt x="97" y="114"/>
                  </a:lnTo>
                  <a:lnTo>
                    <a:pt x="48" y="114"/>
                  </a:lnTo>
                  <a:lnTo>
                    <a:pt x="32" y="146"/>
                  </a:lnTo>
                  <a:lnTo>
                    <a:pt x="16" y="114"/>
                  </a:lnTo>
                  <a:lnTo>
                    <a:pt x="32" y="81"/>
                  </a:lnTo>
                  <a:lnTo>
                    <a:pt x="0" y="33"/>
                  </a:lnTo>
                  <a:lnTo>
                    <a:pt x="0" y="0"/>
                  </a:lnTo>
                  <a:close/>
                </a:path>
              </a:pathLst>
            </a:custGeom>
            <a:solidFill>
              <a:srgbClr val="66FF66"/>
            </a:solidFill>
            <a:ln w="3175">
              <a:solidFill>
                <a:srgbClr val="009900"/>
              </a:solidFill>
              <a:miter lim="800000"/>
              <a:headEnd/>
              <a:tailEnd/>
            </a:ln>
          </p:spPr>
          <p:txBody>
            <a:bodyPr/>
            <a:lstStyle/>
            <a:p>
              <a:endParaRPr lang="ja-JP" altLang="en-US"/>
            </a:p>
          </p:txBody>
        </p:sp>
        <p:sp>
          <p:nvSpPr>
            <p:cNvPr id="110" name="Freeform 22"/>
            <p:cNvSpPr>
              <a:spLocks/>
            </p:cNvSpPr>
            <p:nvPr/>
          </p:nvSpPr>
          <p:spPr bwMode="auto">
            <a:xfrm>
              <a:off x="0" y="0"/>
              <a:ext cx="2365" cy="1617"/>
            </a:xfrm>
            <a:custGeom>
              <a:avLst/>
              <a:gdLst>
                <a:gd name="T0" fmla="*/ 142 w 2721"/>
                <a:gd name="T1" fmla="*/ 325 h 1814"/>
                <a:gd name="T2" fmla="*/ 133 w 2721"/>
                <a:gd name="T3" fmla="*/ 395 h 1814"/>
                <a:gd name="T4" fmla="*/ 111 w 2721"/>
                <a:gd name="T5" fmla="*/ 440 h 1814"/>
                <a:gd name="T6" fmla="*/ 78 w 2721"/>
                <a:gd name="T7" fmla="*/ 440 h 1814"/>
                <a:gd name="T8" fmla="*/ 66 w 2721"/>
                <a:gd name="T9" fmla="*/ 357 h 1814"/>
                <a:gd name="T10" fmla="*/ 37 w 2721"/>
                <a:gd name="T11" fmla="*/ 318 h 1814"/>
                <a:gd name="T12" fmla="*/ 0 w 2721"/>
                <a:gd name="T13" fmla="*/ 271 h 1814"/>
                <a:gd name="T14" fmla="*/ 32 w 2721"/>
                <a:gd name="T15" fmla="*/ 208 h 1814"/>
                <a:gd name="T16" fmla="*/ 70 w 2721"/>
                <a:gd name="T17" fmla="*/ 212 h 1814"/>
                <a:gd name="T18" fmla="*/ 120 w 2721"/>
                <a:gd name="T19" fmla="*/ 208 h 1814"/>
                <a:gd name="T20" fmla="*/ 120 w 2721"/>
                <a:gd name="T21" fmla="*/ 195 h 1814"/>
                <a:gd name="T22" fmla="*/ 105 w 2721"/>
                <a:gd name="T23" fmla="*/ 200 h 1814"/>
                <a:gd name="T24" fmla="*/ 84 w 2721"/>
                <a:gd name="T25" fmla="*/ 172 h 1814"/>
                <a:gd name="T26" fmla="*/ 84 w 2721"/>
                <a:gd name="T27" fmla="*/ 193 h 1814"/>
                <a:gd name="T28" fmla="*/ 70 w 2721"/>
                <a:gd name="T29" fmla="*/ 172 h 1814"/>
                <a:gd name="T30" fmla="*/ 37 w 2721"/>
                <a:gd name="T31" fmla="*/ 195 h 1814"/>
                <a:gd name="T32" fmla="*/ 24 w 2721"/>
                <a:gd name="T33" fmla="*/ 164 h 1814"/>
                <a:gd name="T34" fmla="*/ 57 w 2721"/>
                <a:gd name="T35" fmla="*/ 138 h 1814"/>
                <a:gd name="T36" fmla="*/ 66 w 2721"/>
                <a:gd name="T37" fmla="*/ 122 h 1814"/>
                <a:gd name="T38" fmla="*/ 90 w 2721"/>
                <a:gd name="T39" fmla="*/ 127 h 1814"/>
                <a:gd name="T40" fmla="*/ 96 w 2721"/>
                <a:gd name="T41" fmla="*/ 94 h 1814"/>
                <a:gd name="T42" fmla="*/ 88 w 2721"/>
                <a:gd name="T43" fmla="*/ 90 h 1814"/>
                <a:gd name="T44" fmla="*/ 72 w 2721"/>
                <a:gd name="T45" fmla="*/ 114 h 1814"/>
                <a:gd name="T46" fmla="*/ 55 w 2721"/>
                <a:gd name="T47" fmla="*/ 97 h 1814"/>
                <a:gd name="T48" fmla="*/ 84 w 2721"/>
                <a:gd name="T49" fmla="*/ 53 h 1814"/>
                <a:gd name="T50" fmla="*/ 130 w 2721"/>
                <a:gd name="T51" fmla="*/ 53 h 1814"/>
                <a:gd name="T52" fmla="*/ 153 w 2721"/>
                <a:gd name="T53" fmla="*/ 62 h 1814"/>
                <a:gd name="T54" fmla="*/ 198 w 2721"/>
                <a:gd name="T55" fmla="*/ 53 h 1814"/>
                <a:gd name="T56" fmla="*/ 216 w 2721"/>
                <a:gd name="T57" fmla="*/ 33 h 1814"/>
                <a:gd name="T58" fmla="*/ 253 w 2721"/>
                <a:gd name="T59" fmla="*/ 21 h 1814"/>
                <a:gd name="T60" fmla="*/ 295 w 2721"/>
                <a:gd name="T61" fmla="*/ 0 h 1814"/>
                <a:gd name="T62" fmla="*/ 322 w 2721"/>
                <a:gd name="T63" fmla="*/ 12 h 1814"/>
                <a:gd name="T64" fmla="*/ 362 w 2721"/>
                <a:gd name="T65" fmla="*/ 33 h 1814"/>
                <a:gd name="T66" fmla="*/ 397 w 2721"/>
                <a:gd name="T67" fmla="*/ 33 h 1814"/>
                <a:gd name="T68" fmla="*/ 454 w 2721"/>
                <a:gd name="T69" fmla="*/ 56 h 1814"/>
                <a:gd name="T70" fmla="*/ 506 w 2721"/>
                <a:gd name="T71" fmla="*/ 74 h 1814"/>
                <a:gd name="T72" fmla="*/ 482 w 2721"/>
                <a:gd name="T73" fmla="*/ 77 h 1814"/>
                <a:gd name="T74" fmla="*/ 454 w 2721"/>
                <a:gd name="T75" fmla="*/ 106 h 1814"/>
                <a:gd name="T76" fmla="*/ 430 w 2721"/>
                <a:gd name="T77" fmla="*/ 147 h 1814"/>
                <a:gd name="T78" fmla="*/ 435 w 2721"/>
                <a:gd name="T79" fmla="*/ 110 h 1814"/>
                <a:gd name="T80" fmla="*/ 409 w 2721"/>
                <a:gd name="T81" fmla="*/ 110 h 1814"/>
                <a:gd name="T82" fmla="*/ 385 w 2721"/>
                <a:gd name="T83" fmla="*/ 135 h 1814"/>
                <a:gd name="T84" fmla="*/ 364 w 2721"/>
                <a:gd name="T85" fmla="*/ 179 h 1814"/>
                <a:gd name="T86" fmla="*/ 362 w 2721"/>
                <a:gd name="T87" fmla="*/ 212 h 1814"/>
                <a:gd name="T88" fmla="*/ 347 w 2721"/>
                <a:gd name="T89" fmla="*/ 193 h 1814"/>
                <a:gd name="T90" fmla="*/ 338 w 2721"/>
                <a:gd name="T91" fmla="*/ 208 h 1814"/>
                <a:gd name="T92" fmla="*/ 338 w 2721"/>
                <a:gd name="T93" fmla="*/ 257 h 1814"/>
                <a:gd name="T94" fmla="*/ 313 w 2721"/>
                <a:gd name="T95" fmla="*/ 285 h 1814"/>
                <a:gd name="T96" fmla="*/ 303 w 2721"/>
                <a:gd name="T97" fmla="*/ 318 h 1814"/>
                <a:gd name="T98" fmla="*/ 295 w 2721"/>
                <a:gd name="T99" fmla="*/ 323 h 1814"/>
                <a:gd name="T100" fmla="*/ 286 w 2721"/>
                <a:gd name="T101" fmla="*/ 314 h 1814"/>
                <a:gd name="T102" fmla="*/ 256 w 2721"/>
                <a:gd name="T103" fmla="*/ 266 h 1814"/>
                <a:gd name="T104" fmla="*/ 241 w 2721"/>
                <a:gd name="T105" fmla="*/ 325 h 1814"/>
                <a:gd name="T106" fmla="*/ 208 w 2721"/>
                <a:gd name="T107" fmla="*/ 266 h 1814"/>
                <a:gd name="T108" fmla="*/ 157 w 2721"/>
                <a:gd name="T109" fmla="*/ 245 h 1814"/>
                <a:gd name="T110" fmla="*/ 178 w 2721"/>
                <a:gd name="T111" fmla="*/ 277 h 1814"/>
                <a:gd name="T112" fmla="*/ 128 w 2721"/>
                <a:gd name="T113" fmla="*/ 242 h 1814"/>
                <a:gd name="T114" fmla="*/ 142 w 2721"/>
                <a:gd name="T115" fmla="*/ 277 h 18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21"/>
                <a:gd name="T175" fmla="*/ 0 h 1814"/>
                <a:gd name="T176" fmla="*/ 2721 w 2721"/>
                <a:gd name="T177" fmla="*/ 1814 h 18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21" h="1814">
                  <a:moveTo>
                    <a:pt x="842" y="1166"/>
                  </a:moveTo>
                  <a:lnTo>
                    <a:pt x="810" y="1231"/>
                  </a:lnTo>
                  <a:lnTo>
                    <a:pt x="778" y="1263"/>
                  </a:lnTo>
                  <a:lnTo>
                    <a:pt x="761" y="1296"/>
                  </a:lnTo>
                  <a:lnTo>
                    <a:pt x="745" y="1361"/>
                  </a:lnTo>
                  <a:lnTo>
                    <a:pt x="729" y="1425"/>
                  </a:lnTo>
                  <a:lnTo>
                    <a:pt x="697" y="1474"/>
                  </a:lnTo>
                  <a:lnTo>
                    <a:pt x="713" y="1571"/>
                  </a:lnTo>
                  <a:lnTo>
                    <a:pt x="697" y="1620"/>
                  </a:lnTo>
                  <a:lnTo>
                    <a:pt x="664" y="1636"/>
                  </a:lnTo>
                  <a:lnTo>
                    <a:pt x="632" y="1717"/>
                  </a:lnTo>
                  <a:lnTo>
                    <a:pt x="599" y="1749"/>
                  </a:lnTo>
                  <a:lnTo>
                    <a:pt x="551" y="1765"/>
                  </a:lnTo>
                  <a:lnTo>
                    <a:pt x="535" y="1814"/>
                  </a:lnTo>
                  <a:lnTo>
                    <a:pt x="454" y="1814"/>
                  </a:lnTo>
                  <a:lnTo>
                    <a:pt x="421" y="1749"/>
                  </a:lnTo>
                  <a:lnTo>
                    <a:pt x="389" y="1620"/>
                  </a:lnTo>
                  <a:lnTo>
                    <a:pt x="389" y="1506"/>
                  </a:lnTo>
                  <a:lnTo>
                    <a:pt x="356" y="1458"/>
                  </a:lnTo>
                  <a:lnTo>
                    <a:pt x="356" y="1425"/>
                  </a:lnTo>
                  <a:lnTo>
                    <a:pt x="340" y="1344"/>
                  </a:lnTo>
                  <a:lnTo>
                    <a:pt x="259" y="1312"/>
                  </a:lnTo>
                  <a:lnTo>
                    <a:pt x="259" y="1280"/>
                  </a:lnTo>
                  <a:lnTo>
                    <a:pt x="194" y="1263"/>
                  </a:lnTo>
                  <a:lnTo>
                    <a:pt x="113" y="1280"/>
                  </a:lnTo>
                  <a:lnTo>
                    <a:pt x="81" y="1263"/>
                  </a:lnTo>
                  <a:lnTo>
                    <a:pt x="16" y="1182"/>
                  </a:lnTo>
                  <a:lnTo>
                    <a:pt x="0" y="1069"/>
                  </a:lnTo>
                  <a:lnTo>
                    <a:pt x="16" y="972"/>
                  </a:lnTo>
                  <a:lnTo>
                    <a:pt x="65" y="907"/>
                  </a:lnTo>
                  <a:lnTo>
                    <a:pt x="97" y="842"/>
                  </a:lnTo>
                  <a:lnTo>
                    <a:pt x="178" y="826"/>
                  </a:lnTo>
                  <a:lnTo>
                    <a:pt x="227" y="826"/>
                  </a:lnTo>
                  <a:lnTo>
                    <a:pt x="292" y="794"/>
                  </a:lnTo>
                  <a:lnTo>
                    <a:pt x="373" y="794"/>
                  </a:lnTo>
                  <a:lnTo>
                    <a:pt x="373" y="842"/>
                  </a:lnTo>
                  <a:lnTo>
                    <a:pt x="470" y="875"/>
                  </a:lnTo>
                  <a:lnTo>
                    <a:pt x="502" y="842"/>
                  </a:lnTo>
                  <a:lnTo>
                    <a:pt x="632" y="891"/>
                  </a:lnTo>
                  <a:lnTo>
                    <a:pt x="648" y="826"/>
                  </a:lnTo>
                  <a:lnTo>
                    <a:pt x="583" y="810"/>
                  </a:lnTo>
                  <a:lnTo>
                    <a:pt x="599" y="777"/>
                  </a:lnTo>
                  <a:lnTo>
                    <a:pt x="648" y="777"/>
                  </a:lnTo>
                  <a:lnTo>
                    <a:pt x="648" y="729"/>
                  </a:lnTo>
                  <a:lnTo>
                    <a:pt x="583" y="729"/>
                  </a:lnTo>
                  <a:lnTo>
                    <a:pt x="567" y="761"/>
                  </a:lnTo>
                  <a:lnTo>
                    <a:pt x="567" y="794"/>
                  </a:lnTo>
                  <a:lnTo>
                    <a:pt x="535" y="810"/>
                  </a:lnTo>
                  <a:lnTo>
                    <a:pt x="486" y="777"/>
                  </a:lnTo>
                  <a:lnTo>
                    <a:pt x="486" y="729"/>
                  </a:lnTo>
                  <a:lnTo>
                    <a:pt x="454" y="680"/>
                  </a:lnTo>
                  <a:lnTo>
                    <a:pt x="437" y="664"/>
                  </a:lnTo>
                  <a:lnTo>
                    <a:pt x="405" y="664"/>
                  </a:lnTo>
                  <a:lnTo>
                    <a:pt x="454" y="745"/>
                  </a:lnTo>
                  <a:lnTo>
                    <a:pt x="454" y="761"/>
                  </a:lnTo>
                  <a:lnTo>
                    <a:pt x="405" y="777"/>
                  </a:lnTo>
                  <a:lnTo>
                    <a:pt x="405" y="761"/>
                  </a:lnTo>
                  <a:lnTo>
                    <a:pt x="421" y="745"/>
                  </a:lnTo>
                  <a:lnTo>
                    <a:pt x="373" y="680"/>
                  </a:lnTo>
                  <a:lnTo>
                    <a:pt x="324" y="696"/>
                  </a:lnTo>
                  <a:lnTo>
                    <a:pt x="292" y="680"/>
                  </a:lnTo>
                  <a:lnTo>
                    <a:pt x="243" y="713"/>
                  </a:lnTo>
                  <a:lnTo>
                    <a:pt x="194" y="777"/>
                  </a:lnTo>
                  <a:lnTo>
                    <a:pt x="113" y="826"/>
                  </a:lnTo>
                  <a:lnTo>
                    <a:pt x="81" y="794"/>
                  </a:lnTo>
                  <a:lnTo>
                    <a:pt x="65" y="713"/>
                  </a:lnTo>
                  <a:lnTo>
                    <a:pt x="130" y="648"/>
                  </a:lnTo>
                  <a:lnTo>
                    <a:pt x="194" y="664"/>
                  </a:lnTo>
                  <a:lnTo>
                    <a:pt x="194" y="599"/>
                  </a:lnTo>
                  <a:lnTo>
                    <a:pt x="259" y="567"/>
                  </a:lnTo>
                  <a:lnTo>
                    <a:pt x="308" y="551"/>
                  </a:lnTo>
                  <a:lnTo>
                    <a:pt x="324" y="535"/>
                  </a:lnTo>
                  <a:lnTo>
                    <a:pt x="324" y="502"/>
                  </a:lnTo>
                  <a:lnTo>
                    <a:pt x="340" y="470"/>
                  </a:lnTo>
                  <a:lnTo>
                    <a:pt x="356" y="486"/>
                  </a:lnTo>
                  <a:lnTo>
                    <a:pt x="356" y="518"/>
                  </a:lnTo>
                  <a:lnTo>
                    <a:pt x="389" y="518"/>
                  </a:lnTo>
                  <a:lnTo>
                    <a:pt x="437" y="502"/>
                  </a:lnTo>
                  <a:lnTo>
                    <a:pt x="486" y="502"/>
                  </a:lnTo>
                  <a:lnTo>
                    <a:pt x="518" y="454"/>
                  </a:lnTo>
                  <a:lnTo>
                    <a:pt x="535" y="405"/>
                  </a:lnTo>
                  <a:lnTo>
                    <a:pt x="518" y="389"/>
                  </a:lnTo>
                  <a:lnTo>
                    <a:pt x="518" y="373"/>
                  </a:lnTo>
                  <a:lnTo>
                    <a:pt x="535" y="324"/>
                  </a:lnTo>
                  <a:lnTo>
                    <a:pt x="551" y="292"/>
                  </a:lnTo>
                  <a:lnTo>
                    <a:pt x="502" y="308"/>
                  </a:lnTo>
                  <a:lnTo>
                    <a:pt x="470" y="356"/>
                  </a:lnTo>
                  <a:lnTo>
                    <a:pt x="454" y="389"/>
                  </a:lnTo>
                  <a:lnTo>
                    <a:pt x="454" y="421"/>
                  </a:lnTo>
                  <a:lnTo>
                    <a:pt x="437" y="454"/>
                  </a:lnTo>
                  <a:lnTo>
                    <a:pt x="389" y="454"/>
                  </a:lnTo>
                  <a:lnTo>
                    <a:pt x="373" y="421"/>
                  </a:lnTo>
                  <a:lnTo>
                    <a:pt x="324" y="437"/>
                  </a:lnTo>
                  <a:lnTo>
                    <a:pt x="308" y="437"/>
                  </a:lnTo>
                  <a:lnTo>
                    <a:pt x="292" y="389"/>
                  </a:lnTo>
                  <a:lnTo>
                    <a:pt x="308" y="340"/>
                  </a:lnTo>
                  <a:lnTo>
                    <a:pt x="356" y="324"/>
                  </a:lnTo>
                  <a:lnTo>
                    <a:pt x="389" y="275"/>
                  </a:lnTo>
                  <a:lnTo>
                    <a:pt x="454" y="211"/>
                  </a:lnTo>
                  <a:lnTo>
                    <a:pt x="486" y="194"/>
                  </a:lnTo>
                  <a:lnTo>
                    <a:pt x="583" y="162"/>
                  </a:lnTo>
                  <a:lnTo>
                    <a:pt x="616" y="162"/>
                  </a:lnTo>
                  <a:lnTo>
                    <a:pt x="697" y="211"/>
                  </a:lnTo>
                  <a:lnTo>
                    <a:pt x="761" y="243"/>
                  </a:lnTo>
                  <a:lnTo>
                    <a:pt x="778" y="259"/>
                  </a:lnTo>
                  <a:lnTo>
                    <a:pt x="810" y="259"/>
                  </a:lnTo>
                  <a:lnTo>
                    <a:pt x="826" y="243"/>
                  </a:lnTo>
                  <a:lnTo>
                    <a:pt x="842" y="243"/>
                  </a:lnTo>
                  <a:lnTo>
                    <a:pt x="907" y="227"/>
                  </a:lnTo>
                  <a:lnTo>
                    <a:pt x="907" y="211"/>
                  </a:lnTo>
                  <a:lnTo>
                    <a:pt x="1069" y="211"/>
                  </a:lnTo>
                  <a:lnTo>
                    <a:pt x="1118" y="211"/>
                  </a:lnTo>
                  <a:lnTo>
                    <a:pt x="1102" y="194"/>
                  </a:lnTo>
                  <a:lnTo>
                    <a:pt x="1102" y="146"/>
                  </a:lnTo>
                  <a:lnTo>
                    <a:pt x="1166" y="130"/>
                  </a:lnTo>
                  <a:lnTo>
                    <a:pt x="1199" y="130"/>
                  </a:lnTo>
                  <a:lnTo>
                    <a:pt x="1231" y="130"/>
                  </a:lnTo>
                  <a:lnTo>
                    <a:pt x="1280" y="130"/>
                  </a:lnTo>
                  <a:lnTo>
                    <a:pt x="1361" y="81"/>
                  </a:lnTo>
                  <a:lnTo>
                    <a:pt x="1426" y="65"/>
                  </a:lnTo>
                  <a:lnTo>
                    <a:pt x="1490" y="49"/>
                  </a:lnTo>
                  <a:lnTo>
                    <a:pt x="1523" y="49"/>
                  </a:lnTo>
                  <a:lnTo>
                    <a:pt x="1588" y="0"/>
                  </a:lnTo>
                  <a:lnTo>
                    <a:pt x="1636" y="0"/>
                  </a:lnTo>
                  <a:lnTo>
                    <a:pt x="1669" y="32"/>
                  </a:lnTo>
                  <a:lnTo>
                    <a:pt x="1701" y="32"/>
                  </a:lnTo>
                  <a:lnTo>
                    <a:pt x="1733" y="49"/>
                  </a:lnTo>
                  <a:lnTo>
                    <a:pt x="1701" y="97"/>
                  </a:lnTo>
                  <a:lnTo>
                    <a:pt x="1798" y="97"/>
                  </a:lnTo>
                  <a:lnTo>
                    <a:pt x="1863" y="113"/>
                  </a:lnTo>
                  <a:lnTo>
                    <a:pt x="1944" y="130"/>
                  </a:lnTo>
                  <a:lnTo>
                    <a:pt x="1960" y="162"/>
                  </a:lnTo>
                  <a:lnTo>
                    <a:pt x="2041" y="162"/>
                  </a:lnTo>
                  <a:lnTo>
                    <a:pt x="2106" y="130"/>
                  </a:lnTo>
                  <a:lnTo>
                    <a:pt x="2138" y="130"/>
                  </a:lnTo>
                  <a:lnTo>
                    <a:pt x="2203" y="162"/>
                  </a:lnTo>
                  <a:lnTo>
                    <a:pt x="2316" y="178"/>
                  </a:lnTo>
                  <a:lnTo>
                    <a:pt x="2397" y="211"/>
                  </a:lnTo>
                  <a:lnTo>
                    <a:pt x="2446" y="227"/>
                  </a:lnTo>
                  <a:lnTo>
                    <a:pt x="2495" y="211"/>
                  </a:lnTo>
                  <a:lnTo>
                    <a:pt x="2576" y="227"/>
                  </a:lnTo>
                  <a:lnTo>
                    <a:pt x="2640" y="259"/>
                  </a:lnTo>
                  <a:lnTo>
                    <a:pt x="2721" y="292"/>
                  </a:lnTo>
                  <a:lnTo>
                    <a:pt x="2705" y="324"/>
                  </a:lnTo>
                  <a:lnTo>
                    <a:pt x="2689" y="340"/>
                  </a:lnTo>
                  <a:lnTo>
                    <a:pt x="2640" y="324"/>
                  </a:lnTo>
                  <a:lnTo>
                    <a:pt x="2592" y="308"/>
                  </a:lnTo>
                  <a:lnTo>
                    <a:pt x="2543" y="356"/>
                  </a:lnTo>
                  <a:lnTo>
                    <a:pt x="2543" y="389"/>
                  </a:lnTo>
                  <a:lnTo>
                    <a:pt x="2527" y="389"/>
                  </a:lnTo>
                  <a:lnTo>
                    <a:pt x="2446" y="421"/>
                  </a:lnTo>
                  <a:lnTo>
                    <a:pt x="2365" y="437"/>
                  </a:lnTo>
                  <a:lnTo>
                    <a:pt x="2349" y="454"/>
                  </a:lnTo>
                  <a:lnTo>
                    <a:pt x="2365" y="502"/>
                  </a:lnTo>
                  <a:lnTo>
                    <a:pt x="2316" y="583"/>
                  </a:lnTo>
                  <a:lnTo>
                    <a:pt x="2268" y="615"/>
                  </a:lnTo>
                  <a:lnTo>
                    <a:pt x="2268" y="583"/>
                  </a:lnTo>
                  <a:lnTo>
                    <a:pt x="2268" y="486"/>
                  </a:lnTo>
                  <a:lnTo>
                    <a:pt x="2333" y="437"/>
                  </a:lnTo>
                  <a:lnTo>
                    <a:pt x="2333" y="389"/>
                  </a:lnTo>
                  <a:lnTo>
                    <a:pt x="2316" y="389"/>
                  </a:lnTo>
                  <a:lnTo>
                    <a:pt x="2252" y="437"/>
                  </a:lnTo>
                  <a:lnTo>
                    <a:pt x="2203" y="437"/>
                  </a:lnTo>
                  <a:lnTo>
                    <a:pt x="2138" y="437"/>
                  </a:lnTo>
                  <a:lnTo>
                    <a:pt x="2090" y="454"/>
                  </a:lnTo>
                  <a:lnTo>
                    <a:pt x="2025" y="518"/>
                  </a:lnTo>
                  <a:lnTo>
                    <a:pt x="2074" y="535"/>
                  </a:lnTo>
                  <a:lnTo>
                    <a:pt x="2074" y="551"/>
                  </a:lnTo>
                  <a:lnTo>
                    <a:pt x="2074" y="615"/>
                  </a:lnTo>
                  <a:lnTo>
                    <a:pt x="2009" y="680"/>
                  </a:lnTo>
                  <a:lnTo>
                    <a:pt x="1960" y="713"/>
                  </a:lnTo>
                  <a:lnTo>
                    <a:pt x="1944" y="713"/>
                  </a:lnTo>
                  <a:lnTo>
                    <a:pt x="1928" y="761"/>
                  </a:lnTo>
                  <a:lnTo>
                    <a:pt x="1944" y="810"/>
                  </a:lnTo>
                  <a:lnTo>
                    <a:pt x="1944" y="842"/>
                  </a:lnTo>
                  <a:lnTo>
                    <a:pt x="1895" y="842"/>
                  </a:lnTo>
                  <a:lnTo>
                    <a:pt x="1879" y="794"/>
                  </a:lnTo>
                  <a:lnTo>
                    <a:pt x="1879" y="777"/>
                  </a:lnTo>
                  <a:lnTo>
                    <a:pt x="1863" y="761"/>
                  </a:lnTo>
                  <a:lnTo>
                    <a:pt x="1814" y="794"/>
                  </a:lnTo>
                  <a:lnTo>
                    <a:pt x="1831" y="794"/>
                  </a:lnTo>
                  <a:lnTo>
                    <a:pt x="1831" y="810"/>
                  </a:lnTo>
                  <a:lnTo>
                    <a:pt x="1814" y="826"/>
                  </a:lnTo>
                  <a:lnTo>
                    <a:pt x="1814" y="858"/>
                  </a:lnTo>
                  <a:lnTo>
                    <a:pt x="1847" y="891"/>
                  </a:lnTo>
                  <a:lnTo>
                    <a:pt x="1831" y="956"/>
                  </a:lnTo>
                  <a:lnTo>
                    <a:pt x="1814" y="1020"/>
                  </a:lnTo>
                  <a:lnTo>
                    <a:pt x="1766" y="1053"/>
                  </a:lnTo>
                  <a:lnTo>
                    <a:pt x="1750" y="1085"/>
                  </a:lnTo>
                  <a:lnTo>
                    <a:pt x="1685" y="1101"/>
                  </a:lnTo>
                  <a:lnTo>
                    <a:pt x="1685" y="1134"/>
                  </a:lnTo>
                  <a:lnTo>
                    <a:pt x="1701" y="1182"/>
                  </a:lnTo>
                  <a:lnTo>
                    <a:pt x="1701" y="1231"/>
                  </a:lnTo>
                  <a:lnTo>
                    <a:pt x="1669" y="1263"/>
                  </a:lnTo>
                  <a:lnTo>
                    <a:pt x="1636" y="1263"/>
                  </a:lnTo>
                  <a:lnTo>
                    <a:pt x="1604" y="1215"/>
                  </a:lnTo>
                  <a:lnTo>
                    <a:pt x="1539" y="1166"/>
                  </a:lnTo>
                  <a:lnTo>
                    <a:pt x="1555" y="1231"/>
                  </a:lnTo>
                  <a:lnTo>
                    <a:pt x="1588" y="1280"/>
                  </a:lnTo>
                  <a:lnTo>
                    <a:pt x="1620" y="1312"/>
                  </a:lnTo>
                  <a:lnTo>
                    <a:pt x="1620" y="1361"/>
                  </a:lnTo>
                  <a:lnTo>
                    <a:pt x="1604" y="1361"/>
                  </a:lnTo>
                  <a:lnTo>
                    <a:pt x="1539" y="1247"/>
                  </a:lnTo>
                  <a:lnTo>
                    <a:pt x="1507" y="1166"/>
                  </a:lnTo>
                  <a:lnTo>
                    <a:pt x="1426" y="1150"/>
                  </a:lnTo>
                  <a:lnTo>
                    <a:pt x="1426" y="1101"/>
                  </a:lnTo>
                  <a:lnTo>
                    <a:pt x="1377" y="1053"/>
                  </a:lnTo>
                  <a:lnTo>
                    <a:pt x="1361" y="1134"/>
                  </a:lnTo>
                  <a:lnTo>
                    <a:pt x="1312" y="1215"/>
                  </a:lnTo>
                  <a:lnTo>
                    <a:pt x="1296" y="1215"/>
                  </a:lnTo>
                  <a:lnTo>
                    <a:pt x="1296" y="1296"/>
                  </a:lnTo>
                  <a:lnTo>
                    <a:pt x="1231" y="1231"/>
                  </a:lnTo>
                  <a:lnTo>
                    <a:pt x="1215" y="1134"/>
                  </a:lnTo>
                  <a:lnTo>
                    <a:pt x="1183" y="1101"/>
                  </a:lnTo>
                  <a:lnTo>
                    <a:pt x="1118" y="1053"/>
                  </a:lnTo>
                  <a:lnTo>
                    <a:pt x="1053" y="1037"/>
                  </a:lnTo>
                  <a:lnTo>
                    <a:pt x="972" y="1037"/>
                  </a:lnTo>
                  <a:lnTo>
                    <a:pt x="907" y="1004"/>
                  </a:lnTo>
                  <a:lnTo>
                    <a:pt x="842" y="972"/>
                  </a:lnTo>
                  <a:lnTo>
                    <a:pt x="842" y="988"/>
                  </a:lnTo>
                  <a:lnTo>
                    <a:pt x="907" y="1069"/>
                  </a:lnTo>
                  <a:lnTo>
                    <a:pt x="940" y="1069"/>
                  </a:lnTo>
                  <a:lnTo>
                    <a:pt x="956" y="1101"/>
                  </a:lnTo>
                  <a:lnTo>
                    <a:pt x="940" y="1118"/>
                  </a:lnTo>
                  <a:lnTo>
                    <a:pt x="842" y="1150"/>
                  </a:lnTo>
                  <a:lnTo>
                    <a:pt x="778" y="1053"/>
                  </a:lnTo>
                  <a:lnTo>
                    <a:pt x="680" y="956"/>
                  </a:lnTo>
                  <a:lnTo>
                    <a:pt x="648" y="923"/>
                  </a:lnTo>
                  <a:lnTo>
                    <a:pt x="648" y="939"/>
                  </a:lnTo>
                  <a:lnTo>
                    <a:pt x="697" y="1020"/>
                  </a:lnTo>
                  <a:lnTo>
                    <a:pt x="761" y="1101"/>
                  </a:lnTo>
                  <a:lnTo>
                    <a:pt x="778" y="1150"/>
                  </a:lnTo>
                  <a:lnTo>
                    <a:pt x="842" y="1166"/>
                  </a:lnTo>
                  <a:close/>
                </a:path>
              </a:pathLst>
            </a:custGeom>
            <a:solidFill>
              <a:srgbClr val="66FF66"/>
            </a:solidFill>
            <a:ln w="3175">
              <a:solidFill>
                <a:srgbClr val="009900"/>
              </a:solidFill>
              <a:miter lim="800000"/>
              <a:headEnd/>
              <a:tailEnd/>
            </a:ln>
          </p:spPr>
          <p:txBody>
            <a:bodyPr/>
            <a:lstStyle/>
            <a:p>
              <a:endParaRPr lang="ja-JP" altLang="en-US" dirty="0"/>
            </a:p>
          </p:txBody>
        </p:sp>
        <p:sp>
          <p:nvSpPr>
            <p:cNvPr id="111" name="Freeform 23"/>
            <p:cNvSpPr>
              <a:spLocks/>
            </p:cNvSpPr>
            <p:nvPr/>
          </p:nvSpPr>
          <p:spPr bwMode="auto">
            <a:xfrm>
              <a:off x="648" y="1372"/>
              <a:ext cx="70" cy="158"/>
            </a:xfrm>
            <a:custGeom>
              <a:avLst/>
              <a:gdLst>
                <a:gd name="T0" fmla="*/ 3 w 81"/>
                <a:gd name="T1" fmla="*/ 42 h 178"/>
                <a:gd name="T2" fmla="*/ 6 w 81"/>
                <a:gd name="T3" fmla="*/ 42 h 178"/>
                <a:gd name="T4" fmla="*/ 10 w 81"/>
                <a:gd name="T5" fmla="*/ 27 h 178"/>
                <a:gd name="T6" fmla="*/ 14 w 81"/>
                <a:gd name="T7" fmla="*/ 12 h 178"/>
                <a:gd name="T8" fmla="*/ 14 w 81"/>
                <a:gd name="T9" fmla="*/ 0 h 178"/>
                <a:gd name="T10" fmla="*/ 6 w 81"/>
                <a:gd name="T11" fmla="*/ 8 h 178"/>
                <a:gd name="T12" fmla="*/ 0 w 81"/>
                <a:gd name="T13" fmla="*/ 12 h 178"/>
                <a:gd name="T14" fmla="*/ 3 w 81"/>
                <a:gd name="T15" fmla="*/ 27 h 178"/>
                <a:gd name="T16" fmla="*/ 3 w 81"/>
                <a:gd name="T17" fmla="*/ 42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78"/>
                <a:gd name="T29" fmla="*/ 81 w 81"/>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78">
                  <a:moveTo>
                    <a:pt x="16" y="178"/>
                  </a:moveTo>
                  <a:lnTo>
                    <a:pt x="33" y="178"/>
                  </a:lnTo>
                  <a:lnTo>
                    <a:pt x="65" y="113"/>
                  </a:lnTo>
                  <a:lnTo>
                    <a:pt x="81" y="48"/>
                  </a:lnTo>
                  <a:lnTo>
                    <a:pt x="81" y="0"/>
                  </a:lnTo>
                  <a:lnTo>
                    <a:pt x="33" y="32"/>
                  </a:lnTo>
                  <a:lnTo>
                    <a:pt x="0" y="48"/>
                  </a:lnTo>
                  <a:lnTo>
                    <a:pt x="16" y="113"/>
                  </a:lnTo>
                  <a:lnTo>
                    <a:pt x="16" y="178"/>
                  </a:lnTo>
                  <a:close/>
                </a:path>
              </a:pathLst>
            </a:custGeom>
            <a:solidFill>
              <a:srgbClr val="66FF66"/>
            </a:solidFill>
            <a:ln w="3175">
              <a:solidFill>
                <a:srgbClr val="009900"/>
              </a:solidFill>
              <a:miter lim="800000"/>
              <a:headEnd/>
              <a:tailEnd/>
            </a:ln>
          </p:spPr>
          <p:txBody>
            <a:bodyPr/>
            <a:lstStyle/>
            <a:p>
              <a:endParaRPr lang="ja-JP" altLang="en-US"/>
            </a:p>
          </p:txBody>
        </p:sp>
      </p:grpSp>
      <p:sp>
        <p:nvSpPr>
          <p:cNvPr id="68" name="Rectangle 26"/>
          <p:cNvSpPr>
            <a:spLocks noChangeArrowheads="1"/>
          </p:cNvSpPr>
          <p:nvPr/>
        </p:nvSpPr>
        <p:spPr bwMode="auto">
          <a:xfrm>
            <a:off x="9547225" y="6500813"/>
            <a:ext cx="313044" cy="369332"/>
          </a:xfrm>
          <a:prstGeom prst="rect">
            <a:avLst/>
          </a:prstGeom>
          <a:noFill/>
          <a:ln w="9525">
            <a:noFill/>
            <a:miter lim="800000"/>
            <a:headEnd/>
            <a:tailEnd/>
          </a:ln>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EA89325-FF40-43DA-967F-6D86E91B7568}" type="slidenum">
              <a:rPr kumimoji="0" lang="en-US" altLang="ja-JP">
                <a:effectLst>
                  <a:outerShdw blurRad="38100" dist="38100" dir="2700000" algn="tl">
                    <a:srgbClr val="C0C0C0"/>
                  </a:outerShdw>
                </a:effectLst>
                <a:cs typeface="Arial" panose="020B0604020202020204" pitchFamily="34" charset="0"/>
              </a:rPr>
              <a:pPr/>
              <a:t>5</a:t>
            </a:fld>
            <a:endParaRPr kumimoji="0" lang="en-US" altLang="ja-JP">
              <a:effectLst>
                <a:outerShdw blurRad="38100" dist="38100" dir="2700000" algn="tl">
                  <a:srgbClr val="C0C0C0"/>
                </a:outerShdw>
              </a:effectLst>
              <a:cs typeface="Arial" panose="020B0604020202020204" pitchFamily="34" charset="0"/>
            </a:endParaRPr>
          </a:p>
        </p:txBody>
      </p:sp>
      <p:sp>
        <p:nvSpPr>
          <p:cNvPr id="16" name="Freeform 26"/>
          <p:cNvSpPr>
            <a:spLocks noChangeAspect="1"/>
          </p:cNvSpPr>
          <p:nvPr/>
        </p:nvSpPr>
        <p:spPr bwMode="auto">
          <a:xfrm>
            <a:off x="6446893" y="2847998"/>
            <a:ext cx="3387694" cy="3849763"/>
          </a:xfrm>
          <a:custGeom>
            <a:avLst/>
            <a:gdLst>
              <a:gd name="T0" fmla="*/ 0 w 3016"/>
              <a:gd name="T1" fmla="*/ 2147483647 h 2807"/>
              <a:gd name="T2" fmla="*/ 2147483647 w 3016"/>
              <a:gd name="T3" fmla="*/ 0 h 2807"/>
              <a:gd name="T4" fmla="*/ 2147483647 w 3016"/>
              <a:gd name="T5" fmla="*/ 2147483647 h 2807"/>
              <a:gd name="T6" fmla="*/ 2147483647 w 3016"/>
              <a:gd name="T7" fmla="*/ 2147483647 h 2807"/>
              <a:gd name="T8" fmla="*/ 2147483647 w 3016"/>
              <a:gd name="T9" fmla="*/ 2147483647 h 2807"/>
              <a:gd name="T10" fmla="*/ 0 w 3016"/>
              <a:gd name="T11" fmla="*/ 2147483647 h 2807"/>
              <a:gd name="T12" fmla="*/ 0 w 3016"/>
              <a:gd name="T13" fmla="*/ 2147483647 h 2807"/>
              <a:gd name="T14" fmla="*/ 0 60000 65536"/>
              <a:gd name="T15" fmla="*/ 0 60000 65536"/>
              <a:gd name="T16" fmla="*/ 0 60000 65536"/>
              <a:gd name="T17" fmla="*/ 0 60000 65536"/>
              <a:gd name="T18" fmla="*/ 0 60000 65536"/>
              <a:gd name="T19" fmla="*/ 0 60000 65536"/>
              <a:gd name="T20" fmla="*/ 0 60000 65536"/>
              <a:gd name="T21" fmla="*/ 0 w 3016"/>
              <a:gd name="T22" fmla="*/ 0 h 2807"/>
              <a:gd name="T23" fmla="*/ 3016 w 3016"/>
              <a:gd name="T24" fmla="*/ 2807 h 2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6" h="2807">
                <a:moveTo>
                  <a:pt x="0" y="5"/>
                </a:moveTo>
                <a:lnTo>
                  <a:pt x="3016" y="0"/>
                </a:lnTo>
                <a:lnTo>
                  <a:pt x="3016" y="1568"/>
                </a:lnTo>
                <a:lnTo>
                  <a:pt x="2032" y="1568"/>
                </a:lnTo>
                <a:lnTo>
                  <a:pt x="2039" y="2807"/>
                </a:lnTo>
                <a:lnTo>
                  <a:pt x="0" y="2807"/>
                </a:lnTo>
                <a:lnTo>
                  <a:pt x="0" y="5"/>
                </a:lnTo>
                <a:close/>
              </a:path>
            </a:pathLst>
          </a:custGeom>
          <a:solidFill>
            <a:srgbClr val="FBFFCC"/>
          </a:solidFill>
          <a:ln w="28575">
            <a:solidFill>
              <a:srgbClr val="FF7201"/>
            </a:solidFill>
            <a:miter lim="800000"/>
            <a:headEnd/>
            <a:tailEnd/>
          </a:ln>
        </p:spPr>
        <p:txBody>
          <a:bodyPr wrap="none" anchor="ctr"/>
          <a:lstStyle/>
          <a:p>
            <a:endParaRPr lang="ja-JP" altLang="en-US"/>
          </a:p>
        </p:txBody>
      </p:sp>
      <p:sp>
        <p:nvSpPr>
          <p:cNvPr id="17" name="Oval 24"/>
          <p:cNvSpPr>
            <a:spLocks noChangeArrowheads="1"/>
          </p:cNvSpPr>
          <p:nvPr/>
        </p:nvSpPr>
        <p:spPr bwMode="auto">
          <a:xfrm>
            <a:off x="4957964" y="1910654"/>
            <a:ext cx="201613" cy="184150"/>
          </a:xfrm>
          <a:prstGeom prst="ellipse">
            <a:avLst/>
          </a:prstGeom>
          <a:solidFill>
            <a:srgbClr val="FF0000"/>
          </a:solidFill>
          <a:ln w="9525">
            <a:solidFill>
              <a:schemeClr val="tx1"/>
            </a:solidFill>
            <a:round/>
            <a:headEnd/>
            <a:tailEnd/>
          </a:ln>
        </p:spPr>
        <p:txBody>
          <a:bodyPr wrap="none" anchor="ctr"/>
          <a:lstStyle/>
          <a:p>
            <a:endParaRPr lang="ja-JP" altLang="en-US" sz="3600"/>
          </a:p>
        </p:txBody>
      </p:sp>
      <p:sp>
        <p:nvSpPr>
          <p:cNvPr id="18" name="Oval 25"/>
          <p:cNvSpPr>
            <a:spLocks noChangeArrowheads="1"/>
          </p:cNvSpPr>
          <p:nvPr/>
        </p:nvSpPr>
        <p:spPr bwMode="auto">
          <a:xfrm>
            <a:off x="7458277" y="2107506"/>
            <a:ext cx="198437" cy="198437"/>
          </a:xfrm>
          <a:prstGeom prst="ellipse">
            <a:avLst/>
          </a:prstGeom>
          <a:solidFill>
            <a:srgbClr val="FF0000"/>
          </a:solidFill>
          <a:ln w="9525">
            <a:solidFill>
              <a:schemeClr val="tx1"/>
            </a:solidFill>
            <a:round/>
            <a:headEnd/>
            <a:tailEnd/>
          </a:ln>
        </p:spPr>
        <p:txBody>
          <a:bodyPr wrap="none" anchor="ctr"/>
          <a:lstStyle/>
          <a:p>
            <a:endParaRPr lang="ja-JP" altLang="en-US" sz="3600"/>
          </a:p>
        </p:txBody>
      </p:sp>
      <p:sp>
        <p:nvSpPr>
          <p:cNvPr id="19" name="Freeform 26"/>
          <p:cNvSpPr>
            <a:spLocks noChangeAspect="1"/>
          </p:cNvSpPr>
          <p:nvPr/>
        </p:nvSpPr>
        <p:spPr bwMode="auto">
          <a:xfrm>
            <a:off x="254201" y="2105918"/>
            <a:ext cx="5186362" cy="4456113"/>
          </a:xfrm>
          <a:custGeom>
            <a:avLst/>
            <a:gdLst>
              <a:gd name="T0" fmla="*/ 0 w 3016"/>
              <a:gd name="T1" fmla="*/ 2147483647 h 2807"/>
              <a:gd name="T2" fmla="*/ 2147483647 w 3016"/>
              <a:gd name="T3" fmla="*/ 0 h 2807"/>
              <a:gd name="T4" fmla="*/ 2147483647 w 3016"/>
              <a:gd name="T5" fmla="*/ 2147483647 h 2807"/>
              <a:gd name="T6" fmla="*/ 2147483647 w 3016"/>
              <a:gd name="T7" fmla="*/ 2147483647 h 2807"/>
              <a:gd name="T8" fmla="*/ 2147483647 w 3016"/>
              <a:gd name="T9" fmla="*/ 2147483647 h 2807"/>
              <a:gd name="T10" fmla="*/ 0 w 3016"/>
              <a:gd name="T11" fmla="*/ 2147483647 h 2807"/>
              <a:gd name="T12" fmla="*/ 0 w 3016"/>
              <a:gd name="T13" fmla="*/ 2147483647 h 2807"/>
              <a:gd name="T14" fmla="*/ 0 60000 65536"/>
              <a:gd name="T15" fmla="*/ 0 60000 65536"/>
              <a:gd name="T16" fmla="*/ 0 60000 65536"/>
              <a:gd name="T17" fmla="*/ 0 60000 65536"/>
              <a:gd name="T18" fmla="*/ 0 60000 65536"/>
              <a:gd name="T19" fmla="*/ 0 60000 65536"/>
              <a:gd name="T20" fmla="*/ 0 60000 65536"/>
              <a:gd name="T21" fmla="*/ 0 w 3016"/>
              <a:gd name="T22" fmla="*/ 0 h 2807"/>
              <a:gd name="T23" fmla="*/ 3016 w 3016"/>
              <a:gd name="T24" fmla="*/ 2807 h 2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6" h="2807">
                <a:moveTo>
                  <a:pt x="0" y="5"/>
                </a:moveTo>
                <a:lnTo>
                  <a:pt x="3016" y="0"/>
                </a:lnTo>
                <a:lnTo>
                  <a:pt x="3016" y="1568"/>
                </a:lnTo>
                <a:lnTo>
                  <a:pt x="2032" y="1568"/>
                </a:lnTo>
                <a:lnTo>
                  <a:pt x="2039" y="2807"/>
                </a:lnTo>
                <a:lnTo>
                  <a:pt x="0" y="2807"/>
                </a:lnTo>
                <a:lnTo>
                  <a:pt x="0" y="5"/>
                </a:lnTo>
                <a:close/>
              </a:path>
            </a:pathLst>
          </a:custGeom>
          <a:solidFill>
            <a:srgbClr val="FBFFCC"/>
          </a:solidFill>
          <a:ln w="28575">
            <a:solidFill>
              <a:srgbClr val="FF7201"/>
            </a:solidFill>
            <a:miter lim="800000"/>
            <a:headEnd/>
            <a:tailEnd/>
          </a:ln>
        </p:spPr>
        <p:txBody>
          <a:bodyPr wrap="none" anchor="ctr"/>
          <a:lstStyle/>
          <a:p>
            <a:endParaRPr lang="ja-JP" altLang="en-US"/>
          </a:p>
        </p:txBody>
      </p:sp>
      <p:sp>
        <p:nvSpPr>
          <p:cNvPr id="20" name="Freeform 27"/>
          <p:cNvSpPr>
            <a:spLocks/>
          </p:cNvSpPr>
          <p:nvPr/>
        </p:nvSpPr>
        <p:spPr bwMode="auto">
          <a:xfrm>
            <a:off x="5839027" y="4491086"/>
            <a:ext cx="2328862" cy="428625"/>
          </a:xfrm>
          <a:custGeom>
            <a:avLst/>
            <a:gdLst>
              <a:gd name="T0" fmla="*/ 0 w 3748"/>
              <a:gd name="T1" fmla="*/ 0 h 585"/>
              <a:gd name="T2" fmla="*/ 2147483647 w 3748"/>
              <a:gd name="T3" fmla="*/ 0 h 585"/>
              <a:gd name="T4" fmla="*/ 2147483647 w 3748"/>
              <a:gd name="T5" fmla="*/ 2147483647 h 585"/>
              <a:gd name="T6" fmla="*/ 2147483647 w 3748"/>
              <a:gd name="T7" fmla="*/ 2147483647 h 585"/>
              <a:gd name="T8" fmla="*/ 0 60000 65536"/>
              <a:gd name="T9" fmla="*/ 0 60000 65536"/>
              <a:gd name="T10" fmla="*/ 0 60000 65536"/>
              <a:gd name="T11" fmla="*/ 0 60000 65536"/>
              <a:gd name="T12" fmla="*/ 0 w 3748"/>
              <a:gd name="T13" fmla="*/ 0 h 585"/>
              <a:gd name="T14" fmla="*/ 3748 w 3748"/>
              <a:gd name="T15" fmla="*/ 585 h 585"/>
            </a:gdLst>
            <a:ahLst/>
            <a:cxnLst>
              <a:cxn ang="T8">
                <a:pos x="T0" y="T1"/>
              </a:cxn>
              <a:cxn ang="T9">
                <a:pos x="T2" y="T3"/>
              </a:cxn>
              <a:cxn ang="T10">
                <a:pos x="T4" y="T5"/>
              </a:cxn>
              <a:cxn ang="T11">
                <a:pos x="T6" y="T7"/>
              </a:cxn>
            </a:cxnLst>
            <a:rect l="T12" t="T13" r="T14" b="T15"/>
            <a:pathLst>
              <a:path w="3748" h="585">
                <a:moveTo>
                  <a:pt x="0" y="0"/>
                </a:moveTo>
                <a:cubicBezTo>
                  <a:pt x="32" y="0"/>
                  <a:pt x="65" y="0"/>
                  <a:pt x="98" y="0"/>
                </a:cubicBezTo>
                <a:lnTo>
                  <a:pt x="3748" y="9"/>
                </a:lnTo>
                <a:lnTo>
                  <a:pt x="3748" y="585"/>
                </a:lnTo>
              </a:path>
            </a:pathLst>
          </a:custGeom>
          <a:noFill/>
          <a:ln w="3810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 name="Line 28"/>
          <p:cNvSpPr>
            <a:spLocks noChangeAspect="1" noChangeShapeType="1"/>
          </p:cNvSpPr>
          <p:nvPr/>
        </p:nvSpPr>
        <p:spPr bwMode="auto">
          <a:xfrm>
            <a:off x="1870276" y="3949006"/>
            <a:ext cx="0" cy="9175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 name="AutoShape 31"/>
          <p:cNvSpPr>
            <a:spLocks noChangeArrowheads="1"/>
          </p:cNvSpPr>
          <p:nvPr/>
        </p:nvSpPr>
        <p:spPr bwMode="auto">
          <a:xfrm>
            <a:off x="6580388" y="4776091"/>
            <a:ext cx="3125788" cy="1790700"/>
          </a:xfrm>
          <a:prstGeom prst="roundRect">
            <a:avLst>
              <a:gd name="adj" fmla="val 16667"/>
            </a:avLst>
          </a:prstGeom>
          <a:solidFill>
            <a:srgbClr val="C4FFF2"/>
          </a:solidFill>
          <a:ln w="9525">
            <a:solidFill>
              <a:schemeClr val="tx1"/>
            </a:solidFill>
            <a:round/>
            <a:headEnd/>
            <a:tailEnd/>
          </a:ln>
        </p:spPr>
        <p:txBody>
          <a:bodyPr wrap="none" anchor="ctr"/>
          <a:lstStyle/>
          <a:p>
            <a:endParaRPr lang="ja-JP" altLang="en-US" sz="3600"/>
          </a:p>
        </p:txBody>
      </p:sp>
      <p:sp>
        <p:nvSpPr>
          <p:cNvPr id="26" name="Line 32"/>
          <p:cNvSpPr>
            <a:spLocks noChangeShapeType="1"/>
          </p:cNvSpPr>
          <p:nvPr/>
        </p:nvSpPr>
        <p:spPr bwMode="auto">
          <a:xfrm>
            <a:off x="7610676" y="2290066"/>
            <a:ext cx="800100" cy="22415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8" name="Line 33"/>
          <p:cNvSpPr>
            <a:spLocks noChangeShapeType="1"/>
          </p:cNvSpPr>
          <p:nvPr/>
        </p:nvSpPr>
        <p:spPr bwMode="auto">
          <a:xfrm flipH="1">
            <a:off x="3583188" y="2023368"/>
            <a:ext cx="1409701" cy="3476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1" name="Rectangle 34"/>
          <p:cNvSpPr>
            <a:spLocks noChangeArrowheads="1"/>
          </p:cNvSpPr>
          <p:nvPr/>
        </p:nvSpPr>
        <p:spPr bwMode="auto">
          <a:xfrm>
            <a:off x="6554988" y="2418655"/>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ja-JP" altLang="en-US" sz="2400">
              <a:latin typeface="Times" pitchFamily="-106" charset="0"/>
              <a:ea typeface="Osaka" pitchFamily="-106" charset="-128"/>
            </a:endParaRPr>
          </a:p>
        </p:txBody>
      </p:sp>
      <p:sp>
        <p:nvSpPr>
          <p:cNvPr id="33" name="Rectangle 35"/>
          <p:cNvSpPr>
            <a:spLocks noChangeArrowheads="1"/>
          </p:cNvSpPr>
          <p:nvPr/>
        </p:nvSpPr>
        <p:spPr bwMode="auto">
          <a:xfrm>
            <a:off x="6351788" y="3028255"/>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ja-JP" altLang="en-US" sz="2400">
              <a:latin typeface="Times" pitchFamily="-106" charset="0"/>
              <a:ea typeface="Osaka" pitchFamily="-106" charset="-128"/>
            </a:endParaRPr>
          </a:p>
        </p:txBody>
      </p:sp>
      <p:sp>
        <p:nvSpPr>
          <p:cNvPr id="34" name="Text Box 37"/>
          <p:cNvSpPr txBox="1">
            <a:spLocks noChangeArrowheads="1"/>
          </p:cNvSpPr>
          <p:nvPr/>
        </p:nvSpPr>
        <p:spPr bwMode="auto">
          <a:xfrm>
            <a:off x="8300430" y="5131920"/>
            <a:ext cx="1357500" cy="523220"/>
          </a:xfrm>
          <a:prstGeom prst="rect">
            <a:avLst/>
          </a:prstGeom>
          <a:solidFill>
            <a:schemeClr val="bg1"/>
          </a:solidFill>
          <a:ln w="9525">
            <a:solidFill>
              <a:schemeClr val="tx1"/>
            </a:solidFill>
            <a:miter lim="800000"/>
            <a:headEnd/>
            <a:tailEnd/>
          </a:ln>
        </p:spPr>
        <p:txBody>
          <a:bodyPr vert="horz" wrap="square" anchor="ctr" anchorCtr="0">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50" charset="-128"/>
              </a:defRPr>
            </a:lvl9pPr>
          </a:lstStyle>
          <a:p>
            <a:pPr algn="ctr"/>
            <a:r>
              <a:rPr kumimoji="0" lang="en-US" altLang="ja-JP" sz="1400" dirty="0" smtClean="0">
                <a:latin typeface="Arial"/>
                <a:ea typeface="HGSｺﾞｼｯｸE" pitchFamily="50" charset="-128"/>
                <a:cs typeface="Arial"/>
              </a:rPr>
              <a:t>Data storage and Analyses</a:t>
            </a:r>
            <a:endParaRPr kumimoji="0" lang="ja-JP" altLang="en-US" sz="1400" dirty="0">
              <a:latin typeface="Arial"/>
              <a:ea typeface="HGSｺﾞｼｯｸE" pitchFamily="50" charset="-128"/>
              <a:cs typeface="Arial"/>
            </a:endParaRPr>
          </a:p>
        </p:txBody>
      </p:sp>
      <p:sp>
        <p:nvSpPr>
          <p:cNvPr id="35" name="Text Box 38"/>
          <p:cNvSpPr txBox="1">
            <a:spLocks noChangeArrowheads="1"/>
          </p:cNvSpPr>
          <p:nvPr/>
        </p:nvSpPr>
        <p:spPr bwMode="auto">
          <a:xfrm>
            <a:off x="4857950" y="4782442"/>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50" charset="-128"/>
              </a:defRPr>
            </a:lvl9pPr>
          </a:lstStyle>
          <a:p>
            <a:endParaRPr kumimoji="0" lang="ja-JP" altLang="en-US">
              <a:latin typeface="Times" pitchFamily="-106" charset="0"/>
              <a:ea typeface="Osaka" pitchFamily="-106" charset="-128"/>
            </a:endParaRPr>
          </a:p>
        </p:txBody>
      </p:sp>
      <p:sp>
        <p:nvSpPr>
          <p:cNvPr id="36" name="AutoShape 40"/>
          <p:cNvSpPr>
            <a:spLocks noChangeAspect="1" noChangeArrowheads="1"/>
          </p:cNvSpPr>
          <p:nvPr/>
        </p:nvSpPr>
        <p:spPr bwMode="auto">
          <a:xfrm>
            <a:off x="432001" y="2596455"/>
            <a:ext cx="2532062" cy="3728317"/>
          </a:xfrm>
          <a:prstGeom prst="roundRect">
            <a:avLst>
              <a:gd name="adj" fmla="val 16667"/>
            </a:avLst>
          </a:prstGeom>
          <a:solidFill>
            <a:srgbClr val="B7CDFF"/>
          </a:solidFill>
          <a:ln w="9525">
            <a:solidFill>
              <a:schemeClr val="accent2"/>
            </a:solidFill>
            <a:round/>
            <a:headEnd/>
            <a:tailEnd/>
          </a:ln>
        </p:spPr>
        <p:txBody>
          <a:bodyPr wrap="none" anchor="ctr"/>
          <a:lstStyle/>
          <a:p>
            <a:pPr algn="ctr"/>
            <a:endParaRPr lang="ja-JP" altLang="en-US" sz="2400">
              <a:latin typeface="Times" pitchFamily="-106" charset="0"/>
              <a:ea typeface="Osaka" pitchFamily="-106" charset="-128"/>
            </a:endParaRPr>
          </a:p>
        </p:txBody>
      </p:sp>
      <p:pic>
        <p:nvPicPr>
          <p:cNvPr id="37" name="Picture 4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51" y="2759966"/>
            <a:ext cx="182562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13" y="3428306"/>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26" y="2558354"/>
            <a:ext cx="749301"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48"/>
          <p:cNvSpPr txBox="1">
            <a:spLocks noChangeArrowheads="1"/>
          </p:cNvSpPr>
          <p:nvPr/>
        </p:nvSpPr>
        <p:spPr bwMode="auto">
          <a:xfrm>
            <a:off x="5608839" y="4276773"/>
            <a:ext cx="35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50" charset="-128"/>
              </a:defRPr>
            </a:lvl9pPr>
          </a:lstStyle>
          <a:p>
            <a:r>
              <a:rPr kumimoji="0" lang="en-US" altLang="ja-JP" dirty="0">
                <a:solidFill>
                  <a:srgbClr val="FF0000"/>
                </a:solidFill>
                <a:latin typeface="Times" pitchFamily="-106" charset="0"/>
                <a:ea typeface="Osaka" pitchFamily="-106" charset="-128"/>
              </a:rPr>
              <a:t>//</a:t>
            </a:r>
          </a:p>
        </p:txBody>
      </p:sp>
      <p:sp>
        <p:nvSpPr>
          <p:cNvPr id="43" name="Line 49"/>
          <p:cNvSpPr>
            <a:spLocks noChangeShapeType="1"/>
          </p:cNvSpPr>
          <p:nvPr/>
        </p:nvSpPr>
        <p:spPr bwMode="auto">
          <a:xfrm flipH="1" flipV="1">
            <a:off x="2945906" y="4486979"/>
            <a:ext cx="2824857" cy="4104"/>
          </a:xfrm>
          <a:prstGeom prst="line">
            <a:avLst/>
          </a:prstGeom>
          <a:noFill/>
          <a:ln w="38100" cmpd="sng">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45" name="Group 51"/>
          <p:cNvGrpSpPr>
            <a:grpSpLocks/>
          </p:cNvGrpSpPr>
          <p:nvPr/>
        </p:nvGrpSpPr>
        <p:grpSpPr bwMode="auto">
          <a:xfrm>
            <a:off x="976513" y="4863404"/>
            <a:ext cx="1957388" cy="1289050"/>
            <a:chOff x="0" y="0"/>
            <a:chExt cx="1138" cy="812"/>
          </a:xfrm>
        </p:grpSpPr>
        <p:pic>
          <p:nvPicPr>
            <p:cNvPr id="46"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 y="334"/>
              <a:ext cx="768"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 y="0"/>
              <a:ext cx="22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 y="0"/>
              <a:ext cx="22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 y="5"/>
              <a:ext cx="22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56"/>
            <p:cNvGrpSpPr>
              <a:grpSpLocks/>
            </p:cNvGrpSpPr>
            <p:nvPr/>
          </p:nvGrpSpPr>
          <p:grpSpPr bwMode="auto">
            <a:xfrm>
              <a:off x="156" y="336"/>
              <a:ext cx="290" cy="121"/>
              <a:chOff x="0" y="0"/>
              <a:chExt cx="362" cy="157"/>
            </a:xfrm>
          </p:grpSpPr>
          <p:sp>
            <p:nvSpPr>
              <p:cNvPr id="57" name="AutoShape 57"/>
              <p:cNvSpPr>
                <a:spLocks noChangeArrowheads="1"/>
              </p:cNvSpPr>
              <p:nvPr/>
            </p:nvSpPr>
            <p:spPr bwMode="auto">
              <a:xfrm flipH="1">
                <a:off x="0" y="66"/>
                <a:ext cx="362" cy="91"/>
              </a:xfrm>
              <a:prstGeom prst="parallelogram">
                <a:avLst>
                  <a:gd name="adj" fmla="val 99451"/>
                </a:avLst>
              </a:prstGeom>
              <a:solidFill>
                <a:schemeClr val="bg2"/>
              </a:solidFill>
              <a:ln>
                <a:noFill/>
              </a:ln>
              <a:effectLst>
                <a:prstShdw prst="shdw17" dist="17961" dir="2700000">
                  <a:srgbClr val="4D4D4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3600"/>
              </a:p>
            </p:txBody>
          </p:sp>
          <p:pic>
            <p:nvPicPr>
              <p:cNvPr id="58"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 y="0"/>
                <a:ext cx="1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9"/>
            <p:cNvGrpSpPr>
              <a:grpSpLocks/>
            </p:cNvGrpSpPr>
            <p:nvPr/>
          </p:nvGrpSpPr>
          <p:grpSpPr bwMode="auto">
            <a:xfrm>
              <a:off x="60" y="408"/>
              <a:ext cx="310" cy="133"/>
              <a:chOff x="0" y="0"/>
              <a:chExt cx="362" cy="157"/>
            </a:xfrm>
          </p:grpSpPr>
          <p:sp>
            <p:nvSpPr>
              <p:cNvPr id="55" name="AutoShape 60"/>
              <p:cNvSpPr>
                <a:spLocks noChangeArrowheads="1"/>
              </p:cNvSpPr>
              <p:nvPr/>
            </p:nvSpPr>
            <p:spPr bwMode="auto">
              <a:xfrm flipH="1">
                <a:off x="0" y="66"/>
                <a:ext cx="362" cy="91"/>
              </a:xfrm>
              <a:prstGeom prst="parallelogram">
                <a:avLst>
                  <a:gd name="adj" fmla="val 99451"/>
                </a:avLst>
              </a:prstGeom>
              <a:solidFill>
                <a:schemeClr val="bg2"/>
              </a:solidFill>
              <a:ln>
                <a:noFill/>
              </a:ln>
              <a:effectLst>
                <a:prstShdw prst="shdw17" dist="17961" dir="2700000">
                  <a:srgbClr val="4D4D4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3600"/>
              </a:p>
            </p:txBody>
          </p:sp>
          <p:pic>
            <p:nvPicPr>
              <p:cNvPr id="56"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 y="0"/>
                <a:ext cx="1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62"/>
            <p:cNvGrpSpPr>
              <a:grpSpLocks/>
            </p:cNvGrpSpPr>
            <p:nvPr/>
          </p:nvGrpSpPr>
          <p:grpSpPr bwMode="auto">
            <a:xfrm>
              <a:off x="0" y="500"/>
              <a:ext cx="322" cy="165"/>
              <a:chOff x="0" y="0"/>
              <a:chExt cx="362" cy="157"/>
            </a:xfrm>
          </p:grpSpPr>
          <p:sp>
            <p:nvSpPr>
              <p:cNvPr id="53" name="AutoShape 63"/>
              <p:cNvSpPr>
                <a:spLocks noChangeArrowheads="1"/>
              </p:cNvSpPr>
              <p:nvPr/>
            </p:nvSpPr>
            <p:spPr bwMode="auto">
              <a:xfrm flipH="1">
                <a:off x="0" y="66"/>
                <a:ext cx="362" cy="91"/>
              </a:xfrm>
              <a:prstGeom prst="parallelogram">
                <a:avLst>
                  <a:gd name="adj" fmla="val 99451"/>
                </a:avLst>
              </a:prstGeom>
              <a:solidFill>
                <a:schemeClr val="bg2"/>
              </a:solidFill>
              <a:ln>
                <a:noFill/>
              </a:ln>
              <a:effectLst>
                <a:prstShdw prst="shdw17" dist="17961" dir="2700000">
                  <a:srgbClr val="4D4D4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3600"/>
              </a:p>
            </p:txBody>
          </p:sp>
          <p:pic>
            <p:nvPicPr>
              <p:cNvPr id="54"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 y="0"/>
                <a:ext cx="1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9" name="Group 65"/>
          <p:cNvGrpSpPr>
            <a:grpSpLocks/>
          </p:cNvGrpSpPr>
          <p:nvPr/>
        </p:nvGrpSpPr>
        <p:grpSpPr bwMode="auto">
          <a:xfrm>
            <a:off x="7193163" y="5099941"/>
            <a:ext cx="1957388" cy="1289050"/>
            <a:chOff x="0" y="0"/>
            <a:chExt cx="1138" cy="812"/>
          </a:xfrm>
        </p:grpSpPr>
        <p:pic>
          <p:nvPicPr>
            <p:cNvPr id="60" name="Picture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 y="334"/>
              <a:ext cx="768"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 y="0"/>
              <a:ext cx="22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 y="0"/>
              <a:ext cx="22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 y="5"/>
              <a:ext cx="22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Group 70"/>
            <p:cNvGrpSpPr>
              <a:grpSpLocks/>
            </p:cNvGrpSpPr>
            <p:nvPr/>
          </p:nvGrpSpPr>
          <p:grpSpPr bwMode="auto">
            <a:xfrm>
              <a:off x="156" y="336"/>
              <a:ext cx="290" cy="121"/>
              <a:chOff x="0" y="0"/>
              <a:chExt cx="362" cy="157"/>
            </a:xfrm>
          </p:grpSpPr>
          <p:sp>
            <p:nvSpPr>
              <p:cNvPr id="72" name="AutoShape 71"/>
              <p:cNvSpPr>
                <a:spLocks noChangeArrowheads="1"/>
              </p:cNvSpPr>
              <p:nvPr/>
            </p:nvSpPr>
            <p:spPr bwMode="auto">
              <a:xfrm flipH="1">
                <a:off x="0" y="66"/>
                <a:ext cx="362" cy="91"/>
              </a:xfrm>
              <a:prstGeom prst="parallelogram">
                <a:avLst>
                  <a:gd name="adj" fmla="val 99451"/>
                </a:avLst>
              </a:prstGeom>
              <a:solidFill>
                <a:schemeClr val="bg2"/>
              </a:solidFill>
              <a:ln>
                <a:noFill/>
              </a:ln>
              <a:effectLst>
                <a:prstShdw prst="shdw17" dist="17961" dir="2700000">
                  <a:srgbClr val="4D4D4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3600"/>
              </a:p>
            </p:txBody>
          </p:sp>
          <p:pic>
            <p:nvPicPr>
              <p:cNvPr id="73" name="Picture 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 y="0"/>
                <a:ext cx="1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Group 73"/>
            <p:cNvGrpSpPr>
              <a:grpSpLocks/>
            </p:cNvGrpSpPr>
            <p:nvPr/>
          </p:nvGrpSpPr>
          <p:grpSpPr bwMode="auto">
            <a:xfrm>
              <a:off x="60" y="408"/>
              <a:ext cx="310" cy="133"/>
              <a:chOff x="0" y="0"/>
              <a:chExt cx="362" cy="157"/>
            </a:xfrm>
          </p:grpSpPr>
          <p:sp>
            <p:nvSpPr>
              <p:cNvPr id="70" name="AutoShape 74"/>
              <p:cNvSpPr>
                <a:spLocks noChangeArrowheads="1"/>
              </p:cNvSpPr>
              <p:nvPr/>
            </p:nvSpPr>
            <p:spPr bwMode="auto">
              <a:xfrm flipH="1">
                <a:off x="0" y="66"/>
                <a:ext cx="362" cy="91"/>
              </a:xfrm>
              <a:prstGeom prst="parallelogram">
                <a:avLst>
                  <a:gd name="adj" fmla="val 99451"/>
                </a:avLst>
              </a:prstGeom>
              <a:solidFill>
                <a:schemeClr val="bg2"/>
              </a:solidFill>
              <a:ln>
                <a:noFill/>
              </a:ln>
              <a:effectLst>
                <a:prstShdw prst="shdw17" dist="17961" dir="2700000">
                  <a:srgbClr val="4D4D4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3600"/>
              </a:p>
            </p:txBody>
          </p:sp>
          <p:pic>
            <p:nvPicPr>
              <p:cNvPr id="71"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 y="0"/>
                <a:ext cx="1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Group 76"/>
            <p:cNvGrpSpPr>
              <a:grpSpLocks/>
            </p:cNvGrpSpPr>
            <p:nvPr/>
          </p:nvGrpSpPr>
          <p:grpSpPr bwMode="auto">
            <a:xfrm>
              <a:off x="0" y="500"/>
              <a:ext cx="322" cy="165"/>
              <a:chOff x="0" y="0"/>
              <a:chExt cx="362" cy="157"/>
            </a:xfrm>
          </p:grpSpPr>
          <p:sp>
            <p:nvSpPr>
              <p:cNvPr id="67" name="AutoShape 77"/>
              <p:cNvSpPr>
                <a:spLocks noChangeArrowheads="1"/>
              </p:cNvSpPr>
              <p:nvPr/>
            </p:nvSpPr>
            <p:spPr bwMode="auto">
              <a:xfrm flipH="1">
                <a:off x="0" y="66"/>
                <a:ext cx="362" cy="91"/>
              </a:xfrm>
              <a:prstGeom prst="parallelogram">
                <a:avLst>
                  <a:gd name="adj" fmla="val 99451"/>
                </a:avLst>
              </a:prstGeom>
              <a:solidFill>
                <a:schemeClr val="bg2"/>
              </a:solidFill>
              <a:ln>
                <a:noFill/>
              </a:ln>
              <a:effectLst>
                <a:prstShdw prst="shdw17" dist="17961" dir="2700000">
                  <a:srgbClr val="4D4D4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3600"/>
              </a:p>
            </p:txBody>
          </p:sp>
          <p:pic>
            <p:nvPicPr>
              <p:cNvPr id="69"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 y="0"/>
                <a:ext cx="1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0" name="Picture 2" descr="\\133.53.188.18\jaea-ifmif\BAパンフレット\5-ITER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0718" y="2287117"/>
            <a:ext cx="1819192" cy="1881187"/>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36"/>
          <p:cNvSpPr>
            <a:spLocks noChangeArrowheads="1"/>
          </p:cNvSpPr>
          <p:nvPr/>
        </p:nvSpPr>
        <p:spPr bwMode="auto">
          <a:xfrm>
            <a:off x="6493875" y="5904734"/>
            <a:ext cx="1543651" cy="954107"/>
          </a:xfrm>
          <a:prstGeom prst="rect">
            <a:avLst/>
          </a:prstGeom>
          <a:solidFill>
            <a:schemeClr val="bg1"/>
          </a:solidFill>
          <a:ln w="9525">
            <a:solidFill>
              <a:schemeClr val="tx1"/>
            </a:solidFill>
            <a:miter lim="800000"/>
            <a:headEnd/>
            <a:tailEnd/>
          </a:ln>
        </p:spPr>
        <p:txBody>
          <a:bodyPr wrap="square">
            <a:spAutoFit/>
          </a:bodyPr>
          <a:lstStyle/>
          <a:p>
            <a:r>
              <a:rPr lang="en-US" altLang="ja-JP" sz="1400" dirty="0" smtClean="0">
                <a:latin typeface="Arial"/>
                <a:ea typeface="HGSｺﾞｼｯｸE" pitchFamily="50" charset="-128"/>
                <a:cs typeface="Arial"/>
              </a:rPr>
              <a:t>Proposal and setting </a:t>
            </a:r>
            <a:r>
              <a:rPr lang="en-US" altLang="ja-JP" sz="1400" dirty="0">
                <a:latin typeface="Arial"/>
                <a:ea typeface="HGSｺﾞｼｯｸE" pitchFamily="50" charset="-128"/>
                <a:cs typeface="Arial"/>
              </a:rPr>
              <a:t>discharge </a:t>
            </a:r>
            <a:r>
              <a:rPr lang="en-US" altLang="ja-JP" sz="1400" dirty="0" smtClean="0">
                <a:latin typeface="Arial"/>
                <a:ea typeface="HGSｺﾞｼｯｸE" pitchFamily="50" charset="-128"/>
                <a:cs typeface="Arial"/>
              </a:rPr>
              <a:t>parameter by remote user</a:t>
            </a:r>
            <a:endParaRPr lang="ja-JP" altLang="en-US" sz="1400" dirty="0">
              <a:latin typeface="Arial"/>
              <a:ea typeface="HGSｺﾞｼｯｸE" pitchFamily="50" charset="-128"/>
              <a:cs typeface="Arial"/>
            </a:endParaRPr>
          </a:p>
        </p:txBody>
      </p:sp>
      <p:sp>
        <p:nvSpPr>
          <p:cNvPr id="82" name="Rectangle 36"/>
          <p:cNvSpPr>
            <a:spLocks noChangeArrowheads="1"/>
          </p:cNvSpPr>
          <p:nvPr/>
        </p:nvSpPr>
        <p:spPr bwMode="auto">
          <a:xfrm>
            <a:off x="1059852" y="5858602"/>
            <a:ext cx="1739167" cy="523220"/>
          </a:xfrm>
          <a:prstGeom prst="rect">
            <a:avLst/>
          </a:prstGeom>
          <a:solidFill>
            <a:schemeClr val="bg1"/>
          </a:solidFill>
          <a:ln w="9525">
            <a:solidFill>
              <a:schemeClr val="tx1"/>
            </a:solidFill>
            <a:miter lim="800000"/>
            <a:headEnd/>
            <a:tailEnd/>
          </a:ln>
        </p:spPr>
        <p:txBody>
          <a:bodyPr wrap="square">
            <a:spAutoFit/>
          </a:bodyPr>
          <a:lstStyle/>
          <a:p>
            <a:r>
              <a:rPr lang="en-US" altLang="ja-JP" sz="1400" dirty="0">
                <a:latin typeface="Arial"/>
                <a:ea typeface="HGSｺﾞｼｯｸE" pitchFamily="50" charset="-128"/>
                <a:cs typeface="Arial"/>
              </a:rPr>
              <a:t>Setting discharge </a:t>
            </a:r>
            <a:r>
              <a:rPr lang="en-US" altLang="ja-JP" sz="1400" dirty="0" smtClean="0">
                <a:latin typeface="Arial"/>
                <a:ea typeface="HGSｺﾞｼｯｸE" pitchFamily="50" charset="-128"/>
                <a:cs typeface="Arial"/>
              </a:rPr>
              <a:t>parameter</a:t>
            </a:r>
            <a:endParaRPr lang="ja-JP" altLang="en-US" sz="1400" dirty="0">
              <a:latin typeface="Arial"/>
              <a:ea typeface="HGSｺﾞｼｯｸE" pitchFamily="50" charset="-128"/>
              <a:cs typeface="Arial"/>
            </a:endParaRPr>
          </a:p>
        </p:txBody>
      </p:sp>
      <p:sp>
        <p:nvSpPr>
          <p:cNvPr id="83" name="Text Box 37"/>
          <p:cNvSpPr txBox="1">
            <a:spLocks noChangeArrowheads="1"/>
          </p:cNvSpPr>
          <p:nvPr/>
        </p:nvSpPr>
        <p:spPr bwMode="auto">
          <a:xfrm>
            <a:off x="1931646" y="4772131"/>
            <a:ext cx="1357500" cy="523220"/>
          </a:xfrm>
          <a:prstGeom prst="rect">
            <a:avLst/>
          </a:prstGeom>
          <a:solidFill>
            <a:schemeClr val="bg1"/>
          </a:solidFill>
          <a:ln w="9525">
            <a:solidFill>
              <a:schemeClr val="tx1"/>
            </a:solidFill>
            <a:miter lim="800000"/>
            <a:headEnd/>
            <a:tailEnd/>
          </a:ln>
        </p:spPr>
        <p:txBody>
          <a:bodyPr vert="horz" wrap="square" anchor="ctr" anchorCtr="0">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50" charset="-128"/>
              </a:defRPr>
            </a:lvl9pPr>
          </a:lstStyle>
          <a:p>
            <a:pPr algn="ctr"/>
            <a:r>
              <a:rPr kumimoji="0" lang="en-US" altLang="ja-JP" sz="1400" dirty="0">
                <a:latin typeface="Arial"/>
                <a:ea typeface="HGSｺﾞｼｯｸE" pitchFamily="50" charset="-128"/>
                <a:cs typeface="Arial"/>
              </a:rPr>
              <a:t>Data collection and analyses</a:t>
            </a:r>
            <a:endParaRPr kumimoji="0" lang="ja-JP" altLang="en-US" sz="1400" dirty="0">
              <a:latin typeface="Arial"/>
              <a:ea typeface="HGSｺﾞｼｯｸE" pitchFamily="50" charset="-128"/>
              <a:cs typeface="Arial"/>
            </a:endParaRPr>
          </a:p>
        </p:txBody>
      </p:sp>
      <p:sp>
        <p:nvSpPr>
          <p:cNvPr id="84" name="AutoShape 40"/>
          <p:cNvSpPr>
            <a:spLocks noChangeAspect="1" noChangeArrowheads="1"/>
          </p:cNvSpPr>
          <p:nvPr/>
        </p:nvSpPr>
        <p:spPr bwMode="auto">
          <a:xfrm>
            <a:off x="7199968" y="3136204"/>
            <a:ext cx="2532062" cy="1625600"/>
          </a:xfrm>
          <a:prstGeom prst="roundRect">
            <a:avLst>
              <a:gd name="adj" fmla="val 16667"/>
            </a:avLst>
          </a:prstGeom>
          <a:solidFill>
            <a:srgbClr val="B7CDFF"/>
          </a:solidFill>
          <a:ln w="9525">
            <a:solidFill>
              <a:schemeClr val="accent2"/>
            </a:solidFill>
            <a:round/>
            <a:headEnd/>
            <a:tailEnd/>
          </a:ln>
        </p:spPr>
        <p:txBody>
          <a:bodyPr wrap="none" anchor="ctr"/>
          <a:lstStyle/>
          <a:p>
            <a:pPr algn="ctr"/>
            <a:endParaRPr lang="ja-JP" altLang="en-US" sz="2400">
              <a:latin typeface="Times" pitchFamily="-106" charset="0"/>
              <a:ea typeface="Osaka" pitchFamily="-106" charset="-128"/>
            </a:endParaRPr>
          </a:p>
        </p:txBody>
      </p:sp>
      <p:pic>
        <p:nvPicPr>
          <p:cNvPr id="85" name="Picture 4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219" y="3299716"/>
            <a:ext cx="182562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4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2204" y="3988693"/>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85"/>
          <p:cNvSpPr>
            <a:spLocks noChangeArrowheads="1"/>
          </p:cNvSpPr>
          <p:nvPr/>
        </p:nvSpPr>
        <p:spPr bwMode="auto">
          <a:xfrm>
            <a:off x="6791029" y="2933444"/>
            <a:ext cx="2733731" cy="58477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dirty="0" smtClean="0">
                <a:solidFill>
                  <a:srgbClr val="FFFF00"/>
                </a:solidFill>
                <a:ea typeface="HGSｺﾞｼｯｸE" pitchFamily="50" charset="-128"/>
                <a:cs typeface="Helvetica"/>
              </a:rPr>
              <a:t>ITER Remote Experimentation Centre (</a:t>
            </a:r>
            <a:r>
              <a:rPr lang="en-US" altLang="ja-JP" sz="1600" dirty="0" err="1" smtClean="0">
                <a:solidFill>
                  <a:srgbClr val="FFFF00"/>
                </a:solidFill>
                <a:ea typeface="HGSｺﾞｼｯｸE" pitchFamily="50" charset="-128"/>
                <a:cs typeface="Helvetica"/>
              </a:rPr>
              <a:t>Rokkasho</a:t>
            </a:r>
            <a:r>
              <a:rPr lang="en-US" altLang="ja-JP" sz="1600" dirty="0" smtClean="0">
                <a:solidFill>
                  <a:srgbClr val="FFFF00"/>
                </a:solidFill>
                <a:ea typeface="HGSｺﾞｼｯｸE" pitchFamily="50" charset="-128"/>
                <a:cs typeface="Helvetica"/>
              </a:rPr>
              <a:t>, Japan)</a:t>
            </a:r>
            <a:endParaRPr lang="ja-JP" altLang="en-US" sz="1600" dirty="0">
              <a:solidFill>
                <a:srgbClr val="FFFF00"/>
              </a:solidFill>
              <a:ea typeface="HGSｺﾞｼｯｸE" pitchFamily="50" charset="-128"/>
              <a:cs typeface="Helvetica"/>
            </a:endParaRPr>
          </a:p>
        </p:txBody>
      </p:sp>
      <p:sp>
        <p:nvSpPr>
          <p:cNvPr id="88" name="AutoShape 80"/>
          <p:cNvSpPr>
            <a:spLocks noChangeArrowheads="1"/>
          </p:cNvSpPr>
          <p:nvPr/>
        </p:nvSpPr>
        <p:spPr bwMode="auto">
          <a:xfrm>
            <a:off x="2946983" y="5649111"/>
            <a:ext cx="3440205" cy="1039813"/>
          </a:xfrm>
          <a:prstGeom prst="leftArrow">
            <a:avLst>
              <a:gd name="adj1" fmla="val 70074"/>
              <a:gd name="adj2" fmla="val 22375"/>
            </a:avLst>
          </a:prstGeom>
          <a:solidFill>
            <a:srgbClr val="FFFF00"/>
          </a:solidFill>
          <a:ln w="9525">
            <a:solidFill>
              <a:schemeClr val="tx1"/>
            </a:solidFill>
            <a:miter lim="800000"/>
            <a:headEnd/>
            <a:tailEnd/>
          </a:ln>
        </p:spPr>
        <p:txBody>
          <a:bodyPr wrap="none" anchor="ctr"/>
          <a:lstStyle/>
          <a:p>
            <a:pPr algn="ctr"/>
            <a:r>
              <a:rPr lang="en-US" altLang="ja-JP" sz="1600" b="1" dirty="0" smtClean="0"/>
              <a:t>Send discharge parameter</a:t>
            </a:r>
            <a:endParaRPr lang="ja-JP" altLang="en-US" sz="1600" b="1" dirty="0" smtClean="0"/>
          </a:p>
        </p:txBody>
      </p:sp>
      <p:sp>
        <p:nvSpPr>
          <p:cNvPr id="89" name="AutoShape 81"/>
          <p:cNvSpPr>
            <a:spLocks noChangeArrowheads="1"/>
          </p:cNvSpPr>
          <p:nvPr/>
        </p:nvSpPr>
        <p:spPr bwMode="auto">
          <a:xfrm flipH="1">
            <a:off x="3341509" y="4627391"/>
            <a:ext cx="3304620" cy="1039812"/>
          </a:xfrm>
          <a:prstGeom prst="leftArrow">
            <a:avLst>
              <a:gd name="adj1" fmla="val 70074"/>
              <a:gd name="adj2" fmla="val 29581"/>
            </a:avLst>
          </a:prstGeom>
          <a:solidFill>
            <a:srgbClr val="CC99FF"/>
          </a:solidFill>
          <a:ln w="9525">
            <a:solidFill>
              <a:schemeClr val="tx1"/>
            </a:solidFill>
            <a:miter lim="800000"/>
            <a:headEnd/>
            <a:tailEnd/>
          </a:ln>
        </p:spPr>
        <p:txBody>
          <a:bodyPr wrap="none" anchor="ctr"/>
          <a:lstStyle/>
          <a:p>
            <a:pPr algn="ctr"/>
            <a:r>
              <a:rPr lang="en-US" altLang="ja-JP" sz="1600" b="1" dirty="0" smtClean="0"/>
              <a:t>Monitor of the operation,</a:t>
            </a:r>
            <a:endParaRPr lang="en-US" altLang="ja-JP" sz="1600" b="1" dirty="0"/>
          </a:p>
          <a:p>
            <a:pPr algn="ctr"/>
            <a:r>
              <a:rPr lang="en-US" altLang="ja-JP" sz="1600" b="1" dirty="0" smtClean="0"/>
              <a:t>Transfer results of experiment</a:t>
            </a:r>
            <a:endParaRPr lang="en-US" altLang="ja-JP" sz="1600" b="1" dirty="0"/>
          </a:p>
        </p:txBody>
      </p:sp>
      <p:sp>
        <p:nvSpPr>
          <p:cNvPr id="39" name="Rectangle 43"/>
          <p:cNvSpPr>
            <a:spLocks noChangeAspect="1" noChangeArrowheads="1"/>
          </p:cNvSpPr>
          <p:nvPr/>
        </p:nvSpPr>
        <p:spPr bwMode="auto">
          <a:xfrm>
            <a:off x="743901" y="3971005"/>
            <a:ext cx="1679576" cy="738664"/>
          </a:xfrm>
          <a:prstGeom prst="rect">
            <a:avLst/>
          </a:prstGeom>
          <a:solidFill>
            <a:schemeClr val="bg1"/>
          </a:solidFill>
          <a:ln w="9525">
            <a:solidFill>
              <a:schemeClr val="tx1"/>
            </a:solidFill>
            <a:miter lim="800000"/>
            <a:headEnd/>
            <a:tailEnd/>
          </a:ln>
        </p:spPr>
        <p:txBody>
          <a:bodyPr wrap="square">
            <a:spAutoFit/>
          </a:bodyPr>
          <a:lstStyle/>
          <a:p>
            <a:r>
              <a:rPr lang="en-US" altLang="ja-JP" sz="1400" dirty="0">
                <a:latin typeface="Arial"/>
                <a:ea typeface="HGSｺﾞｼｯｸE" pitchFamily="50" charset="-128"/>
                <a:cs typeface="Arial"/>
              </a:rPr>
              <a:t>Validation of safety of the facility and Operation</a:t>
            </a:r>
            <a:endParaRPr lang="ja-JP" altLang="en-US" sz="1400" dirty="0">
              <a:latin typeface="Arial"/>
              <a:ea typeface="HGSｺﾞｼｯｸE" pitchFamily="50" charset="-128"/>
              <a:cs typeface="Arial"/>
            </a:endParaRPr>
          </a:p>
        </p:txBody>
      </p:sp>
      <p:sp>
        <p:nvSpPr>
          <p:cNvPr id="22" name="Rectangle 29"/>
          <p:cNvSpPr>
            <a:spLocks noChangeArrowheads="1"/>
          </p:cNvSpPr>
          <p:nvPr/>
        </p:nvSpPr>
        <p:spPr bwMode="auto">
          <a:xfrm>
            <a:off x="1183167" y="2205929"/>
            <a:ext cx="2787249" cy="58477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1600" dirty="0" smtClean="0">
                <a:solidFill>
                  <a:srgbClr val="FFFF00"/>
                </a:solidFill>
                <a:ea typeface="HGPｺﾞｼｯｸE"/>
                <a:cs typeface="Helvetica"/>
              </a:rPr>
              <a:t>ITER </a:t>
            </a:r>
            <a:r>
              <a:rPr lang="en-US" altLang="ja-JP" sz="1600" dirty="0">
                <a:solidFill>
                  <a:srgbClr val="FFFF00"/>
                </a:solidFill>
                <a:ea typeface="HGPｺﾞｼｯｸE"/>
                <a:cs typeface="Helvetica"/>
              </a:rPr>
              <a:t>Organization </a:t>
            </a:r>
            <a:endParaRPr lang="en-US" altLang="ja-JP" sz="1600" dirty="0" smtClean="0">
              <a:solidFill>
                <a:srgbClr val="FFFF00"/>
              </a:solidFill>
              <a:ea typeface="HGPｺﾞｼｯｸE"/>
              <a:cs typeface="Helvetica"/>
            </a:endParaRPr>
          </a:p>
          <a:p>
            <a:pPr algn="ctr"/>
            <a:r>
              <a:rPr lang="en-US" altLang="ja-JP" sz="1600" dirty="0" smtClean="0">
                <a:solidFill>
                  <a:srgbClr val="FFFF00"/>
                </a:solidFill>
                <a:ea typeface="HGPｺﾞｼｯｸE"/>
                <a:cs typeface="Helvetica"/>
              </a:rPr>
              <a:t>(</a:t>
            </a:r>
            <a:r>
              <a:rPr lang="en-US" altLang="ja-JP" sz="1600" dirty="0">
                <a:solidFill>
                  <a:srgbClr val="FFFF00"/>
                </a:solidFill>
                <a:ea typeface="HGPｺﾞｼｯｸE"/>
                <a:cs typeface="Helvetica"/>
              </a:rPr>
              <a:t>Saint-Paul-les-</a:t>
            </a:r>
            <a:r>
              <a:rPr lang="en-US" altLang="ja-JP" sz="1600" dirty="0" smtClean="0">
                <a:solidFill>
                  <a:srgbClr val="FFFF00"/>
                </a:solidFill>
                <a:ea typeface="HGPｺﾞｼｯｸE"/>
                <a:cs typeface="Helvetica"/>
              </a:rPr>
              <a:t>Durance)</a:t>
            </a:r>
            <a:endParaRPr lang="ja-JP" altLang="en-US" sz="1600" dirty="0">
              <a:solidFill>
                <a:srgbClr val="FFFF00"/>
              </a:solidFill>
              <a:ea typeface="HGPｺﾞｼｯｸE"/>
              <a:cs typeface="Helvetica"/>
            </a:endParaRPr>
          </a:p>
        </p:txBody>
      </p:sp>
      <p:sp>
        <p:nvSpPr>
          <p:cNvPr id="112" name="正方形/長方形 111"/>
          <p:cNvSpPr/>
          <p:nvPr/>
        </p:nvSpPr>
        <p:spPr>
          <a:xfrm>
            <a:off x="2820991" y="4184230"/>
            <a:ext cx="4675951" cy="323165"/>
          </a:xfrm>
          <a:prstGeom prst="rect">
            <a:avLst/>
          </a:prstGeom>
        </p:spPr>
        <p:txBody>
          <a:bodyPr wrap="square">
            <a:spAutoFit/>
          </a:bodyPr>
          <a:lstStyle/>
          <a:p>
            <a:pPr algn="ctr">
              <a:lnSpc>
                <a:spcPct val="80000"/>
              </a:lnSpc>
              <a:defRPr/>
            </a:pPr>
            <a:r>
              <a:rPr kumimoji="0" lang="en-US" altLang="ja-JP" b="1" dirty="0" smtClean="0">
                <a:latin typeface="+mj-lt"/>
                <a:ea typeface="ＭＳ Ｐゴシック" pitchFamily="-84" charset="-128"/>
                <a:cs typeface="ＭＳ Ｐゴシック" pitchFamily="-84" charset="-128"/>
              </a:rPr>
              <a:t>Broad band internet</a:t>
            </a:r>
            <a:endParaRPr kumimoji="0" lang="en-US" altLang="ja-JP" b="1" dirty="0">
              <a:latin typeface="+mj-lt"/>
              <a:ea typeface="ＭＳ Ｐゴシック" pitchFamily="-84" charset="-128"/>
              <a:cs typeface="ＭＳ Ｐゴシック" pitchFamily="-84" charset="-128"/>
            </a:endParaRPr>
          </a:p>
        </p:txBody>
      </p:sp>
      <p:sp>
        <p:nvSpPr>
          <p:cNvPr id="113" name="Rectangle 79"/>
          <p:cNvSpPr>
            <a:spLocks noChangeArrowheads="1"/>
          </p:cNvSpPr>
          <p:nvPr/>
        </p:nvSpPr>
        <p:spPr bwMode="auto">
          <a:xfrm>
            <a:off x="1066929" y="206710"/>
            <a:ext cx="8256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2400" b="1" dirty="0">
                <a:latin typeface="+mj-lt"/>
                <a:cs typeface="Helvetica"/>
              </a:rPr>
              <a:t>ITER Remote Experimentation </a:t>
            </a:r>
            <a:r>
              <a:rPr lang="en-US" altLang="ja-JP" sz="2400" b="1" dirty="0" smtClean="0">
                <a:latin typeface="+mj-lt"/>
                <a:cs typeface="Helvetica"/>
              </a:rPr>
              <a:t>Centre </a:t>
            </a:r>
            <a:r>
              <a:rPr lang="en-US" altLang="ja-JP" sz="2400" b="1" dirty="0" smtClean="0">
                <a:latin typeface="+mj-lt"/>
                <a:ea typeface="+mj-ea"/>
                <a:cs typeface="Helvetica"/>
              </a:rPr>
              <a:t>(REC)</a:t>
            </a:r>
            <a:endParaRPr lang="ja-JP" altLang="en-US" sz="2400" b="1" dirty="0">
              <a:solidFill>
                <a:schemeClr val="tx2"/>
              </a:solidFill>
              <a:latin typeface="+mj-lt"/>
              <a:ea typeface="+mj-ea"/>
              <a:cs typeface="Helvetica"/>
            </a:endParaRPr>
          </a:p>
        </p:txBody>
      </p:sp>
      <p:sp>
        <p:nvSpPr>
          <p:cNvPr id="114" name="Rectangle 39"/>
          <p:cNvSpPr>
            <a:spLocks noChangeArrowheads="1"/>
          </p:cNvSpPr>
          <p:nvPr/>
        </p:nvSpPr>
        <p:spPr bwMode="auto">
          <a:xfrm>
            <a:off x="369161" y="926279"/>
            <a:ext cx="9157816" cy="1200329"/>
          </a:xfrm>
          <a:prstGeom prst="rect">
            <a:avLst/>
          </a:prstGeom>
          <a:solidFill>
            <a:schemeClr val="bg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b="1" dirty="0" smtClean="0">
                <a:ea typeface="HGPｺﾞｼｯｸE" pitchFamily="50" charset="-128"/>
                <a:cs typeface="Arial"/>
              </a:rPr>
              <a:t>The </a:t>
            </a:r>
            <a:r>
              <a:rPr lang="en-US" altLang="ja-JP" b="1" dirty="0">
                <a:ea typeface="HGPｺﾞｼｯｸE" pitchFamily="50" charset="-128"/>
                <a:cs typeface="Arial"/>
              </a:rPr>
              <a:t>ITER remote experimentation </a:t>
            </a:r>
            <a:r>
              <a:rPr lang="en-US" altLang="ja-JP" b="1" dirty="0" err="1" smtClean="0">
                <a:ea typeface="HGPｺﾞｼｯｸE" pitchFamily="50" charset="-128"/>
                <a:cs typeface="Arial"/>
              </a:rPr>
              <a:t>centre</a:t>
            </a:r>
            <a:r>
              <a:rPr lang="en-US" altLang="ja-JP" b="1" dirty="0" smtClean="0">
                <a:ea typeface="HGPｺﾞｼｯｸE" pitchFamily="50" charset="-128"/>
                <a:cs typeface="Arial"/>
              </a:rPr>
              <a:t> will be made to participate the experiment remotely, where the </a:t>
            </a:r>
            <a:r>
              <a:rPr lang="en-US" altLang="ja-JP" b="1" dirty="0">
                <a:ea typeface="HGPｺﾞｼｯｸE" pitchFamily="50" charset="-128"/>
                <a:cs typeface="Arial"/>
              </a:rPr>
              <a:t>e</a:t>
            </a:r>
            <a:r>
              <a:rPr lang="en-US" altLang="ja-JP" b="1" dirty="0" smtClean="0">
                <a:ea typeface="HGPｺﾞｼｯｸE" pitchFamily="50" charset="-128"/>
                <a:cs typeface="Arial"/>
              </a:rPr>
              <a:t>xperimental </a:t>
            </a:r>
            <a:r>
              <a:rPr lang="en-US" altLang="ja-JP" b="1" dirty="0">
                <a:ea typeface="HGPｺﾞｼｯｸE" pitchFamily="50" charset="-128"/>
                <a:cs typeface="Arial"/>
              </a:rPr>
              <a:t>proposal and data collection and analyses will be </a:t>
            </a:r>
            <a:r>
              <a:rPr lang="en-US" altLang="ja-JP" b="1" dirty="0" smtClean="0">
                <a:ea typeface="HGPｺﾞｼｯｸE" pitchFamily="50" charset="-128"/>
                <a:cs typeface="Arial"/>
              </a:rPr>
              <a:t>done through </a:t>
            </a:r>
            <a:r>
              <a:rPr lang="en-US" altLang="ja-JP" b="1" dirty="0">
                <a:ea typeface="HGPｺﾞｼｯｸE" pitchFamily="50" charset="-128"/>
                <a:cs typeface="Arial"/>
              </a:rPr>
              <a:t>the broad band network.</a:t>
            </a:r>
            <a:endParaRPr lang="ja-JP" altLang="en-US" b="1" dirty="0">
              <a:ea typeface="HGPｺﾞｼｯｸE" pitchFamily="50" charset="-128"/>
              <a:cs typeface="Arial"/>
            </a:endParaRPr>
          </a:p>
          <a:p>
            <a:endParaRPr lang="en-US" altLang="ja-JP" dirty="0">
              <a:ea typeface="+mj-ea"/>
            </a:endParaRPr>
          </a:p>
        </p:txBody>
      </p:sp>
      <p:cxnSp>
        <p:nvCxnSpPr>
          <p:cNvPr id="115" name="直線コネクタ 114"/>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116" name="図 115"/>
          <p:cNvPicPr>
            <a:picLocks noChangeAspect="1"/>
          </p:cNvPicPr>
          <p:nvPr/>
        </p:nvPicPr>
        <p:blipFill>
          <a:blip r:embed="rId10" cstate="email"/>
          <a:stretch>
            <a:fillRect/>
          </a:stretch>
        </p:blipFill>
        <p:spPr>
          <a:xfrm>
            <a:off x="144202" y="76203"/>
            <a:ext cx="909381" cy="632370"/>
          </a:xfrm>
          <a:prstGeom prst="rect">
            <a:avLst/>
          </a:prstGeom>
        </p:spPr>
      </p:pic>
      <p:sp>
        <p:nvSpPr>
          <p:cNvPr id="2" name="スライド番号プレースホルダー 1"/>
          <p:cNvSpPr>
            <a:spLocks noGrp="1"/>
          </p:cNvSpPr>
          <p:nvPr>
            <p:ph type="sldNum" sz="quarter" idx="12"/>
          </p:nvPr>
        </p:nvSpPr>
        <p:spPr/>
        <p:txBody>
          <a:bodyPr/>
          <a:lstStyle/>
          <a:p>
            <a:fld id="{6A1C1D35-5642-A44A-B3BA-E6568B37F1BE}" type="slidenum">
              <a:rPr lang="ja-JP" altLang="en-US" smtClean="0"/>
              <a:pPr/>
              <a:t>5</a:t>
            </a:fld>
            <a:endParaRPr lang="ja-JP" altLang="en-US"/>
          </a:p>
        </p:txBody>
      </p:sp>
    </p:spTree>
    <p:extLst>
      <p:ext uri="{BB962C8B-B14F-4D97-AF65-F5344CB8AC3E}">
        <p14:creationId xmlns:p14="http://schemas.microsoft.com/office/powerpoint/2010/main" val="259078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5"/>
            <a:ext cx="8557686" cy="739775"/>
          </a:xfrm>
        </p:spPr>
        <p:txBody>
          <a:bodyPr>
            <a:normAutofit/>
          </a:bodyPr>
          <a:lstStyle/>
          <a:p>
            <a:r>
              <a:rPr lang="en-US" altLang="ja-JP" sz="2800" b="1" dirty="0" smtClean="0"/>
              <a:t>Activities up to now</a:t>
            </a:r>
            <a:endParaRPr lang="ja-JP" altLang="en-US" sz="2800" b="1" dirty="0"/>
          </a:p>
        </p:txBody>
      </p:sp>
      <p:cxnSp>
        <p:nvCxnSpPr>
          <p:cNvPr id="4" name="直線コネクタ 3"/>
          <p:cNvCxnSpPr/>
          <p:nvPr/>
        </p:nvCxnSpPr>
        <p:spPr>
          <a:xfrm>
            <a:off x="614542"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53" name="スライド番号プレースホルダ 52"/>
          <p:cNvSpPr>
            <a:spLocks noGrp="1"/>
          </p:cNvSpPr>
          <p:nvPr>
            <p:ph type="sldNum" sz="quarter" idx="12"/>
          </p:nvPr>
        </p:nvSpPr>
        <p:spPr/>
        <p:txBody>
          <a:bodyPr/>
          <a:lstStyle/>
          <a:p>
            <a:fld id="{EDF72461-A694-8B4C-B5FB-C586DFA584B1}" type="slidenum">
              <a:rPr lang="ja-JP" altLang="en-US" smtClean="0"/>
              <a:pPr/>
              <a:t>6</a:t>
            </a:fld>
            <a:endParaRPr lang="ja-JP" altLang="en-US" dirty="0"/>
          </a:p>
        </p:txBody>
      </p:sp>
      <p:pic>
        <p:nvPicPr>
          <p:cNvPr id="14" name="図 13"/>
          <p:cNvPicPr>
            <a:picLocks noChangeAspect="1"/>
          </p:cNvPicPr>
          <p:nvPr/>
        </p:nvPicPr>
        <p:blipFill>
          <a:blip r:embed="rId3" cstate="email"/>
          <a:stretch>
            <a:fillRect/>
          </a:stretch>
        </p:blipFill>
        <p:spPr>
          <a:xfrm>
            <a:off x="59532" y="59269"/>
            <a:ext cx="909381" cy="632370"/>
          </a:xfrm>
          <a:prstGeom prst="rect">
            <a:avLst/>
          </a:prstGeom>
        </p:spPr>
      </p:pic>
      <p:sp>
        <p:nvSpPr>
          <p:cNvPr id="16" name="テキスト ボックス 15"/>
          <p:cNvSpPr txBox="1"/>
          <p:nvPr/>
        </p:nvSpPr>
        <p:spPr>
          <a:xfrm>
            <a:off x="425362" y="1066803"/>
            <a:ext cx="8985339" cy="5139870"/>
          </a:xfrm>
          <a:prstGeom prst="rect">
            <a:avLst/>
          </a:prstGeom>
          <a:noFill/>
        </p:spPr>
        <p:txBody>
          <a:bodyPr wrap="square" rtlCol="0">
            <a:spAutoFit/>
          </a:bodyPr>
          <a:lstStyle/>
          <a:p>
            <a:pPr>
              <a:spcBef>
                <a:spcPts val="600"/>
              </a:spcBef>
            </a:pPr>
            <a:r>
              <a:rPr lang="en-US" altLang="ja-JP" dirty="0"/>
              <a:t>O</a:t>
            </a:r>
            <a:r>
              <a:rPr lang="en-US" altLang="ja-JP" dirty="0" smtClean="0"/>
              <a:t>verall </a:t>
            </a:r>
            <a:r>
              <a:rPr lang="en-US" altLang="ja-JP" dirty="0"/>
              <a:t>plan of REC was created </a:t>
            </a:r>
            <a:r>
              <a:rPr lang="en-US" altLang="ja-JP" dirty="0" smtClean="0"/>
              <a:t>by </a:t>
            </a:r>
            <a:r>
              <a:rPr lang="en-US" altLang="ja-JP" dirty="0"/>
              <a:t>Preparatory Working Group </a:t>
            </a:r>
            <a:r>
              <a:rPr lang="ja-JP" altLang="en-US" dirty="0"/>
              <a:t>（</a:t>
            </a:r>
            <a:r>
              <a:rPr lang="en-US" altLang="ja-JP" dirty="0"/>
              <a:t>PWG</a:t>
            </a:r>
            <a:r>
              <a:rPr lang="ja-JP" altLang="en-US" dirty="0" smtClean="0"/>
              <a:t>）</a:t>
            </a:r>
            <a:r>
              <a:rPr lang="en-US" altLang="ja-JP" dirty="0" smtClean="0"/>
              <a:t>that is </a:t>
            </a:r>
            <a:r>
              <a:rPr lang="en-US" altLang="ja-JP" dirty="0"/>
              <a:t>consisted of EU and JA experts, chaired by </a:t>
            </a:r>
            <a:r>
              <a:rPr lang="en-US" altLang="ja-JP" dirty="0" err="1"/>
              <a:t>N.Nakajima</a:t>
            </a:r>
            <a:r>
              <a:rPr lang="en-US" altLang="ja-JP" dirty="0"/>
              <a:t> of IFERC project </a:t>
            </a:r>
            <a:r>
              <a:rPr lang="en-US" altLang="ja-JP" dirty="0" smtClean="0"/>
              <a:t>leader.</a:t>
            </a:r>
            <a:endParaRPr lang="en-US" altLang="ja-JP" dirty="0">
              <a:solidFill>
                <a:srgbClr val="000000"/>
              </a:solidFill>
            </a:endParaRPr>
          </a:p>
          <a:p>
            <a:r>
              <a:rPr lang="en-US" altLang="ja-JP" dirty="0" smtClean="0"/>
              <a:t>The overall plan describes </a:t>
            </a:r>
            <a:r>
              <a:rPr lang="en-US" altLang="ja-JP" dirty="0"/>
              <a:t>objectives, scope, schedule, etc. </a:t>
            </a:r>
            <a:r>
              <a:rPr lang="en-US" altLang="ja-JP" dirty="0" smtClean="0"/>
              <a:t>, and it was approved in the broader approach steering committee in 2012.</a:t>
            </a:r>
          </a:p>
          <a:p>
            <a:r>
              <a:rPr lang="en-US" altLang="ja-JP" dirty="0" smtClean="0"/>
              <a:t>The contents of the overall plan was presented in the last meeting, </a:t>
            </a:r>
            <a:r>
              <a:rPr lang="en-US" altLang="ja-JP" i="1" dirty="0" smtClean="0"/>
              <a:t>9</a:t>
            </a:r>
            <a:r>
              <a:rPr lang="en-US" altLang="ja-JP" i="1" baseline="30000" dirty="0" smtClean="0"/>
              <a:t>th</a:t>
            </a:r>
            <a:r>
              <a:rPr lang="en-US" altLang="ja-JP" i="1" dirty="0" smtClean="0"/>
              <a:t> IAEA TM </a:t>
            </a:r>
            <a:r>
              <a:rPr lang="en-US" altLang="ja-JP" dirty="0" smtClean="0"/>
              <a:t>on </a:t>
            </a:r>
            <a:r>
              <a:rPr lang="en-US" altLang="ja-JP" i="1" dirty="0"/>
              <a:t>Control, Data Acquisition, </a:t>
            </a:r>
            <a:r>
              <a:rPr lang="en-US" altLang="ja-JP" i="1" dirty="0" smtClean="0"/>
              <a:t>and </a:t>
            </a:r>
            <a:r>
              <a:rPr lang="en-US" altLang="ja-JP" i="1" dirty="0"/>
              <a:t>Remote Participation for Fusion </a:t>
            </a:r>
            <a:r>
              <a:rPr lang="en-US" altLang="ja-JP" i="1" dirty="0" smtClean="0"/>
              <a:t>Research, held in </a:t>
            </a:r>
            <a:r>
              <a:rPr lang="en-US" altLang="ja-JP" i="1" dirty="0"/>
              <a:t>ASIPP, Hefei, </a:t>
            </a:r>
            <a:r>
              <a:rPr lang="en-US" altLang="ja-JP" i="1" dirty="0" smtClean="0"/>
              <a:t>China in 2013.</a:t>
            </a:r>
            <a:endParaRPr lang="ja-JP" altLang="en-US" dirty="0"/>
          </a:p>
          <a:p>
            <a:r>
              <a:rPr lang="en-US" altLang="ja-JP" dirty="0" smtClean="0"/>
              <a:t>	</a:t>
            </a:r>
            <a:r>
              <a:rPr lang="en-US" altLang="ja-JP" sz="1600" i="1" dirty="0" smtClean="0"/>
              <a:t>Objectives </a:t>
            </a:r>
            <a:r>
              <a:rPr lang="en-US" altLang="ja-JP" sz="1600" i="1" dirty="0"/>
              <a:t>of REC </a:t>
            </a:r>
            <a:r>
              <a:rPr lang="en-US" altLang="ja-JP" sz="1600" i="1" dirty="0" smtClean="0"/>
              <a:t>activities written in the overall plan</a:t>
            </a:r>
          </a:p>
          <a:p>
            <a:pPr marL="742950" lvl="1" indent="-285750">
              <a:buFont typeface="Arial"/>
              <a:buChar char="•"/>
            </a:pPr>
            <a:r>
              <a:rPr lang="en-US" altLang="ja-JP" sz="1600" i="1" dirty="0">
                <a:latin typeface="Arial"/>
                <a:cs typeface="Arial"/>
              </a:rPr>
              <a:t>Identify the functions and solve the technical issues for the construction of the REC for ITER at </a:t>
            </a:r>
            <a:r>
              <a:rPr lang="en-US" altLang="ja-JP" sz="1600" i="1" dirty="0" err="1">
                <a:latin typeface="Arial"/>
                <a:cs typeface="Arial"/>
              </a:rPr>
              <a:t>Rokkasho</a:t>
            </a:r>
            <a:endParaRPr lang="en-US" altLang="ja-JP" sz="1600" i="1" dirty="0">
              <a:latin typeface="Arial"/>
              <a:cs typeface="Arial"/>
            </a:endParaRPr>
          </a:p>
          <a:p>
            <a:pPr marL="742950" lvl="1" indent="-285750">
              <a:buFont typeface="Arial"/>
              <a:buChar char="•"/>
            </a:pPr>
            <a:r>
              <a:rPr lang="en-US" altLang="ja-JP" sz="1600" i="1" dirty="0">
                <a:latin typeface="Arial"/>
                <a:cs typeface="Arial"/>
              </a:rPr>
              <a:t>Develop the remote experiment system and verify the functions required for the remote experiment by using the Satellite </a:t>
            </a:r>
            <a:r>
              <a:rPr lang="en-US" altLang="ja-JP" sz="1600" i="1" dirty="0" err="1">
                <a:latin typeface="Arial"/>
                <a:cs typeface="Arial"/>
              </a:rPr>
              <a:t>Tokamak</a:t>
            </a:r>
            <a:r>
              <a:rPr lang="en-US" altLang="ja-JP" sz="1600" i="1" dirty="0">
                <a:latin typeface="Arial"/>
                <a:cs typeface="Arial"/>
              </a:rPr>
              <a:t> (JT-60SA) facilities in order to make the future experiments of ITER and JT-60SA effectively and efficiently implemented </a:t>
            </a:r>
          </a:p>
          <a:p>
            <a:pPr marL="742950" lvl="1" indent="-285750">
              <a:buFont typeface="Arial"/>
              <a:buChar char="•"/>
            </a:pPr>
            <a:r>
              <a:rPr lang="en-US" altLang="ja-JP" sz="1600" i="1" dirty="0">
                <a:latin typeface="Arial"/>
                <a:cs typeface="Arial"/>
              </a:rPr>
              <a:t>Test the functions of REC </a:t>
            </a:r>
            <a:r>
              <a:rPr lang="en-US" altLang="ja-JP" sz="1600" i="1" dirty="0" smtClean="0">
                <a:latin typeface="Arial"/>
                <a:cs typeface="Arial"/>
              </a:rPr>
              <a:t>and </a:t>
            </a:r>
            <a:r>
              <a:rPr lang="en-US" altLang="ja-JP" sz="1600" i="1" dirty="0">
                <a:latin typeface="Arial"/>
                <a:cs typeface="Arial"/>
              </a:rPr>
              <a:t>demonstrate the total system by using JT-60SA and existing </a:t>
            </a:r>
            <a:r>
              <a:rPr lang="en-US" altLang="ja-JP" sz="1600" i="1" dirty="0" smtClean="0">
                <a:latin typeface="Arial"/>
                <a:cs typeface="Arial"/>
              </a:rPr>
              <a:t>facilities </a:t>
            </a:r>
            <a:r>
              <a:rPr lang="en-US" altLang="ja-JP" sz="1600" i="1" dirty="0">
                <a:latin typeface="Arial"/>
                <a:cs typeface="Arial"/>
              </a:rPr>
              <a:t>in EU, </a:t>
            </a:r>
            <a:r>
              <a:rPr lang="en-US" altLang="ja-JP" sz="1600" i="1" dirty="0" smtClean="0">
                <a:latin typeface="Arial"/>
                <a:cs typeface="Arial"/>
              </a:rPr>
              <a:t>assuming </a:t>
            </a:r>
            <a:r>
              <a:rPr lang="en-US" altLang="ja-JP" sz="1600" i="1" dirty="0">
                <a:latin typeface="Arial"/>
                <a:cs typeface="Arial"/>
              </a:rPr>
              <a:t>the ITER</a:t>
            </a:r>
          </a:p>
          <a:p>
            <a:endParaRPr lang="en-US" altLang="ja-JP" dirty="0" smtClean="0"/>
          </a:p>
          <a:p>
            <a:r>
              <a:rPr kumimoji="1" lang="en-US" altLang="ja-JP" dirty="0" smtClean="0"/>
              <a:t>Based on the overall plan</a:t>
            </a:r>
            <a:r>
              <a:rPr lang="en-US" altLang="ja-JP" dirty="0"/>
              <a:t>, EU and JA experts </a:t>
            </a:r>
            <a:r>
              <a:rPr lang="en-US" altLang="ja-JP" dirty="0" smtClean="0"/>
              <a:t>made 8 </a:t>
            </a:r>
            <a:r>
              <a:rPr kumimoji="1" lang="en-US" altLang="ja-JP" dirty="0" smtClean="0"/>
              <a:t>Tasks to realize the remote experimentation </a:t>
            </a:r>
            <a:r>
              <a:rPr kumimoji="1" lang="en-US" altLang="ja-JP" dirty="0" err="1" smtClean="0"/>
              <a:t>centre</a:t>
            </a:r>
            <a:r>
              <a:rPr kumimoji="1" lang="en-US" altLang="ja-JP" dirty="0" smtClean="0"/>
              <a:t>.</a:t>
            </a:r>
          </a:p>
          <a:p>
            <a:r>
              <a:rPr lang="en-US" altLang="ja-JP" dirty="0" smtClean="0"/>
              <a:t>The tasks have been started from 2014.</a:t>
            </a:r>
            <a:endParaRPr lang="en-US" altLang="ja-JP" dirty="0"/>
          </a:p>
        </p:txBody>
      </p:sp>
      <p:sp>
        <p:nvSpPr>
          <p:cNvPr id="17" name="Rectangle 26"/>
          <p:cNvSpPr>
            <a:spLocks noChangeArrowheads="1"/>
          </p:cNvSpPr>
          <p:nvPr/>
        </p:nvSpPr>
        <p:spPr bwMode="auto">
          <a:xfrm>
            <a:off x="9610338" y="6460493"/>
            <a:ext cx="301660" cy="369332"/>
          </a:xfrm>
          <a:prstGeom prst="rect">
            <a:avLst/>
          </a:prstGeom>
          <a:noFill/>
          <a:ln w="9525">
            <a:noFill/>
            <a:miter lim="800000"/>
            <a:headEnd/>
            <a:tailEnd/>
          </a:ln>
        </p:spPr>
        <p:txBody>
          <a:bodyPr wrap="none">
            <a:spAutoFit/>
          </a:bodyPr>
          <a:lstStyle/>
          <a:p>
            <a:pPr>
              <a:defRPr/>
            </a:pPr>
            <a:r>
              <a:rPr lang="en-US" altLang="ja-JP" dirty="0" smtClean="0">
                <a:effectLst>
                  <a:outerShdw blurRad="38100" dist="38100" dir="2700000" algn="tl">
                    <a:srgbClr val="C0C0C0"/>
                  </a:outerShdw>
                </a:effectLst>
                <a:ea typeface="ＭＳ Ｐゴシック" pitchFamily="-106" charset="-128"/>
                <a:cs typeface="Arial" charset="0"/>
              </a:rPr>
              <a:t>6</a:t>
            </a:r>
            <a:endParaRPr lang="en-US" altLang="ja-JP" dirty="0">
              <a:effectLst>
                <a:outerShdw blurRad="38100" dist="38100" dir="2700000" algn="tl">
                  <a:srgbClr val="C0C0C0"/>
                </a:outerShdw>
              </a:effectLst>
              <a:ea typeface="ＭＳ Ｐゴシック" pitchFamily="-106" charset="-128"/>
              <a:cs typeface="Arial" charset="0"/>
            </a:endParaRPr>
          </a:p>
        </p:txBody>
      </p:sp>
    </p:spTree>
    <p:extLst>
      <p:ext uri="{BB962C8B-B14F-4D97-AF65-F5344CB8AC3E}">
        <p14:creationId xmlns:p14="http://schemas.microsoft.com/office/powerpoint/2010/main" val="22013848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2" name="タイトル 1"/>
          <p:cNvSpPr>
            <a:spLocks noGrp="1"/>
          </p:cNvSpPr>
          <p:nvPr>
            <p:ph type="title"/>
          </p:nvPr>
        </p:nvSpPr>
        <p:spPr>
          <a:xfrm>
            <a:off x="495300" y="168934"/>
            <a:ext cx="8915400" cy="370420"/>
          </a:xfrm>
        </p:spPr>
        <p:txBody>
          <a:bodyPr>
            <a:noAutofit/>
          </a:bodyPr>
          <a:lstStyle/>
          <a:p>
            <a:r>
              <a:rPr lang="en-US" altLang="ja-JP" sz="2400" b="1" dirty="0"/>
              <a:t>Tasks of REC A</a:t>
            </a:r>
            <a:r>
              <a:rPr lang="en-US" altLang="ja-JP" sz="2400" b="1" dirty="0" smtClean="0"/>
              <a:t>ctivity</a:t>
            </a:r>
            <a:endParaRPr lang="ja-JP" altLang="en-US" sz="2400" b="1" dirty="0"/>
          </a:p>
        </p:txBody>
      </p:sp>
      <p:sp>
        <p:nvSpPr>
          <p:cNvPr id="3" name="コンテンツ プレースホルダ 2"/>
          <p:cNvSpPr>
            <a:spLocks noGrp="1"/>
          </p:cNvSpPr>
          <p:nvPr>
            <p:ph idx="1"/>
          </p:nvPr>
        </p:nvSpPr>
        <p:spPr>
          <a:xfrm>
            <a:off x="495300" y="837828"/>
            <a:ext cx="8915400" cy="5520373"/>
          </a:xfrm>
        </p:spPr>
        <p:txBody>
          <a:bodyPr>
            <a:normAutofit/>
          </a:bodyPr>
          <a:lstStyle/>
          <a:p>
            <a:pPr marL="0" lvl="0" indent="0">
              <a:buNone/>
            </a:pPr>
            <a:r>
              <a:rPr lang="en-GB" altLang="ja-JP" sz="1800" dirty="0" smtClean="0"/>
              <a:t>Tasks are:</a:t>
            </a:r>
            <a:endParaRPr lang="ja-JP" altLang="ja-JP" sz="1800" dirty="0"/>
          </a:p>
          <a:p>
            <a:pPr>
              <a:buFont typeface="+mj-lt"/>
              <a:buAutoNum type="arabicParenR"/>
            </a:pPr>
            <a:r>
              <a:rPr lang="en-US" altLang="ja-JP" sz="1800" u="sng" dirty="0"/>
              <a:t>Remote experiment system </a:t>
            </a:r>
            <a:r>
              <a:rPr lang="en-US" altLang="ja-JP" sz="1800" dirty="0" smtClean="0"/>
              <a:t>: software to perform a remote experiment </a:t>
            </a:r>
            <a:r>
              <a:rPr lang="en-US" altLang="ja-JP" sz="1800" dirty="0"/>
              <a:t>is </a:t>
            </a:r>
            <a:r>
              <a:rPr lang="en-US" altLang="ja-JP" sz="1800" dirty="0" smtClean="0"/>
              <a:t>produced using </a:t>
            </a:r>
            <a:r>
              <a:rPr lang="en-US" altLang="ja-JP" sz="1800" dirty="0"/>
              <a:t>JT-60SA. </a:t>
            </a:r>
            <a:r>
              <a:rPr lang="en-US" altLang="ja-JP" sz="1800" dirty="0" smtClean="0"/>
              <a:t>(Task 4)</a:t>
            </a:r>
            <a:endParaRPr lang="ja-JP" altLang="ja-JP" sz="1800" dirty="0"/>
          </a:p>
          <a:p>
            <a:pPr>
              <a:buFont typeface="+mj-lt"/>
              <a:buAutoNum type="arabicParenR"/>
            </a:pPr>
            <a:r>
              <a:rPr lang="en-US" altLang="ja-JP" sz="1800" u="sng" dirty="0"/>
              <a:t>Network system</a:t>
            </a:r>
            <a:r>
              <a:rPr lang="en-US" altLang="ja-JP" sz="1800" dirty="0"/>
              <a:t>: network system for </a:t>
            </a:r>
            <a:r>
              <a:rPr lang="en-US" altLang="ja-JP" sz="1800" dirty="0" smtClean="0"/>
              <a:t>REC is prepared </a:t>
            </a:r>
            <a:r>
              <a:rPr lang="en-US" altLang="ja-JP" sz="1800" dirty="0"/>
              <a:t>and an investigation for the future network, including security </a:t>
            </a:r>
            <a:r>
              <a:rPr lang="en-US" altLang="ja-JP" sz="1800" dirty="0" smtClean="0"/>
              <a:t>measures</a:t>
            </a:r>
            <a:r>
              <a:rPr lang="en-US" altLang="ja-JP" sz="1800" dirty="0"/>
              <a:t>. (Task </a:t>
            </a:r>
            <a:r>
              <a:rPr lang="en-US" altLang="ja-JP" sz="1800" dirty="0" smtClean="0"/>
              <a:t>2)</a:t>
            </a:r>
            <a:endParaRPr lang="ja-JP" altLang="ja-JP" sz="1800" dirty="0"/>
          </a:p>
          <a:p>
            <a:pPr>
              <a:buFont typeface="+mj-lt"/>
              <a:buAutoNum type="arabicParenR"/>
            </a:pPr>
            <a:r>
              <a:rPr lang="en-US" altLang="ja-JP" sz="1800" u="sng" dirty="0" smtClean="0"/>
              <a:t>Investigation </a:t>
            </a:r>
            <a:r>
              <a:rPr lang="en-US" altLang="ja-JP" sz="1800" u="sng" dirty="0"/>
              <a:t>of the fast data transfer </a:t>
            </a:r>
            <a:r>
              <a:rPr lang="en-US" altLang="ja-JP" sz="1800" dirty="0"/>
              <a:t>: software-based methods for high-speed data </a:t>
            </a:r>
            <a:r>
              <a:rPr lang="en-US" altLang="ja-JP" sz="1800" dirty="0" smtClean="0"/>
              <a:t>transfer is investigated.  </a:t>
            </a:r>
            <a:r>
              <a:rPr lang="en-US" altLang="ja-JP" sz="1800" dirty="0"/>
              <a:t>(Task </a:t>
            </a:r>
            <a:r>
              <a:rPr lang="en-US" altLang="ja-JP" sz="1800" dirty="0" smtClean="0"/>
              <a:t>3)</a:t>
            </a:r>
            <a:endParaRPr lang="ja-JP" altLang="ja-JP" sz="1800" dirty="0"/>
          </a:p>
          <a:p>
            <a:pPr>
              <a:buFont typeface="+mj-lt"/>
              <a:buAutoNum type="arabicParenR"/>
            </a:pPr>
            <a:r>
              <a:rPr lang="en-US" altLang="ja-JP" sz="1800" u="sng" dirty="0"/>
              <a:t>Data analysis software</a:t>
            </a:r>
            <a:r>
              <a:rPr lang="en-US" altLang="ja-JP" sz="1800" dirty="0"/>
              <a:t>: </a:t>
            </a:r>
            <a:r>
              <a:rPr lang="en-US" altLang="ja-JP" sz="1800" dirty="0" smtClean="0"/>
              <a:t>software for the data analysis, the remote data access, platform of the document and experiment management is produced. </a:t>
            </a:r>
            <a:r>
              <a:rPr lang="en-US" altLang="ja-JP" sz="1800" dirty="0"/>
              <a:t>(Task </a:t>
            </a:r>
            <a:r>
              <a:rPr lang="en-US" altLang="ja-JP" sz="1800" dirty="0" smtClean="0"/>
              <a:t>7)</a:t>
            </a:r>
            <a:endParaRPr lang="ja-JP" altLang="ja-JP" sz="1800" dirty="0"/>
          </a:p>
          <a:p>
            <a:pPr>
              <a:buFont typeface="+mj-lt"/>
              <a:buAutoNum type="arabicParenR"/>
            </a:pPr>
            <a:r>
              <a:rPr lang="en-US" altLang="ja-JP" sz="1800" u="sng" dirty="0"/>
              <a:t>Plasma simulator</a:t>
            </a:r>
            <a:r>
              <a:rPr lang="en-US" altLang="ja-JP" sz="1800" dirty="0"/>
              <a:t>: the </a:t>
            </a:r>
            <a:r>
              <a:rPr lang="en-US" altLang="ja-JP" sz="1800" dirty="0" err="1"/>
              <a:t>customisation</a:t>
            </a:r>
            <a:r>
              <a:rPr lang="en-US" altLang="ja-JP" sz="1800" dirty="0"/>
              <a:t> of </a:t>
            </a:r>
            <a:r>
              <a:rPr lang="en-US" altLang="ja-JP" sz="1800" dirty="0" smtClean="0"/>
              <a:t>existing software, such as transport simulation codes, and the prototype of the real time code are produced. (</a:t>
            </a:r>
            <a:r>
              <a:rPr lang="en-US" altLang="ja-JP" sz="1800" dirty="0"/>
              <a:t>Task </a:t>
            </a:r>
            <a:r>
              <a:rPr lang="en-US" altLang="ja-JP" sz="1800" dirty="0" smtClean="0"/>
              <a:t>8)</a:t>
            </a:r>
            <a:endParaRPr lang="en-US" altLang="ja-JP" sz="1800" dirty="0">
              <a:latin typeface="Arial"/>
              <a:cs typeface="Arial"/>
            </a:endParaRPr>
          </a:p>
          <a:p>
            <a:pPr lvl="0">
              <a:buFont typeface="+mj-lt"/>
              <a:buAutoNum type="arabicParenR"/>
            </a:pPr>
            <a:r>
              <a:rPr lang="en-US" altLang="ja-JP" sz="1800" u="sng" dirty="0" smtClean="0"/>
              <a:t>Equipment </a:t>
            </a:r>
            <a:r>
              <a:rPr lang="en-US" altLang="ja-JP" sz="1800" u="sng" dirty="0"/>
              <a:t>and environment for remote experimentation system at </a:t>
            </a:r>
            <a:r>
              <a:rPr lang="en-US" altLang="ja-JP" sz="1800" u="sng" dirty="0" err="1"/>
              <a:t>Rokkasho</a:t>
            </a:r>
            <a:r>
              <a:rPr lang="en-US" altLang="ja-JP" sz="1800" u="sng" dirty="0"/>
              <a:t> site</a:t>
            </a:r>
            <a:r>
              <a:rPr lang="en-US" altLang="ja-JP" sz="1800" dirty="0"/>
              <a:t>: equipment of the REC room and other necessary hardware </a:t>
            </a:r>
            <a:r>
              <a:rPr lang="en-US" altLang="ja-JP" sz="1800" dirty="0" smtClean="0"/>
              <a:t>are prepared. (Task 1)</a:t>
            </a:r>
            <a:endParaRPr lang="ja-JP" altLang="ja-JP" sz="1800" dirty="0"/>
          </a:p>
          <a:p>
            <a:pPr lvl="0">
              <a:buFont typeface="+mj-lt"/>
              <a:buAutoNum type="arabicParenR"/>
            </a:pPr>
            <a:r>
              <a:rPr lang="en-US" altLang="ja-JP" sz="1800" u="sng" dirty="0" smtClean="0"/>
              <a:t>Functional test and demonstration </a:t>
            </a:r>
            <a:r>
              <a:rPr lang="en-US" altLang="ja-JP" sz="1800" u="sng" dirty="0"/>
              <a:t>using EU </a:t>
            </a:r>
            <a:r>
              <a:rPr lang="en-US" altLang="ja-JP" sz="1800" u="sng" dirty="0" err="1" smtClean="0"/>
              <a:t>tokamak</a:t>
            </a:r>
            <a:r>
              <a:rPr lang="en-US" altLang="ja-JP" sz="1800" u="sng" dirty="0" smtClean="0"/>
              <a:t> </a:t>
            </a:r>
            <a:r>
              <a:rPr lang="en-US" altLang="ja-JP" sz="1800" dirty="0" smtClean="0"/>
              <a:t>: the remote experiment from </a:t>
            </a:r>
            <a:r>
              <a:rPr lang="en-US" altLang="ja-JP" sz="1800" dirty="0" err="1" smtClean="0"/>
              <a:t>Rokkasho</a:t>
            </a:r>
            <a:r>
              <a:rPr lang="en-US" altLang="ja-JP" sz="1800" dirty="0" smtClean="0"/>
              <a:t> to an EU </a:t>
            </a:r>
            <a:r>
              <a:rPr lang="en-US" altLang="ja-JP" sz="1800" dirty="0" err="1" smtClean="0"/>
              <a:t>tokamak</a:t>
            </a:r>
            <a:r>
              <a:rPr lang="en-US" altLang="ja-JP" sz="1800" dirty="0" smtClean="0"/>
              <a:t> to </a:t>
            </a:r>
            <a:r>
              <a:rPr lang="en-US" altLang="ja-JP" sz="1800" dirty="0"/>
              <a:t>be </a:t>
            </a:r>
            <a:r>
              <a:rPr lang="en-US" altLang="ja-JP" sz="1800" dirty="0" smtClean="0"/>
              <a:t>demonstrated (TBD) (Task 5)</a:t>
            </a:r>
            <a:endParaRPr lang="ja-JP" altLang="ja-JP" sz="1800" dirty="0"/>
          </a:p>
          <a:p>
            <a:pPr lvl="0">
              <a:buFont typeface="+mj-lt"/>
              <a:buAutoNum type="arabicParenR"/>
            </a:pPr>
            <a:r>
              <a:rPr lang="en-US" altLang="ja-JP" sz="1800" u="sng" dirty="0"/>
              <a:t>Large-capacity data storage system</a:t>
            </a:r>
            <a:r>
              <a:rPr lang="en-US" altLang="ja-JP" sz="1800" dirty="0"/>
              <a:t>: </a:t>
            </a:r>
            <a:r>
              <a:rPr lang="en-US" altLang="ja-JP" sz="1800" dirty="0" smtClean="0"/>
              <a:t>usage </a:t>
            </a:r>
            <a:r>
              <a:rPr lang="en-US" altLang="ja-JP" sz="1800" dirty="0"/>
              <a:t>of a part of the CSC tape library system is </a:t>
            </a:r>
            <a:r>
              <a:rPr lang="en-US" altLang="ja-JP" sz="1800" dirty="0" smtClean="0"/>
              <a:t>applied (TBD) (Task 6)</a:t>
            </a:r>
            <a:endParaRPr lang="ja-JP" altLang="ja-JP" sz="1800" dirty="0"/>
          </a:p>
          <a:p>
            <a:pPr marL="720725" lvl="4"/>
            <a:endParaRPr lang="ja-JP" altLang="en-US" sz="1800" dirty="0">
              <a:latin typeface="Arial"/>
              <a:cs typeface="Arial"/>
            </a:endParaRPr>
          </a:p>
        </p:txBody>
      </p:sp>
      <p:pic>
        <p:nvPicPr>
          <p:cNvPr id="7" name="図 6"/>
          <p:cNvPicPr>
            <a:picLocks noChangeAspect="1"/>
          </p:cNvPicPr>
          <p:nvPr/>
        </p:nvPicPr>
        <p:blipFill>
          <a:blip r:embed="rId3" cstate="email"/>
          <a:stretch>
            <a:fillRect/>
          </a:stretch>
        </p:blipFill>
        <p:spPr>
          <a:xfrm>
            <a:off x="59532" y="59269"/>
            <a:ext cx="909381" cy="632370"/>
          </a:xfrm>
          <a:prstGeom prst="rect">
            <a:avLst/>
          </a:prstGeom>
        </p:spPr>
      </p:pic>
      <p:sp>
        <p:nvSpPr>
          <p:cNvPr id="8" name="Rectangle 26"/>
          <p:cNvSpPr>
            <a:spLocks noChangeArrowheads="1"/>
          </p:cNvSpPr>
          <p:nvPr/>
        </p:nvSpPr>
        <p:spPr bwMode="auto">
          <a:xfrm>
            <a:off x="9492002" y="6460493"/>
            <a:ext cx="342462" cy="369332"/>
          </a:xfrm>
          <a:prstGeom prst="rect">
            <a:avLst/>
          </a:prstGeom>
          <a:noFill/>
          <a:ln w="9525">
            <a:noFill/>
            <a:miter lim="800000"/>
            <a:headEnd/>
            <a:tailEnd/>
          </a:ln>
        </p:spPr>
        <p:txBody>
          <a:bodyPr wrap="none">
            <a:spAutoFit/>
          </a:bodyPr>
          <a:lstStyle/>
          <a:p>
            <a:pPr>
              <a:defRPr/>
            </a:pPr>
            <a:r>
              <a:rPr lang="ja-JP" altLang="en-US" dirty="0" smtClean="0">
                <a:effectLst>
                  <a:outerShdw blurRad="38100" dist="38100" dir="2700000" algn="tl">
                    <a:srgbClr val="C0C0C0"/>
                  </a:outerShdw>
                </a:effectLst>
                <a:ea typeface="ＭＳ Ｐゴシック" pitchFamily="-106" charset="-128"/>
                <a:cs typeface="Arial" charset="0"/>
              </a:rPr>
              <a:t>７</a:t>
            </a:r>
            <a:endParaRPr lang="en-US" altLang="ja-JP" dirty="0">
              <a:effectLst>
                <a:outerShdw blurRad="38100" dist="38100" dir="2700000" algn="tl">
                  <a:srgbClr val="C0C0C0"/>
                </a:outerShdw>
              </a:effectLst>
              <a:ea typeface="ＭＳ Ｐゴシック" pitchFamily="-106" charset="-128"/>
              <a:cs typeface="Arial" charset="0"/>
            </a:endParaRPr>
          </a:p>
        </p:txBody>
      </p:sp>
      <p:sp>
        <p:nvSpPr>
          <p:cNvPr id="4" name="スライド番号プレースホルダー 3"/>
          <p:cNvSpPr>
            <a:spLocks noGrp="1"/>
          </p:cNvSpPr>
          <p:nvPr>
            <p:ph type="sldNum" sz="quarter" idx="12"/>
          </p:nvPr>
        </p:nvSpPr>
        <p:spPr/>
        <p:txBody>
          <a:bodyPr/>
          <a:lstStyle/>
          <a:p>
            <a:fld id="{6A1C1D35-5642-A44A-B3BA-E6568B37F1BE}" type="slidenum">
              <a:rPr lang="ja-JP" altLang="en-US" smtClean="0"/>
              <a:pPr/>
              <a:t>7</a:t>
            </a:fld>
            <a:endParaRPr lang="ja-JP" altLang="en-US" dirty="0"/>
          </a:p>
        </p:txBody>
      </p:sp>
    </p:spTree>
    <p:extLst>
      <p:ext uri="{BB962C8B-B14F-4D97-AF65-F5344CB8AC3E}">
        <p14:creationId xmlns:p14="http://schemas.microsoft.com/office/powerpoint/2010/main" val="9475454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461962"/>
          </a:xfrm>
        </p:spPr>
        <p:txBody>
          <a:bodyPr>
            <a:normAutofit/>
          </a:bodyPr>
          <a:lstStyle/>
          <a:p>
            <a:r>
              <a:rPr kumimoji="1" lang="en-US" altLang="ja-JP" sz="2400" b="1" dirty="0" smtClean="0"/>
              <a:t>Remote experiment system (Task 4) </a:t>
            </a:r>
            <a:endParaRPr kumimoji="1" lang="ja-JP" altLang="en-US" sz="2400" b="1" dirty="0"/>
          </a:p>
        </p:txBody>
      </p:sp>
      <p:sp>
        <p:nvSpPr>
          <p:cNvPr id="3" name="コンテンツ プレースホルダー 2"/>
          <p:cNvSpPr>
            <a:spLocks noGrp="1"/>
          </p:cNvSpPr>
          <p:nvPr>
            <p:ph idx="1"/>
          </p:nvPr>
        </p:nvSpPr>
        <p:spPr>
          <a:xfrm>
            <a:off x="495300" y="1038364"/>
            <a:ext cx="8915400" cy="3687504"/>
          </a:xfrm>
        </p:spPr>
        <p:txBody>
          <a:bodyPr>
            <a:normAutofit/>
          </a:bodyPr>
          <a:lstStyle/>
          <a:p>
            <a:pPr marL="0" indent="0">
              <a:buNone/>
            </a:pPr>
            <a:r>
              <a:rPr lang="en-US" altLang="ja-JP" sz="1800" dirty="0"/>
              <a:t>R</a:t>
            </a:r>
            <a:r>
              <a:rPr lang="en-US" altLang="ja-JP" sz="1800" dirty="0" smtClean="0"/>
              <a:t>emote </a:t>
            </a:r>
            <a:r>
              <a:rPr lang="en-US" altLang="ja-JP" sz="1800" dirty="0"/>
              <a:t>experiment </a:t>
            </a:r>
            <a:r>
              <a:rPr lang="en-US" altLang="ja-JP" sz="1800" dirty="0" smtClean="0"/>
              <a:t>system (RES) is being </a:t>
            </a:r>
            <a:r>
              <a:rPr lang="en-US" altLang="ja-JP" sz="1800" dirty="0"/>
              <a:t>made based on the JT-60SA control </a:t>
            </a:r>
            <a:r>
              <a:rPr lang="en-US" altLang="ja-JP" sz="1800" dirty="0" smtClean="0"/>
              <a:t>system. </a:t>
            </a:r>
          </a:p>
          <a:p>
            <a:pPr marL="0" indent="0">
              <a:buNone/>
            </a:pPr>
            <a:r>
              <a:rPr lang="en-US" altLang="ja-JP" sz="1800" dirty="0"/>
              <a:t>To </a:t>
            </a:r>
            <a:r>
              <a:rPr lang="en-US" altLang="ja-JP" sz="1800" dirty="0" smtClean="0"/>
              <a:t>realize the RES, the following functions will be made;</a:t>
            </a:r>
          </a:p>
          <a:p>
            <a:pPr>
              <a:buFontTx/>
              <a:buChar char="-"/>
            </a:pPr>
            <a:r>
              <a:rPr lang="en-US" altLang="ja-JP" sz="1800" dirty="0" smtClean="0"/>
              <a:t>establish </a:t>
            </a:r>
            <a:r>
              <a:rPr lang="en-US" altLang="ja-JP" sz="1800" dirty="0"/>
              <a:t>the secure connection to the on-site system from the remote site, </a:t>
            </a:r>
            <a:endParaRPr lang="en-US" altLang="ja-JP" sz="1800" dirty="0" smtClean="0"/>
          </a:p>
          <a:p>
            <a:pPr>
              <a:buFontTx/>
              <a:buChar char="-"/>
            </a:pPr>
            <a:r>
              <a:rPr lang="en-US" altLang="ja-JP" sz="1800" dirty="0" smtClean="0"/>
              <a:t>setup of the discharge parameter and its validation</a:t>
            </a:r>
          </a:p>
          <a:p>
            <a:pPr>
              <a:buFontTx/>
              <a:buChar char="-"/>
            </a:pPr>
            <a:r>
              <a:rPr lang="en-US" altLang="ja-JP" sz="1800" dirty="0" smtClean="0"/>
              <a:t>retrieve </a:t>
            </a:r>
            <a:r>
              <a:rPr lang="en-US" altLang="ja-JP" sz="1800" dirty="0"/>
              <a:t>the setup </a:t>
            </a:r>
            <a:r>
              <a:rPr lang="en-US" altLang="ja-JP" sz="1800" dirty="0" smtClean="0"/>
              <a:t>data of </a:t>
            </a:r>
            <a:r>
              <a:rPr lang="en-US" altLang="ja-JP" sz="1800" dirty="0"/>
              <a:t>discharge </a:t>
            </a:r>
            <a:r>
              <a:rPr lang="en-US" altLang="ja-JP" sz="1800" dirty="0" smtClean="0"/>
              <a:t>and configuration </a:t>
            </a:r>
            <a:r>
              <a:rPr lang="en-US" altLang="ja-JP" sz="1800" dirty="0"/>
              <a:t>data for the </a:t>
            </a:r>
            <a:r>
              <a:rPr lang="en-US" altLang="ja-JP" sz="1800" dirty="0" smtClean="0"/>
              <a:t>experiments</a:t>
            </a:r>
            <a:endParaRPr lang="en-US" altLang="ja-JP" sz="1800" dirty="0"/>
          </a:p>
          <a:p>
            <a:pPr>
              <a:buFontTx/>
              <a:buChar char="-"/>
            </a:pPr>
            <a:r>
              <a:rPr lang="en-US" altLang="ja-JP" sz="1800" dirty="0" smtClean="0"/>
              <a:t>monitor </a:t>
            </a:r>
            <a:r>
              <a:rPr lang="en-US" altLang="ja-JP" sz="1800" dirty="0"/>
              <a:t>the operational status of the </a:t>
            </a:r>
            <a:r>
              <a:rPr lang="en-US" altLang="ja-JP" sz="1800" dirty="0" smtClean="0"/>
              <a:t>main </a:t>
            </a:r>
            <a:r>
              <a:rPr lang="en-US" altLang="ja-JP" sz="1800" dirty="0" err="1" smtClean="0"/>
              <a:t>tokamak</a:t>
            </a:r>
            <a:r>
              <a:rPr lang="en-US" altLang="ja-JP" sz="1800" dirty="0" smtClean="0"/>
              <a:t> machine</a:t>
            </a:r>
          </a:p>
          <a:p>
            <a:pPr>
              <a:buFontTx/>
              <a:buChar char="-"/>
            </a:pPr>
            <a:r>
              <a:rPr lang="en-US" altLang="ja-JP" sz="1800" dirty="0" smtClean="0"/>
              <a:t>monitor </a:t>
            </a:r>
            <a:r>
              <a:rPr lang="en-US" altLang="ja-JP" sz="1800" dirty="0"/>
              <a:t>the </a:t>
            </a:r>
            <a:r>
              <a:rPr lang="en-US" altLang="ja-JP" sz="1800" dirty="0" smtClean="0"/>
              <a:t>plant status </a:t>
            </a:r>
            <a:r>
              <a:rPr lang="en-US" altLang="ja-JP" sz="1800" dirty="0"/>
              <a:t>of the </a:t>
            </a:r>
            <a:r>
              <a:rPr lang="en-US" altLang="ja-JP" sz="1800" dirty="0" smtClean="0"/>
              <a:t>facility relevant </a:t>
            </a:r>
            <a:r>
              <a:rPr lang="en-US" altLang="ja-JP" sz="1800" dirty="0"/>
              <a:t>for the </a:t>
            </a:r>
            <a:r>
              <a:rPr lang="en-US" altLang="ja-JP" sz="1800" dirty="0" smtClean="0"/>
              <a:t>operation</a:t>
            </a:r>
          </a:p>
          <a:p>
            <a:pPr>
              <a:buFontTx/>
              <a:buChar char="-"/>
            </a:pPr>
            <a:r>
              <a:rPr lang="en-US" altLang="ja-JP" sz="1800" dirty="0"/>
              <a:t>m</a:t>
            </a:r>
            <a:r>
              <a:rPr lang="en-US" altLang="ja-JP" sz="1800" dirty="0" smtClean="0"/>
              <a:t>onitor main plasma </a:t>
            </a:r>
            <a:r>
              <a:rPr lang="en-US" altLang="ja-JP" sz="1800" dirty="0"/>
              <a:t>parameters (plasma current, plasma shape, etc.</a:t>
            </a:r>
            <a:r>
              <a:rPr lang="en-US" altLang="ja-JP" sz="1800" dirty="0" smtClean="0"/>
              <a:t>)</a:t>
            </a:r>
            <a:endParaRPr lang="ja-JP" altLang="ja-JP" sz="1800" dirty="0"/>
          </a:p>
          <a:p>
            <a:pPr marL="0" indent="0">
              <a:buNone/>
            </a:pPr>
            <a:endParaRPr lang="en-US" altLang="ja-JP" sz="1800" dirty="0" smtClean="0"/>
          </a:p>
          <a:p>
            <a:pPr marL="0" indent="0">
              <a:buNone/>
            </a:pPr>
            <a:r>
              <a:rPr lang="en-US" altLang="ja-JP" sz="1800" dirty="0" smtClean="0"/>
              <a:t>These functions </a:t>
            </a:r>
            <a:r>
              <a:rPr lang="en-US" altLang="ja-JP" sz="1800" dirty="0"/>
              <a:t>of the experiment on the remote site is </a:t>
            </a:r>
            <a:r>
              <a:rPr lang="en-US" altLang="ja-JP" sz="1800" dirty="0" smtClean="0"/>
              <a:t>the same </a:t>
            </a:r>
            <a:r>
              <a:rPr lang="en-US" altLang="ja-JP" sz="1800" dirty="0"/>
              <a:t>as </a:t>
            </a:r>
            <a:r>
              <a:rPr lang="en-US" altLang="ja-JP" sz="1800" dirty="0" smtClean="0"/>
              <a:t>those are available at </a:t>
            </a:r>
            <a:r>
              <a:rPr lang="en-US" altLang="ja-JP" sz="1800" dirty="0"/>
              <a:t>the on-</a:t>
            </a:r>
            <a:r>
              <a:rPr lang="en-US" altLang="ja-JP" sz="1800" dirty="0" smtClean="0"/>
              <a:t>site facility, </a:t>
            </a:r>
            <a:r>
              <a:rPr lang="en-US" altLang="ja-JP" sz="1800" dirty="0"/>
              <a:t>JT-60SA</a:t>
            </a:r>
            <a:r>
              <a:rPr lang="en-US" altLang="ja-JP" sz="1800" dirty="0" smtClean="0"/>
              <a:t>.</a:t>
            </a:r>
            <a:endParaRPr lang="en-US" altLang="ja-JP" sz="1800" dirty="0"/>
          </a:p>
          <a:p>
            <a:endParaRPr lang="en-US" altLang="ja-JP" sz="1800" dirty="0" smtClean="0"/>
          </a:p>
          <a:p>
            <a:endParaRPr kumimoji="1" lang="ja-JP" altLang="en-US" sz="1800" dirty="0"/>
          </a:p>
        </p:txBody>
      </p:sp>
      <p:cxnSp>
        <p:nvCxnSpPr>
          <p:cNvPr id="4" name="直線コネクタ 3"/>
          <p:cNvCxnSpPr/>
          <p:nvPr/>
        </p:nvCxnSpPr>
        <p:spPr>
          <a:xfrm>
            <a:off x="614543" y="73660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5" name="図 4"/>
          <p:cNvPicPr>
            <a:picLocks noChangeAspect="1"/>
          </p:cNvPicPr>
          <p:nvPr/>
        </p:nvPicPr>
        <p:blipFill>
          <a:blip r:embed="rId3" cstate="email"/>
          <a:stretch>
            <a:fillRect/>
          </a:stretch>
        </p:blipFill>
        <p:spPr>
          <a:xfrm>
            <a:off x="59532" y="59269"/>
            <a:ext cx="909381" cy="632370"/>
          </a:xfrm>
          <a:prstGeom prst="rect">
            <a:avLst/>
          </a:prstGeom>
        </p:spPr>
      </p:pic>
      <p:sp>
        <p:nvSpPr>
          <p:cNvPr id="6" name="テキスト ボックス 5"/>
          <p:cNvSpPr txBox="1"/>
          <p:nvPr/>
        </p:nvSpPr>
        <p:spPr>
          <a:xfrm>
            <a:off x="1446694" y="4903306"/>
            <a:ext cx="8208397" cy="1754327"/>
          </a:xfrm>
          <a:prstGeom prst="rect">
            <a:avLst/>
          </a:prstGeom>
          <a:noFill/>
        </p:spPr>
        <p:txBody>
          <a:bodyPr wrap="none" rtlCol="0">
            <a:spAutoFit/>
          </a:bodyPr>
          <a:lstStyle/>
          <a:p>
            <a:r>
              <a:rPr lang="en-US" altLang="ja-JP" i="1" dirty="0" smtClean="0"/>
              <a:t>Here, configuration </a:t>
            </a:r>
            <a:r>
              <a:rPr lang="en-US" altLang="ja-JP" i="1" dirty="0"/>
              <a:t>data are:</a:t>
            </a:r>
            <a:endParaRPr lang="ja-JP" altLang="ja-JP" sz="2400" i="1" dirty="0"/>
          </a:p>
          <a:p>
            <a:pPr lvl="1"/>
            <a:r>
              <a:rPr lang="en-US" altLang="ja-JP" i="1" dirty="0"/>
              <a:t>Reference waveform for the plasma current</a:t>
            </a:r>
            <a:endParaRPr lang="ja-JP" altLang="ja-JP" sz="2000" i="1" dirty="0"/>
          </a:p>
          <a:p>
            <a:pPr lvl="1"/>
            <a:r>
              <a:rPr lang="en-US" altLang="ja-JP" i="1" dirty="0"/>
              <a:t>Plasma shape reference</a:t>
            </a:r>
            <a:endParaRPr lang="ja-JP" altLang="ja-JP" sz="2000" i="1" dirty="0"/>
          </a:p>
          <a:p>
            <a:pPr lvl="1"/>
            <a:r>
              <a:rPr lang="en-US" altLang="ja-JP" i="1" dirty="0"/>
              <a:t>Pre-programmed reference for the additional heating systems</a:t>
            </a:r>
            <a:endParaRPr lang="ja-JP" altLang="ja-JP" sz="2000" i="1" dirty="0"/>
          </a:p>
          <a:p>
            <a:pPr lvl="1"/>
            <a:r>
              <a:rPr lang="en-US" altLang="ja-JP" i="1" dirty="0"/>
              <a:t>Parameters of a specific control system (vertical stabilization system, ECRH, etc.)</a:t>
            </a:r>
            <a:endParaRPr lang="ja-JP" altLang="ja-JP" sz="2000" i="1" dirty="0"/>
          </a:p>
          <a:p>
            <a:pPr lvl="1"/>
            <a:r>
              <a:rPr lang="en-US" altLang="ja-JP" i="1" dirty="0"/>
              <a:t>Saturation limits for the currents in the PF </a:t>
            </a:r>
            <a:r>
              <a:rPr lang="en-US" altLang="ja-JP" i="1" dirty="0" smtClean="0"/>
              <a:t>coils</a:t>
            </a:r>
            <a:endParaRPr lang="ja-JP" altLang="ja-JP" sz="2000" i="1" dirty="0"/>
          </a:p>
        </p:txBody>
      </p:sp>
      <p:sp>
        <p:nvSpPr>
          <p:cNvPr id="7" name="スライド番号プレースホルダー 6"/>
          <p:cNvSpPr>
            <a:spLocks noGrp="1"/>
          </p:cNvSpPr>
          <p:nvPr>
            <p:ph type="sldNum" sz="quarter" idx="12"/>
          </p:nvPr>
        </p:nvSpPr>
        <p:spPr/>
        <p:txBody>
          <a:bodyPr/>
          <a:lstStyle/>
          <a:p>
            <a:fld id="{6A1C1D35-5642-A44A-B3BA-E6568B37F1BE}" type="slidenum">
              <a:rPr lang="ja-JP" altLang="en-US" smtClean="0"/>
              <a:pPr/>
              <a:t>8</a:t>
            </a:fld>
            <a:endParaRPr lang="ja-JP" altLang="en-US"/>
          </a:p>
        </p:txBody>
      </p:sp>
    </p:spTree>
    <p:extLst>
      <p:ext uri="{BB962C8B-B14F-4D97-AF65-F5344CB8AC3E}">
        <p14:creationId xmlns:p14="http://schemas.microsoft.com/office/powerpoint/2010/main" val="27054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22120" y="142852"/>
            <a:ext cx="8977375" cy="549844"/>
          </a:xfrm>
          <a:prstGeom prst="rect">
            <a:avLst/>
          </a:prstGeom>
        </p:spPr>
        <p:txBody>
          <a:bodyPr vert="horz" lIns="91440" tIns="45720" rIns="91440" bIns="45720" rtlCol="0" anchor="ctr">
            <a:normAutofit/>
          </a:bodyPr>
          <a:lstStyle/>
          <a:p>
            <a:pPr lvl="0" algn="ctr" defTabSz="914400">
              <a:spcBef>
                <a:spcPct val="0"/>
              </a:spcBef>
              <a:defRPr/>
            </a:pPr>
            <a:r>
              <a:rPr lang="en-US" altLang="ja-JP" sz="2400" b="1" dirty="0">
                <a:latin typeface="+mj-lt"/>
                <a:ea typeface="+mj-ea"/>
                <a:cs typeface="+mj-cs"/>
              </a:rPr>
              <a:t>R</a:t>
            </a:r>
            <a:r>
              <a:rPr kumimoji="1" lang="en-US" altLang="ja-JP" sz="2400" b="1" i="0" u="none" strike="noStrike" kern="1200" cap="none" spc="0" normalizeH="0" baseline="0" noProof="0" dirty="0" smtClean="0">
                <a:ln>
                  <a:noFill/>
                </a:ln>
                <a:solidFill>
                  <a:schemeClr val="tx1"/>
                </a:solidFill>
                <a:effectLst/>
                <a:uLnTx/>
                <a:uFillTx/>
                <a:latin typeface="+mj-lt"/>
                <a:ea typeface="+mj-ea"/>
                <a:cs typeface="+mj-cs"/>
              </a:rPr>
              <a:t>emote experiment </a:t>
            </a:r>
            <a:r>
              <a:rPr lang="en-US" altLang="ja-JP" sz="2400" b="1" dirty="0" smtClean="0">
                <a:latin typeface="+mj-lt"/>
                <a:ea typeface="+mj-ea"/>
                <a:cs typeface="+mj-cs"/>
              </a:rPr>
              <a:t>system using JT</a:t>
            </a:r>
            <a:r>
              <a:rPr lang="en-US" altLang="ja-JP" sz="2400" b="1" dirty="0">
                <a:latin typeface="+mj-lt"/>
                <a:ea typeface="+mj-ea"/>
                <a:cs typeface="+mj-cs"/>
              </a:rPr>
              <a:t>-60SA </a:t>
            </a:r>
            <a:endParaRPr kumimoji="1" lang="ja-JP" altLang="en-US"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0" name="図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4" y="151294"/>
            <a:ext cx="780925" cy="511266"/>
          </a:xfrm>
          <a:prstGeom prst="rect">
            <a:avLst/>
          </a:prstGeom>
          <a:noFill/>
          <a:ln>
            <a:noFill/>
          </a:ln>
        </p:spPr>
      </p:pic>
      <p:pic>
        <p:nvPicPr>
          <p:cNvPr id="11" name="Picture 9" descr="logo6"/>
          <p:cNvPicPr>
            <a:picLocks noChangeAspect="1" noChangeArrowheads="1"/>
          </p:cNvPicPr>
          <p:nvPr/>
        </p:nvPicPr>
        <p:blipFill>
          <a:blip r:embed="rId4" cstate="print"/>
          <a:srcRect/>
          <a:stretch>
            <a:fillRect/>
          </a:stretch>
        </p:blipFill>
        <p:spPr bwMode="auto">
          <a:xfrm>
            <a:off x="8307374" y="188640"/>
            <a:ext cx="1394213" cy="366688"/>
          </a:xfrm>
          <a:prstGeom prst="rect">
            <a:avLst/>
          </a:prstGeom>
          <a:noFill/>
          <a:ln w="9525">
            <a:noFill/>
            <a:miter lim="800000"/>
            <a:headEnd/>
            <a:tailEnd/>
          </a:ln>
        </p:spPr>
      </p:pic>
      <p:sp>
        <p:nvSpPr>
          <p:cNvPr id="15" name="正方形/長方形 14"/>
          <p:cNvSpPr/>
          <p:nvPr/>
        </p:nvSpPr>
        <p:spPr>
          <a:xfrm>
            <a:off x="350489" y="4735464"/>
            <a:ext cx="9127014" cy="1800200"/>
          </a:xfrm>
          <a:prstGeom prst="rect">
            <a:avLst/>
          </a:prstGeom>
        </p:spPr>
        <p:txBody>
          <a:bodyPr wrap="square">
            <a:noAutofit/>
          </a:bodyPr>
          <a:lstStyle/>
          <a:p>
            <a:pPr marL="266700" indent="-266700" algn="just">
              <a:spcAft>
                <a:spcPts val="600"/>
              </a:spcAft>
              <a:buFont typeface="Wingdings" pitchFamily="2" charset="2"/>
              <a:buChar char="l"/>
              <a:tabLst>
                <a:tab pos="180975" algn="l"/>
              </a:tabLst>
            </a:pPr>
            <a:r>
              <a:rPr lang="en-US" altLang="ja-JP" b="1" dirty="0" smtClean="0">
                <a:solidFill>
                  <a:srgbClr val="000000"/>
                </a:solidFill>
                <a:cs typeface="Arial" pitchFamily="34" charset="0"/>
              </a:rPr>
              <a:t>HMPC</a:t>
            </a:r>
            <a:r>
              <a:rPr lang="en-US" altLang="ja-JP" dirty="0" smtClean="0">
                <a:solidFill>
                  <a:srgbClr val="000000"/>
                </a:solidFill>
                <a:cs typeface="Arial" pitchFamily="34" charset="0"/>
              </a:rPr>
              <a:t> </a:t>
            </a:r>
            <a:r>
              <a:rPr lang="en-US" altLang="ja-JP" dirty="0">
                <a:solidFill>
                  <a:srgbClr val="000000"/>
                </a:solidFill>
                <a:cs typeface="Arial" pitchFamily="34" charset="0"/>
              </a:rPr>
              <a:t>on the remote </a:t>
            </a:r>
            <a:r>
              <a:rPr lang="en-US" altLang="ja-JP" dirty="0" smtClean="0">
                <a:solidFill>
                  <a:srgbClr val="000000"/>
                </a:solidFill>
                <a:cs typeface="Arial" pitchFamily="34" charset="0"/>
              </a:rPr>
              <a:t>site is </a:t>
            </a:r>
            <a:r>
              <a:rPr lang="en-US" altLang="ja-JP" dirty="0">
                <a:solidFill>
                  <a:srgbClr val="000000"/>
                </a:solidFill>
                <a:cs typeface="Arial" pitchFamily="34" charset="0"/>
              </a:rPr>
              <a:t>the dedicated client </a:t>
            </a:r>
            <a:r>
              <a:rPr lang="en-US" altLang="ja-JP" dirty="0" smtClean="0">
                <a:solidFill>
                  <a:srgbClr val="000000"/>
                </a:solidFill>
                <a:cs typeface="Arial" pitchFamily="34" charset="0"/>
              </a:rPr>
              <a:t>PC, which can connect </a:t>
            </a:r>
            <a:r>
              <a:rPr lang="en-US" altLang="ja-JP" dirty="0">
                <a:solidFill>
                  <a:srgbClr val="000000"/>
                </a:solidFill>
                <a:cs typeface="Arial" pitchFamily="34" charset="0"/>
              </a:rPr>
              <a:t>to the remote experiment server (</a:t>
            </a:r>
            <a:r>
              <a:rPr lang="en-US" altLang="ja-JP" b="1" dirty="0">
                <a:solidFill>
                  <a:srgbClr val="000000"/>
                </a:solidFill>
                <a:cs typeface="Arial" pitchFamily="34" charset="0"/>
              </a:rPr>
              <a:t>RESV</a:t>
            </a:r>
            <a:r>
              <a:rPr lang="en-US" altLang="ja-JP" dirty="0">
                <a:solidFill>
                  <a:srgbClr val="000000"/>
                </a:solidFill>
                <a:cs typeface="Arial" pitchFamily="34" charset="0"/>
              </a:rPr>
              <a:t>) </a:t>
            </a:r>
            <a:r>
              <a:rPr lang="en-US" altLang="ja-JP" dirty="0" smtClean="0">
                <a:solidFill>
                  <a:srgbClr val="000000"/>
                </a:solidFill>
                <a:cs typeface="Arial" pitchFamily="34" charset="0"/>
              </a:rPr>
              <a:t>on the on-site, using </a:t>
            </a:r>
            <a:r>
              <a:rPr lang="en-US" altLang="ja-JP" dirty="0">
                <a:solidFill>
                  <a:srgbClr val="000000"/>
                </a:solidFill>
                <a:cs typeface="Arial" pitchFamily="34" charset="0"/>
              </a:rPr>
              <a:t>SSL-</a:t>
            </a:r>
            <a:r>
              <a:rPr lang="en-US" altLang="ja-JP" dirty="0" smtClean="0">
                <a:solidFill>
                  <a:srgbClr val="000000"/>
                </a:solidFill>
                <a:cs typeface="Arial" pitchFamily="34" charset="0"/>
              </a:rPr>
              <a:t>VPN through the network, such as SINET.</a:t>
            </a:r>
          </a:p>
          <a:p>
            <a:pPr marL="266700" indent="-266700" algn="just">
              <a:spcAft>
                <a:spcPts val="600"/>
              </a:spcAft>
              <a:buFont typeface="Wingdings" pitchFamily="2" charset="2"/>
              <a:buChar char="l"/>
              <a:tabLst>
                <a:tab pos="180975" algn="l"/>
              </a:tabLst>
            </a:pPr>
            <a:r>
              <a:rPr lang="en-US" altLang="ja-JP" dirty="0" smtClean="0">
                <a:solidFill>
                  <a:srgbClr val="000000"/>
                </a:solidFill>
                <a:cs typeface="Arial" pitchFamily="34" charset="0"/>
              </a:rPr>
              <a:t>Using </a:t>
            </a:r>
            <a:r>
              <a:rPr lang="en-US" altLang="ja-JP" b="1" dirty="0" smtClean="0">
                <a:solidFill>
                  <a:srgbClr val="000000"/>
                </a:solidFill>
                <a:cs typeface="Arial" pitchFamily="34" charset="0"/>
              </a:rPr>
              <a:t>HMPC</a:t>
            </a:r>
            <a:r>
              <a:rPr lang="en-US" altLang="ja-JP" dirty="0" smtClean="0">
                <a:solidFill>
                  <a:srgbClr val="000000"/>
                </a:solidFill>
                <a:cs typeface="Arial" pitchFamily="34" charset="0"/>
              </a:rPr>
              <a:t>, remote participants can </a:t>
            </a:r>
            <a:r>
              <a:rPr lang="en-US" altLang="ja-JP" dirty="0" smtClean="0">
                <a:solidFill>
                  <a:srgbClr val="000000"/>
                </a:solidFill>
              </a:rPr>
              <a:t>setup the </a:t>
            </a:r>
            <a:r>
              <a:rPr lang="en-US" altLang="ja-JP" dirty="0">
                <a:solidFill>
                  <a:srgbClr val="000000"/>
                </a:solidFill>
              </a:rPr>
              <a:t>discharge </a:t>
            </a:r>
            <a:r>
              <a:rPr lang="en-US" altLang="ja-JP" dirty="0" smtClean="0">
                <a:solidFill>
                  <a:srgbClr val="000000"/>
                </a:solidFill>
              </a:rPr>
              <a:t>parameter, </a:t>
            </a:r>
            <a:r>
              <a:rPr lang="en-US" altLang="ja-JP" dirty="0">
                <a:solidFill>
                  <a:srgbClr val="000000"/>
                </a:solidFill>
              </a:rPr>
              <a:t>and </a:t>
            </a:r>
            <a:r>
              <a:rPr lang="en-US" altLang="ja-JP" dirty="0" smtClean="0">
                <a:solidFill>
                  <a:srgbClr val="000000"/>
                </a:solidFill>
              </a:rPr>
              <a:t>also they can monitor </a:t>
            </a:r>
            <a:r>
              <a:rPr lang="en-US" altLang="ja-JP" dirty="0">
                <a:solidFill>
                  <a:srgbClr val="000000"/>
                </a:solidFill>
              </a:rPr>
              <a:t>the </a:t>
            </a:r>
            <a:r>
              <a:rPr lang="en-US" altLang="ja-JP" dirty="0" smtClean="0">
                <a:solidFill>
                  <a:srgbClr val="000000"/>
                </a:solidFill>
              </a:rPr>
              <a:t>status </a:t>
            </a:r>
            <a:r>
              <a:rPr lang="en-US" altLang="ja-JP" dirty="0">
                <a:solidFill>
                  <a:srgbClr val="000000"/>
                </a:solidFill>
              </a:rPr>
              <a:t>of the </a:t>
            </a:r>
            <a:r>
              <a:rPr lang="en-US" altLang="ja-JP" dirty="0" smtClean="0">
                <a:solidFill>
                  <a:srgbClr val="000000"/>
                </a:solidFill>
              </a:rPr>
              <a:t>operation of the </a:t>
            </a:r>
            <a:r>
              <a:rPr lang="en-US" altLang="ja-JP" dirty="0" err="1" smtClean="0">
                <a:solidFill>
                  <a:srgbClr val="000000"/>
                </a:solidFill>
              </a:rPr>
              <a:t>tokamak</a:t>
            </a:r>
            <a:r>
              <a:rPr lang="en-US" altLang="ja-JP" dirty="0" smtClean="0">
                <a:solidFill>
                  <a:srgbClr val="000000"/>
                </a:solidFill>
              </a:rPr>
              <a:t> machine/related facility and main </a:t>
            </a:r>
            <a:r>
              <a:rPr lang="en-US" altLang="ja-JP" dirty="0">
                <a:solidFill>
                  <a:srgbClr val="000000"/>
                </a:solidFill>
              </a:rPr>
              <a:t>plasma </a:t>
            </a:r>
            <a:r>
              <a:rPr lang="en-US" altLang="ja-JP" dirty="0" smtClean="0">
                <a:solidFill>
                  <a:srgbClr val="000000"/>
                </a:solidFill>
              </a:rPr>
              <a:t>parameters. </a:t>
            </a:r>
          </a:p>
          <a:p>
            <a:pPr marL="266700" indent="-266700" algn="just">
              <a:spcAft>
                <a:spcPts val="600"/>
              </a:spcAft>
              <a:buFont typeface="Wingdings" pitchFamily="2" charset="2"/>
              <a:buChar char="l"/>
              <a:tabLst>
                <a:tab pos="180975" algn="l"/>
              </a:tabLst>
            </a:pPr>
            <a:r>
              <a:rPr lang="en-US" altLang="ja-JP" dirty="0" smtClean="0">
                <a:solidFill>
                  <a:srgbClr val="000000"/>
                </a:solidFill>
              </a:rPr>
              <a:t>Data of the parameters on the </a:t>
            </a:r>
            <a:r>
              <a:rPr lang="en-US" altLang="ja-JP" b="1" dirty="0" smtClean="0">
                <a:solidFill>
                  <a:srgbClr val="000000"/>
                </a:solidFill>
              </a:rPr>
              <a:t>RESV</a:t>
            </a:r>
            <a:r>
              <a:rPr lang="en-US" altLang="ja-JP" dirty="0" smtClean="0">
                <a:solidFill>
                  <a:srgbClr val="000000"/>
                </a:solidFill>
              </a:rPr>
              <a:t> is transferred to Human-machine interface server (</a:t>
            </a:r>
            <a:r>
              <a:rPr lang="en-US" altLang="ja-JP" b="1" dirty="0" smtClean="0">
                <a:solidFill>
                  <a:srgbClr val="000000"/>
                </a:solidFill>
              </a:rPr>
              <a:t>HMSV</a:t>
            </a:r>
            <a:r>
              <a:rPr lang="en-US" altLang="ja-JP" dirty="0" smtClean="0">
                <a:solidFill>
                  <a:srgbClr val="000000"/>
                </a:solidFill>
              </a:rPr>
              <a:t>) and used for the operation in the JT-60SA control system. </a:t>
            </a:r>
            <a:endParaRPr lang="en-US" altLang="ja-JP" dirty="0">
              <a:solidFill>
                <a:srgbClr val="000000"/>
              </a:solidFill>
            </a:endParaRPr>
          </a:p>
        </p:txBody>
      </p:sp>
      <p:pic>
        <p:nvPicPr>
          <p:cNvPr id="1026" name="Picture 2"/>
          <p:cNvPicPr>
            <a:picLocks noChangeAspect="1" noChangeArrowheads="1"/>
          </p:cNvPicPr>
          <p:nvPr/>
        </p:nvPicPr>
        <p:blipFill>
          <a:blip r:embed="rId5" cstate="print"/>
          <a:srcRect/>
          <a:stretch>
            <a:fillRect/>
          </a:stretch>
        </p:blipFill>
        <p:spPr bwMode="auto">
          <a:xfrm>
            <a:off x="740532" y="905527"/>
            <a:ext cx="8424936" cy="3789511"/>
          </a:xfrm>
          <a:prstGeom prst="rect">
            <a:avLst/>
          </a:prstGeom>
          <a:noFill/>
          <a:ln w="9525">
            <a:noFill/>
            <a:miter lim="800000"/>
            <a:headEnd/>
            <a:tailEnd/>
          </a:ln>
        </p:spPr>
      </p:pic>
      <p:cxnSp>
        <p:nvCxnSpPr>
          <p:cNvPr id="16" name="直線コネクタ 15"/>
          <p:cNvCxnSpPr/>
          <p:nvPr/>
        </p:nvCxnSpPr>
        <p:spPr>
          <a:xfrm>
            <a:off x="614543" y="655960"/>
            <a:ext cx="8686094" cy="1588"/>
          </a:xfrm>
          <a:prstGeom prst="line">
            <a:avLst/>
          </a:prstGeom>
          <a:ln w="44450" cap="flat" cmpd="sng" algn="ctr">
            <a:solidFill>
              <a:schemeClr val="accent3"/>
            </a:solidFill>
            <a:prstDash val="solid"/>
            <a:round/>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2" name="スライド番号プレースホルダー 1"/>
          <p:cNvSpPr>
            <a:spLocks noGrp="1"/>
          </p:cNvSpPr>
          <p:nvPr>
            <p:ph type="sldNum" sz="quarter" idx="12"/>
          </p:nvPr>
        </p:nvSpPr>
        <p:spPr/>
        <p:txBody>
          <a:bodyPr/>
          <a:lstStyle/>
          <a:p>
            <a:fld id="{6A1C1D35-5642-A44A-B3BA-E6568B37F1BE}" type="slidenum">
              <a:rPr lang="ja-JP" altLang="en-US" smtClean="0"/>
              <a:pPr/>
              <a:t>9</a:t>
            </a:fld>
            <a:endParaRPr lang="ja-JP" altLang="en-US"/>
          </a:p>
        </p:txBody>
      </p:sp>
    </p:spTree>
    <p:extLst>
      <p:ext uri="{BB962C8B-B14F-4D97-AF65-F5344CB8AC3E}">
        <p14:creationId xmlns:p14="http://schemas.microsoft.com/office/powerpoint/2010/main" val="41381758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4597</TotalTime>
  <Words>4565</Words>
  <Application>Microsoft Macintosh PowerPoint</Application>
  <PresentationFormat>A4 210x297 mm</PresentationFormat>
  <Paragraphs>455</Paragraphs>
  <Slides>20</Slides>
  <Notes>19</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Progress on ITER remote experimentation Center</vt:lpstr>
      <vt:lpstr>Members of the REC activities</vt:lpstr>
      <vt:lpstr>PowerPoint プレゼンテーション</vt:lpstr>
      <vt:lpstr>PowerPoint プレゼンテーション</vt:lpstr>
      <vt:lpstr>PowerPoint プレゼンテーション</vt:lpstr>
      <vt:lpstr>Activities up to now</vt:lpstr>
      <vt:lpstr>Tasks of REC Activity</vt:lpstr>
      <vt:lpstr>Remote experiment system (Task 4) </vt:lpstr>
      <vt:lpstr>PowerPoint プレゼンテーション</vt:lpstr>
      <vt:lpstr>PowerPoint プレゼンテーション</vt:lpstr>
      <vt:lpstr>PowerPoint プレゼンテーション</vt:lpstr>
      <vt:lpstr>Network system for REC (Task 2) </vt:lpstr>
      <vt:lpstr>Investigation of the fast data transfer (Task 3) </vt:lpstr>
      <vt:lpstr>Experimental Data Analysis Software (EDAS) (Task 7)</vt:lpstr>
      <vt:lpstr>EDAS tools: eGis, eSurf, eSlice</vt:lpstr>
      <vt:lpstr>Remote Data Access (RDA) and the Integrated Software Platform for Documentation and Experiment Management (DocMs) </vt:lpstr>
      <vt:lpstr>Simulator (Task 8)</vt:lpstr>
      <vt:lpstr>Equipment and environment for remote experimentation system at Rokkasho site (Task 1)</vt:lpstr>
      <vt:lpstr>PowerPoint プレゼンテーション</vt:lpstr>
      <vt:lpstr>Summary</vt:lpstr>
    </vt:vector>
  </TitlesOfParts>
  <Company>PAD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of ITER remote experimentation Center</dc:title>
  <dc:creator>Ozeki T</dc:creator>
  <cp:lastModifiedBy>Ozeki T</cp:lastModifiedBy>
  <cp:revision>229</cp:revision>
  <cp:lastPrinted>2015-04-17T04:45:49Z</cp:lastPrinted>
  <dcterms:created xsi:type="dcterms:W3CDTF">2013-05-05T13:32:01Z</dcterms:created>
  <dcterms:modified xsi:type="dcterms:W3CDTF">2015-04-21T00:08:35Z</dcterms:modified>
</cp:coreProperties>
</file>